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3" r:id="rId3"/>
    <p:sldId id="282" r:id="rId4"/>
    <p:sldId id="257" r:id="rId5"/>
    <p:sldId id="258" r:id="rId6"/>
    <p:sldId id="263" r:id="rId7"/>
    <p:sldId id="259" r:id="rId8"/>
    <p:sldId id="260" r:id="rId9"/>
    <p:sldId id="261" r:id="rId10"/>
    <p:sldId id="264" r:id="rId11"/>
    <p:sldId id="262" r:id="rId12"/>
    <p:sldId id="265" r:id="rId13"/>
    <p:sldId id="267" r:id="rId14"/>
    <p:sldId id="268" r:id="rId15"/>
    <p:sldId id="270" r:id="rId16"/>
    <p:sldId id="28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EBC3694-2741-4009-8A58-CE0A32079ABD}" type="datetimeFigureOut">
              <a:rPr lang="en-US" smtClean="0"/>
              <a:pPr/>
              <a:t>5/29/2017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16C0F8E-1F78-45BE-B82A-5C5D16400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BC3694-2741-4009-8A58-CE0A32079AB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BC3694-2741-4009-8A58-CE0A32079AB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BC3694-2741-4009-8A58-CE0A32079AB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BC3694-2741-4009-8A58-CE0A32079AB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0F8E-1F78-45BE-B82A-5C5D16400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BC3694-2741-4009-8A58-CE0A32079ABD}"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BC3694-2741-4009-8A58-CE0A32079ABD}" type="datetimeFigureOut">
              <a:rPr lang="en-US" smtClean="0"/>
              <a:pPr/>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BC3694-2741-4009-8A58-CE0A32079ABD}" type="datetimeFigureOut">
              <a:rPr lang="en-US" smtClean="0"/>
              <a:pPr/>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C3694-2741-4009-8A58-CE0A32079ABD}" type="datetimeFigureOut">
              <a:rPr lang="en-US" smtClean="0"/>
              <a:pPr/>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BC3694-2741-4009-8A58-CE0A32079ABD}"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0F8E-1F78-45BE-B82A-5C5D164006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BC3694-2741-4009-8A58-CE0A32079ABD}"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16C0F8E-1F78-45BE-B82A-5C5D164006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BC3694-2741-4009-8A58-CE0A32079ABD}" type="datetimeFigureOut">
              <a:rPr lang="en-US" smtClean="0"/>
              <a:pPr/>
              <a:t>5/29/2017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6C0F8E-1F78-45BE-B82A-5C5D164006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7851648" cy="1143000"/>
          </a:xfrm>
        </p:spPr>
        <p:txBody>
          <a:bodyPr/>
          <a:lstStyle/>
          <a:p>
            <a:pPr algn="ctr"/>
            <a:r>
              <a:rPr lang="en-US" dirty="0" err="1" smtClean="0"/>
              <a:t>NodeJs</a:t>
            </a:r>
            <a:endParaRPr lang="en-US" dirty="0"/>
          </a:p>
        </p:txBody>
      </p:sp>
      <p:sp>
        <p:nvSpPr>
          <p:cNvPr id="3" name="Subtitle 2"/>
          <p:cNvSpPr>
            <a:spLocks noGrp="1"/>
          </p:cNvSpPr>
          <p:nvPr>
            <p:ph type="subTitle" idx="1"/>
          </p:nvPr>
        </p:nvSpPr>
        <p:spPr>
          <a:xfrm>
            <a:off x="533400" y="3228536"/>
            <a:ext cx="7854696" cy="657664"/>
          </a:xfrm>
        </p:spPr>
        <p:txBody>
          <a:bodyPr/>
          <a:lstStyle/>
          <a:p>
            <a:pPr algn="ctr"/>
            <a:r>
              <a:rPr lang="en-US" dirty="0" smtClean="0"/>
              <a:t>Introduction</a:t>
            </a:r>
            <a:endParaRPr lang="en-US" dirty="0"/>
          </a:p>
        </p:txBody>
      </p:sp>
      <p:sp>
        <p:nvSpPr>
          <p:cNvPr id="4" name="TextBox 3"/>
          <p:cNvSpPr txBox="1"/>
          <p:nvPr/>
        </p:nvSpPr>
        <p:spPr>
          <a:xfrm>
            <a:off x="6858000" y="6096000"/>
            <a:ext cx="1923732" cy="369332"/>
          </a:xfrm>
          <a:prstGeom prst="rect">
            <a:avLst/>
          </a:prstGeom>
          <a:noFill/>
        </p:spPr>
        <p:txBody>
          <a:bodyPr wrap="none" rtlCol="0">
            <a:spAutoFit/>
          </a:bodyPr>
          <a:lstStyle/>
          <a:p>
            <a:r>
              <a:rPr lang="en-US" dirty="0" smtClean="0"/>
              <a:t>By Monirul Molla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altLang="en-US" b="1" dirty="0" smtClean="0">
                <a:latin typeface="Verdana" pitchFamily="34" charset="0"/>
                <a:ea typeface="Verdana" pitchFamily="34" charset="0"/>
                <a:cs typeface="Verdana" pitchFamily="34" charset="0"/>
              </a:rPr>
              <a:t>Node.js VS Apache</a:t>
            </a:r>
            <a:endParaRPr lang="en-US" dirty="0"/>
          </a:p>
        </p:txBody>
      </p:sp>
      <p:sp>
        <p:nvSpPr>
          <p:cNvPr id="7" name="Content Placeholder 2"/>
          <p:cNvSpPr>
            <a:spLocks noGrp="1"/>
          </p:cNvSpPr>
          <p:nvPr>
            <p:ph sz="quarter" idx="1"/>
          </p:nvPr>
        </p:nvSpPr>
        <p:spPr>
          <a:xfrm>
            <a:off x="457200" y="1447800"/>
            <a:ext cx="8229600" cy="1143000"/>
          </a:xfrm>
        </p:spPr>
        <p:txBody>
          <a:bodyPr>
            <a:normAutofit/>
          </a:bodyPr>
          <a:lstStyle/>
          <a:p>
            <a:pPr marL="514350" lvl="1" indent="-514350" eaLnBrk="1" hangingPunct="1">
              <a:buFont typeface="Calibri" pitchFamily="34" charset="0"/>
              <a:buAutoNum type="arabicPeriod"/>
            </a:pPr>
            <a:r>
              <a:rPr lang="en-US" altLang="en-US" sz="1800" dirty="0" smtClean="0">
                <a:latin typeface="Monaco"/>
                <a:ea typeface="Verdana" pitchFamily="34" charset="0"/>
                <a:cs typeface="Verdana" pitchFamily="34" charset="0"/>
              </a:rPr>
              <a:t>It's faster</a:t>
            </a:r>
          </a:p>
          <a:p>
            <a:pPr marL="514350" lvl="1" indent="-514350" eaLnBrk="1" hangingPunct="1">
              <a:buFont typeface="Calibri" pitchFamily="34" charset="0"/>
              <a:buAutoNum type="arabicPeriod"/>
            </a:pPr>
            <a:r>
              <a:rPr lang="en-US" altLang="en-US" sz="1800" dirty="0" smtClean="0">
                <a:latin typeface="Monaco"/>
                <a:ea typeface="Verdana" pitchFamily="34" charset="0"/>
                <a:cs typeface="Verdana" pitchFamily="34" charset="0"/>
              </a:rPr>
              <a:t>It can handle tons of concurrent requests</a:t>
            </a:r>
          </a:p>
        </p:txBody>
      </p:sp>
      <p:graphicFrame>
        <p:nvGraphicFramePr>
          <p:cNvPr id="8" name="Table 7"/>
          <p:cNvGraphicFramePr>
            <a:graphicFrameLocks noGrp="1"/>
          </p:cNvGraphicFramePr>
          <p:nvPr/>
        </p:nvGraphicFramePr>
        <p:xfrm>
          <a:off x="685800" y="2438400"/>
          <a:ext cx="7467600" cy="1559560"/>
        </p:xfrm>
        <a:graphic>
          <a:graphicData uri="http://schemas.openxmlformats.org/drawingml/2006/table">
            <a:tbl>
              <a:tblPr firstRow="1" bandRow="1">
                <a:tableStyleId>{7DF18680-E054-41AD-8BC1-D1AEF772440D}</a:tableStyleId>
              </a:tblPr>
              <a:tblGrid>
                <a:gridCol w="3200400"/>
                <a:gridCol w="4267200"/>
              </a:tblGrid>
              <a:tr h="370840">
                <a:tc>
                  <a:txBody>
                    <a:bodyPr/>
                    <a:lstStyle/>
                    <a:p>
                      <a:pPr algn="ctr"/>
                      <a:r>
                        <a:rPr lang="en-US" dirty="0" smtClean="0">
                          <a:latin typeface="Verdana" pitchFamily="34" charset="0"/>
                          <a:ea typeface="Verdana" pitchFamily="34" charset="0"/>
                          <a:cs typeface="Verdana" pitchFamily="34" charset="0"/>
                        </a:rPr>
                        <a:t>Platform</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Number of request</a:t>
                      </a:r>
                      <a:r>
                        <a:rPr lang="en-US" baseline="0" dirty="0" smtClean="0">
                          <a:latin typeface="Verdana" pitchFamily="34" charset="0"/>
                          <a:ea typeface="Verdana" pitchFamily="34" charset="0"/>
                          <a:cs typeface="Verdana" pitchFamily="34" charset="0"/>
                        </a:rPr>
                        <a:t> per second</a:t>
                      </a:r>
                      <a:endParaRPr lang="en-US"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PHP ( via Apache) </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3187,27</a:t>
                      </a:r>
                      <a:endParaRPr lang="en-US" sz="2000"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Static</a:t>
                      </a:r>
                      <a:r>
                        <a:rPr lang="en-US" sz="2000" baseline="0" dirty="0" smtClean="0">
                          <a:latin typeface="Verdana" pitchFamily="34" charset="0"/>
                          <a:ea typeface="Verdana" pitchFamily="34" charset="0"/>
                          <a:cs typeface="Verdana" pitchFamily="34" charset="0"/>
                        </a:rPr>
                        <a:t> ( via Apache )</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2966,51</a:t>
                      </a:r>
                      <a:endParaRPr lang="en-US" sz="2000"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Node.js</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5569,30</a:t>
                      </a:r>
                      <a:endParaRPr lang="en-US" sz="2000" dirty="0">
                        <a:latin typeface="Verdana" pitchFamily="34" charset="0"/>
                        <a:ea typeface="Verdana" pitchFamily="34" charset="0"/>
                        <a:cs typeface="Verdana" pitchFamily="34"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7136"/>
            <a:ext cx="8229600" cy="743712"/>
          </a:xfrm>
        </p:spPr>
        <p:txBody>
          <a:bodyPr>
            <a:normAutofit fontScale="90000"/>
          </a:bodyPr>
          <a:lstStyle/>
          <a:p>
            <a:r>
              <a:rPr lang="en-US" altLang="en-US" dirty="0" smtClean="0">
                <a:solidFill>
                  <a:srgbClr val="00B050"/>
                </a:solidFill>
              </a:rPr>
              <a:t>Success </a:t>
            </a:r>
            <a:r>
              <a:rPr lang="en-US" altLang="en-US" dirty="0" smtClean="0">
                <a:solidFill>
                  <a:srgbClr val="00B050"/>
                </a:solidFill>
              </a:rPr>
              <a:t>Stories….</a:t>
            </a:r>
            <a:endParaRPr lang="en-US" dirty="0"/>
          </a:p>
        </p:txBody>
      </p:sp>
      <p:pic>
        <p:nvPicPr>
          <p:cNvPr id="7" name="Picture 1"/>
          <p:cNvPicPr>
            <a:picLocks noChangeAspect="1"/>
          </p:cNvPicPr>
          <p:nvPr/>
        </p:nvPicPr>
        <p:blipFill>
          <a:blip r:embed="rId2"/>
          <a:srcRect l="15833" t="23128" r="14169" b="12105"/>
          <a:stretch>
            <a:fillRect/>
          </a:stretch>
        </p:blipFill>
        <p:spPr bwMode="auto">
          <a:xfrm>
            <a:off x="344656" y="1591992"/>
            <a:ext cx="8315325" cy="37560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292"/>
            <a:ext cx="8229600" cy="591312"/>
          </a:xfrm>
        </p:spPr>
        <p:txBody>
          <a:bodyPr>
            <a:normAutofit fontScale="90000"/>
          </a:bodyPr>
          <a:lstStyle/>
          <a:p>
            <a:r>
              <a:rPr lang="en-US" altLang="en-US" dirty="0" smtClean="0">
                <a:solidFill>
                  <a:srgbClr val="00B050"/>
                </a:solidFill>
              </a:rPr>
              <a:t>Node Js for…</a:t>
            </a:r>
            <a:endParaRPr lang="en-US" dirty="0"/>
          </a:p>
        </p:txBody>
      </p:sp>
      <p:sp>
        <p:nvSpPr>
          <p:cNvPr id="12" name="Rectangle 2"/>
          <p:cNvSpPr txBox="1">
            <a:spLocks noChangeArrowheads="1"/>
          </p:cNvSpPr>
          <p:nvPr/>
        </p:nvSpPr>
        <p:spPr bwMode="auto">
          <a:xfrm>
            <a:off x="457200" y="1600200"/>
            <a:ext cx="7467600" cy="2743200"/>
          </a:xfrm>
          <a:prstGeom prst="rect">
            <a:avLst/>
          </a:prstGeom>
          <a:noFill/>
          <a:ln w="9525">
            <a:noFill/>
            <a:miter lim="800000"/>
            <a:headEnd/>
            <a:tailEnd/>
          </a:ln>
        </p:spPr>
        <p:txBody>
          <a:bodyPr/>
          <a:lstStyle/>
          <a:p>
            <a:pPr>
              <a:spcBef>
                <a:spcPct val="20000"/>
              </a:spcBef>
            </a:pPr>
            <a:r>
              <a:rPr lang="en-US" altLang="en-US" dirty="0">
                <a:latin typeface="Monaco"/>
                <a:ea typeface="Microsoft YaHei" pitchFamily="34" charset="-122"/>
              </a:rPr>
              <a:t>● Web application</a:t>
            </a:r>
          </a:p>
          <a:p>
            <a:pPr>
              <a:spcBef>
                <a:spcPct val="20000"/>
              </a:spcBef>
            </a:pPr>
            <a:r>
              <a:rPr lang="en-US" altLang="en-US" dirty="0">
                <a:latin typeface="Monaco"/>
                <a:ea typeface="Microsoft YaHei" pitchFamily="34" charset="-122"/>
              </a:rPr>
              <a:t>● </a:t>
            </a:r>
            <a:r>
              <a:rPr lang="en-US" altLang="en-US" dirty="0" err="1">
                <a:latin typeface="Monaco"/>
                <a:ea typeface="Microsoft YaHei" pitchFamily="34" charset="-122"/>
              </a:rPr>
              <a:t>Websocket</a:t>
            </a:r>
            <a:r>
              <a:rPr lang="en-US" altLang="en-US" dirty="0">
                <a:latin typeface="Monaco"/>
                <a:ea typeface="Microsoft YaHei" pitchFamily="34" charset="-122"/>
              </a:rPr>
              <a:t> server</a:t>
            </a:r>
          </a:p>
          <a:p>
            <a:pPr>
              <a:spcBef>
                <a:spcPct val="20000"/>
              </a:spcBef>
            </a:pPr>
            <a:r>
              <a:rPr lang="en-US" altLang="en-US" dirty="0">
                <a:latin typeface="Monaco"/>
                <a:ea typeface="Microsoft YaHei" pitchFamily="34" charset="-122"/>
              </a:rPr>
              <a:t>● Ad server</a:t>
            </a:r>
          </a:p>
          <a:p>
            <a:pPr>
              <a:spcBef>
                <a:spcPct val="20000"/>
              </a:spcBef>
            </a:pPr>
            <a:r>
              <a:rPr lang="en-US" altLang="en-US" dirty="0">
                <a:latin typeface="Monaco"/>
                <a:ea typeface="Microsoft YaHei" pitchFamily="34" charset="-122"/>
              </a:rPr>
              <a:t>● Proxy server</a:t>
            </a:r>
          </a:p>
          <a:p>
            <a:pPr>
              <a:spcBef>
                <a:spcPct val="20000"/>
              </a:spcBef>
            </a:pPr>
            <a:r>
              <a:rPr lang="en-US" altLang="en-US" dirty="0">
                <a:latin typeface="Monaco"/>
                <a:ea typeface="Microsoft YaHei" pitchFamily="34" charset="-122"/>
              </a:rPr>
              <a:t>● Streaming server</a:t>
            </a:r>
          </a:p>
          <a:p>
            <a:pPr>
              <a:spcBef>
                <a:spcPct val="20000"/>
              </a:spcBef>
            </a:pPr>
            <a:r>
              <a:rPr lang="en-US" altLang="en-US" dirty="0">
                <a:latin typeface="Monaco"/>
                <a:ea typeface="Microsoft YaHei" pitchFamily="34" charset="-122"/>
              </a:rPr>
              <a:t>● Fast file upload client</a:t>
            </a:r>
          </a:p>
          <a:p>
            <a:pPr>
              <a:spcBef>
                <a:spcPct val="20000"/>
              </a:spcBef>
            </a:pPr>
            <a:r>
              <a:rPr lang="en-US" altLang="en-US" dirty="0">
                <a:latin typeface="Monaco"/>
                <a:ea typeface="Microsoft YaHei" pitchFamily="34" charset="-122"/>
              </a:rPr>
              <a:t>● Any Real-time data apps</a:t>
            </a:r>
          </a:p>
          <a:p>
            <a:pPr>
              <a:spcBef>
                <a:spcPct val="20000"/>
              </a:spcBef>
            </a:pPr>
            <a:r>
              <a:rPr lang="en-US" altLang="en-US" dirty="0">
                <a:latin typeface="Monaco"/>
                <a:ea typeface="Microsoft YaHei" pitchFamily="34" charset="-122"/>
              </a:rPr>
              <a:t>● Anything with high 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altLang="en-US" dirty="0" smtClean="0">
                <a:solidFill>
                  <a:srgbClr val="00B050"/>
                </a:solidFill>
              </a:rPr>
              <a:t>File </a:t>
            </a:r>
            <a:r>
              <a:rPr lang="en-US" altLang="en-US" dirty="0" err="1" smtClean="0">
                <a:solidFill>
                  <a:srgbClr val="00B050"/>
                </a:solidFill>
              </a:rPr>
              <a:t>package.json</a:t>
            </a:r>
            <a:endParaRPr lang="en-US" dirty="0"/>
          </a:p>
        </p:txBody>
      </p:sp>
      <p:sp>
        <p:nvSpPr>
          <p:cNvPr id="14" name="Rectangle 2"/>
          <p:cNvSpPr txBox="1">
            <a:spLocks noChangeArrowheads="1"/>
          </p:cNvSpPr>
          <p:nvPr/>
        </p:nvSpPr>
        <p:spPr bwMode="auto">
          <a:xfrm>
            <a:off x="403225" y="1676400"/>
            <a:ext cx="2949575" cy="2438400"/>
          </a:xfrm>
          <a:prstGeom prst="rect">
            <a:avLst/>
          </a:prstGeom>
          <a:noFill/>
          <a:ln w="9525">
            <a:noFill/>
            <a:miter lim="800000"/>
            <a:headEnd/>
            <a:tailEnd/>
          </a:ln>
        </p:spPr>
        <p:txBody>
          <a:bodyPr/>
          <a:lstStyle/>
          <a:p>
            <a:pPr>
              <a:spcBef>
                <a:spcPct val="20000"/>
              </a:spcBef>
            </a:pPr>
            <a:r>
              <a:rPr lang="fr-FR" altLang="en-US" dirty="0">
                <a:latin typeface="Monaco"/>
                <a:ea typeface="Microsoft YaHei" pitchFamily="34" charset="-122"/>
              </a:rPr>
              <a:t>Project information</a:t>
            </a:r>
          </a:p>
          <a:p>
            <a:pPr>
              <a:spcBef>
                <a:spcPct val="20000"/>
              </a:spcBef>
            </a:pPr>
            <a:r>
              <a:rPr lang="fr-FR" altLang="en-US" dirty="0">
                <a:latin typeface="Monaco"/>
                <a:ea typeface="Microsoft YaHei" pitchFamily="34" charset="-122"/>
              </a:rPr>
              <a:t>• Name</a:t>
            </a:r>
          </a:p>
          <a:p>
            <a:pPr>
              <a:spcBef>
                <a:spcPct val="20000"/>
              </a:spcBef>
            </a:pPr>
            <a:r>
              <a:rPr lang="fr-FR" altLang="en-US" dirty="0">
                <a:latin typeface="Monaco"/>
                <a:ea typeface="Microsoft YaHei" pitchFamily="34" charset="-122"/>
              </a:rPr>
              <a:t>• Version</a:t>
            </a:r>
          </a:p>
          <a:p>
            <a:pPr>
              <a:spcBef>
                <a:spcPct val="20000"/>
              </a:spcBef>
            </a:pPr>
            <a:r>
              <a:rPr lang="fr-FR" altLang="en-US" dirty="0">
                <a:latin typeface="Monaco"/>
                <a:ea typeface="Microsoft YaHei" pitchFamily="34" charset="-122"/>
              </a:rPr>
              <a:t>• </a:t>
            </a:r>
            <a:r>
              <a:rPr lang="fr-FR" altLang="en-US" dirty="0" err="1">
                <a:latin typeface="Monaco"/>
                <a:ea typeface="Microsoft YaHei" pitchFamily="34" charset="-122"/>
              </a:rPr>
              <a:t>Dependencies</a:t>
            </a:r>
            <a:endParaRPr lang="fr-FR" altLang="en-US" dirty="0">
              <a:latin typeface="Monaco"/>
              <a:ea typeface="Microsoft YaHei" pitchFamily="34" charset="-122"/>
            </a:endParaRPr>
          </a:p>
          <a:p>
            <a:pPr>
              <a:spcBef>
                <a:spcPct val="20000"/>
              </a:spcBef>
            </a:pPr>
            <a:r>
              <a:rPr lang="fr-FR" altLang="en-US" dirty="0">
                <a:latin typeface="Monaco"/>
                <a:ea typeface="Microsoft YaHei" pitchFamily="34" charset="-122"/>
              </a:rPr>
              <a:t>• Licence</a:t>
            </a:r>
          </a:p>
          <a:p>
            <a:pPr>
              <a:spcBef>
                <a:spcPct val="20000"/>
              </a:spcBef>
            </a:pPr>
            <a:r>
              <a:rPr lang="fr-FR" altLang="en-US" dirty="0">
                <a:latin typeface="Monaco"/>
                <a:ea typeface="Microsoft YaHei" pitchFamily="34" charset="-122"/>
              </a:rPr>
              <a:t>• Main </a:t>
            </a:r>
            <a:r>
              <a:rPr lang="fr-FR" altLang="en-US" dirty="0" smtClean="0">
                <a:latin typeface="Monaco"/>
                <a:ea typeface="Microsoft YaHei" pitchFamily="34" charset="-122"/>
              </a:rPr>
              <a:t>file</a:t>
            </a:r>
            <a:r>
              <a:rPr lang="en-US" altLang="en-US" dirty="0" smtClean="0">
                <a:latin typeface="Monaco"/>
                <a:ea typeface="Microsoft YaHei" pitchFamily="34" charset="-122"/>
              </a:rPr>
              <a:t> etc</a:t>
            </a:r>
            <a:endParaRPr lang="fr-FR" altLang="en-US" dirty="0">
              <a:latin typeface="Monaco"/>
              <a:ea typeface="Microsoft YaHei" pitchFamily="34" charset="-122"/>
            </a:endParaRPr>
          </a:p>
        </p:txBody>
      </p:sp>
      <p:sp>
        <p:nvSpPr>
          <p:cNvPr id="16" name="TextBox 1"/>
          <p:cNvSpPr txBox="1">
            <a:spLocks noChangeArrowheads="1"/>
          </p:cNvSpPr>
          <p:nvPr/>
        </p:nvSpPr>
        <p:spPr bwMode="auto">
          <a:xfrm>
            <a:off x="4501660" y="912761"/>
            <a:ext cx="4572000" cy="5846763"/>
          </a:xfrm>
          <a:prstGeom prst="rect">
            <a:avLst/>
          </a:prstGeom>
          <a:solidFill>
            <a:srgbClr val="FFC000"/>
          </a:solidFill>
          <a:ln w="9525">
            <a:noFill/>
            <a:miter lim="800000"/>
            <a:headEnd/>
            <a:tailEnd/>
          </a:ln>
        </p:spPr>
        <p:txBody>
          <a:bodyPr>
            <a:spAutoFit/>
          </a:bodyPr>
          <a:lstStyle/>
          <a:p>
            <a:r>
              <a:rPr lang="en-US" altLang="en-US" sz="1100" dirty="0"/>
              <a:t>{</a:t>
            </a:r>
          </a:p>
          <a:p>
            <a:r>
              <a:rPr lang="en-US" altLang="en-US" sz="1100" dirty="0"/>
              <a:t>  "name": "node-</a:t>
            </a:r>
            <a:r>
              <a:rPr lang="en-US" altLang="en-US" sz="1100" dirty="0" err="1"/>
              <a:t>js</a:t>
            </a:r>
            <a:r>
              <a:rPr lang="en-US" altLang="en-US" sz="1100" dirty="0"/>
              <a:t>-getting-started",</a:t>
            </a:r>
          </a:p>
          <a:p>
            <a:r>
              <a:rPr lang="en-US" altLang="en-US" sz="1100" dirty="0"/>
              <a:t>  "version": "0.2.5",</a:t>
            </a:r>
          </a:p>
          <a:p>
            <a:r>
              <a:rPr lang="en-US" altLang="en-US" sz="1100" dirty="0"/>
              <a:t>  "description": "A sample Node.js app using Express 4",</a:t>
            </a:r>
          </a:p>
          <a:p>
            <a:r>
              <a:rPr lang="en-US" altLang="en-US" sz="1100" dirty="0"/>
              <a:t>  "engines": {</a:t>
            </a:r>
          </a:p>
          <a:p>
            <a:r>
              <a:rPr lang="en-US" altLang="en-US" sz="1100" dirty="0"/>
              <a:t>    "node": "5.9.1"</a:t>
            </a:r>
          </a:p>
          <a:p>
            <a:r>
              <a:rPr lang="en-US" altLang="en-US" sz="1100" dirty="0"/>
              <a:t>  },</a:t>
            </a:r>
          </a:p>
          <a:p>
            <a:r>
              <a:rPr lang="en-US" altLang="en-US" sz="1100" dirty="0"/>
              <a:t>  "main": "index.js",</a:t>
            </a:r>
          </a:p>
          <a:p>
            <a:r>
              <a:rPr lang="en-US" altLang="en-US" sz="1100" dirty="0"/>
              <a:t>  "scripts": {</a:t>
            </a:r>
          </a:p>
          <a:p>
            <a:r>
              <a:rPr lang="en-US" altLang="en-US" sz="1100" dirty="0"/>
              <a:t>    "start": "node index.js"</a:t>
            </a:r>
          </a:p>
          <a:p>
            <a:r>
              <a:rPr lang="en-US" altLang="en-US" sz="1100" dirty="0"/>
              <a:t>  },</a:t>
            </a:r>
          </a:p>
          <a:p>
            <a:r>
              <a:rPr lang="en-US" altLang="en-US" sz="1100" dirty="0"/>
              <a:t>  "dependencies": {</a:t>
            </a:r>
          </a:p>
          <a:p>
            <a:r>
              <a:rPr lang="en-US" altLang="en-US" sz="1100" dirty="0"/>
              <a:t>    "body-parser": "^1.16.1",</a:t>
            </a:r>
          </a:p>
          <a:p>
            <a:r>
              <a:rPr lang="en-US" altLang="en-US" sz="1100" dirty="0"/>
              <a:t>    "cookie-parser": "^1.4.3",</a:t>
            </a:r>
          </a:p>
          <a:p>
            <a:r>
              <a:rPr lang="en-US" altLang="en-US" sz="1100" dirty="0"/>
              <a:t>    "cool-</a:t>
            </a:r>
            <a:r>
              <a:rPr lang="en-US" altLang="en-US" sz="1100" dirty="0" err="1"/>
              <a:t>ascii</a:t>
            </a:r>
            <a:r>
              <a:rPr lang="en-US" altLang="en-US" sz="1100" dirty="0"/>
              <a:t>-faces": "1.3.4",</a:t>
            </a:r>
          </a:p>
          <a:p>
            <a:r>
              <a:rPr lang="en-US" altLang="en-US" sz="1100" dirty="0"/>
              <a:t>    "</a:t>
            </a:r>
            <a:r>
              <a:rPr lang="en-US" altLang="en-US" sz="1100" dirty="0" err="1"/>
              <a:t>ejs</a:t>
            </a:r>
            <a:r>
              <a:rPr lang="en-US" altLang="en-US" sz="1100" dirty="0"/>
              <a:t>": "2.4.1",</a:t>
            </a:r>
          </a:p>
          <a:p>
            <a:r>
              <a:rPr lang="en-US" altLang="en-US" sz="1100" dirty="0"/>
              <a:t>    "express": "^4.13.3",</a:t>
            </a:r>
          </a:p>
          <a:p>
            <a:r>
              <a:rPr lang="en-US" altLang="en-US" sz="1100" dirty="0"/>
              <a:t>    "express-session": "^1.15.1",</a:t>
            </a:r>
          </a:p>
          <a:p>
            <a:r>
              <a:rPr lang="en-US" altLang="en-US" sz="1100" dirty="0"/>
              <a:t>    "</a:t>
            </a:r>
            <a:r>
              <a:rPr lang="en-US" altLang="en-US" sz="1100" dirty="0" err="1"/>
              <a:t>mongodb</a:t>
            </a:r>
            <a:r>
              <a:rPr lang="en-US" altLang="en-US" sz="1100" dirty="0"/>
              <a:t>": "^2.2.24",</a:t>
            </a:r>
          </a:p>
          <a:p>
            <a:r>
              <a:rPr lang="en-US" altLang="en-US" sz="1100" dirty="0"/>
              <a:t>    "</a:t>
            </a:r>
            <a:r>
              <a:rPr lang="en-US" altLang="en-US" sz="1100" dirty="0" err="1"/>
              <a:t>multer</a:t>
            </a:r>
            <a:r>
              <a:rPr lang="en-US" altLang="en-US" sz="1100" dirty="0"/>
              <a:t>": "^1.3.0",</a:t>
            </a:r>
          </a:p>
          <a:p>
            <a:r>
              <a:rPr lang="en-US" altLang="en-US" sz="1100" dirty="0"/>
              <a:t>    "pg": "4.x",</a:t>
            </a:r>
          </a:p>
          <a:p>
            <a:r>
              <a:rPr lang="en-US" altLang="en-US" sz="1100" dirty="0"/>
              <a:t>    "pug": "^2.0.0-beta11"</a:t>
            </a:r>
          </a:p>
          <a:p>
            <a:r>
              <a:rPr lang="en-US" altLang="en-US" sz="1100" dirty="0"/>
              <a:t>  },</a:t>
            </a:r>
          </a:p>
          <a:p>
            <a:r>
              <a:rPr lang="en-US" altLang="en-US" sz="1100" dirty="0"/>
              <a:t>  "repository": {</a:t>
            </a:r>
          </a:p>
          <a:p>
            <a:r>
              <a:rPr lang="en-US" altLang="en-US" sz="1100" dirty="0"/>
              <a:t>    "type": "</a:t>
            </a:r>
            <a:r>
              <a:rPr lang="en-US" altLang="en-US" sz="1100" dirty="0" err="1"/>
              <a:t>git</a:t>
            </a:r>
            <a:r>
              <a:rPr lang="en-US" altLang="en-US" sz="1100" dirty="0"/>
              <a:t>",</a:t>
            </a:r>
          </a:p>
          <a:p>
            <a:r>
              <a:rPr lang="en-US" altLang="en-US" sz="1100" dirty="0"/>
              <a:t>    "</a:t>
            </a:r>
            <a:r>
              <a:rPr lang="en-US" altLang="en-US" sz="1100" dirty="0" err="1"/>
              <a:t>url</a:t>
            </a:r>
            <a:r>
              <a:rPr lang="en-US" altLang="en-US" sz="1100" dirty="0"/>
              <a:t>": "https://github.com/heroku/node-js-getting-started"</a:t>
            </a:r>
          </a:p>
          <a:p>
            <a:r>
              <a:rPr lang="en-US" altLang="en-US" sz="1100" dirty="0"/>
              <a:t>  },</a:t>
            </a:r>
          </a:p>
          <a:p>
            <a:r>
              <a:rPr lang="en-US" altLang="en-US" sz="1100" dirty="0"/>
              <a:t>  "keywords": [</a:t>
            </a:r>
          </a:p>
          <a:p>
            <a:r>
              <a:rPr lang="en-US" altLang="en-US" sz="1100" dirty="0"/>
              <a:t>    "node",</a:t>
            </a:r>
          </a:p>
          <a:p>
            <a:r>
              <a:rPr lang="en-US" altLang="en-US" sz="1100" dirty="0"/>
              <a:t>    "</a:t>
            </a:r>
            <a:r>
              <a:rPr lang="en-US" altLang="en-US" sz="1100" dirty="0" err="1"/>
              <a:t>heroku</a:t>
            </a:r>
            <a:r>
              <a:rPr lang="en-US" altLang="en-US" sz="1100" dirty="0"/>
              <a:t>",</a:t>
            </a:r>
          </a:p>
          <a:p>
            <a:r>
              <a:rPr lang="en-US" altLang="en-US" sz="1100" dirty="0"/>
              <a:t>    "express"</a:t>
            </a:r>
          </a:p>
          <a:p>
            <a:r>
              <a:rPr lang="en-US" altLang="en-US" sz="1100" dirty="0"/>
              <a:t>  ],</a:t>
            </a:r>
          </a:p>
          <a:p>
            <a:r>
              <a:rPr lang="en-US" altLang="en-US" sz="1100" dirty="0"/>
              <a:t>  "license": "MIT"</a:t>
            </a:r>
          </a:p>
          <a:p>
            <a:r>
              <a:rPr lang="en-US" altLang="en-US" sz="11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altLang="en-US" dirty="0" err="1" smtClean="0">
                <a:solidFill>
                  <a:srgbClr val="00B050"/>
                </a:solidFill>
              </a:rPr>
              <a:t>NodeJs</a:t>
            </a:r>
            <a:r>
              <a:rPr lang="en-US" altLang="en-US" dirty="0" smtClean="0">
                <a:solidFill>
                  <a:srgbClr val="00B050"/>
                </a:solidFill>
              </a:rPr>
              <a:t> </a:t>
            </a:r>
            <a:r>
              <a:rPr lang="en-US" altLang="en-US" dirty="0" smtClean="0">
                <a:solidFill>
                  <a:srgbClr val="00B050"/>
                </a:solidFill>
              </a:rPr>
              <a:t>module</a:t>
            </a:r>
            <a:endParaRPr lang="en-US" dirty="0"/>
          </a:p>
        </p:txBody>
      </p:sp>
      <p:sp>
        <p:nvSpPr>
          <p:cNvPr id="6" name="Rectangle 2"/>
          <p:cNvSpPr>
            <a:spLocks noGrp="1" noChangeArrowheads="1"/>
          </p:cNvSpPr>
          <p:nvPr>
            <p:ph sz="quarter" idx="1"/>
          </p:nvPr>
        </p:nvSpPr>
        <p:spPr>
          <a:xfrm>
            <a:off x="304800" y="4968232"/>
            <a:ext cx="7140575" cy="1219200"/>
          </a:xfrm>
        </p:spPr>
        <p:txBody>
          <a:bodyPr>
            <a:normAutofit fontScale="92500" lnSpcReduction="10000"/>
          </a:bodyPr>
          <a:lstStyle/>
          <a:p>
            <a:pPr eaLnBrk="1" hangingPunct="1">
              <a:buNone/>
            </a:pPr>
            <a:r>
              <a:rPr lang="en-IN" altLang="en-US" sz="1800" b="1" dirty="0" smtClean="0">
                <a:latin typeface="Monaco"/>
              </a:rPr>
              <a:t>To use the module in the java script file:</a:t>
            </a:r>
          </a:p>
          <a:p>
            <a:pPr eaLnBrk="1" hangingPunct="1"/>
            <a:r>
              <a:rPr lang="en-IN" altLang="en-US" sz="1800" dirty="0" err="1" smtClean="0">
                <a:latin typeface="Monaco"/>
              </a:rPr>
              <a:t>var</a:t>
            </a:r>
            <a:r>
              <a:rPr lang="en-IN" altLang="en-US" sz="1800" dirty="0" smtClean="0">
                <a:latin typeface="Monaco"/>
              </a:rPr>
              <a:t> </a:t>
            </a:r>
            <a:r>
              <a:rPr lang="en-IN" altLang="en-US" sz="1800" dirty="0" smtClean="0">
                <a:latin typeface="Monaco"/>
              </a:rPr>
              <a:t>http = require(‘http’);</a:t>
            </a:r>
          </a:p>
          <a:p>
            <a:pPr eaLnBrk="1" hangingPunct="1"/>
            <a:r>
              <a:rPr lang="en-IN" altLang="en-US" sz="1800" dirty="0" err="1" smtClean="0">
                <a:latin typeface="Monaco"/>
              </a:rPr>
              <a:t>var</a:t>
            </a:r>
            <a:r>
              <a:rPr lang="en-IN" altLang="en-US" sz="1800" dirty="0" smtClean="0">
                <a:latin typeface="Monaco"/>
              </a:rPr>
              <a:t> </a:t>
            </a:r>
            <a:r>
              <a:rPr lang="en-IN" altLang="en-US" sz="1800" dirty="0" err="1" smtClean="0">
                <a:latin typeface="Monaco"/>
              </a:rPr>
              <a:t>fs</a:t>
            </a:r>
            <a:r>
              <a:rPr lang="en-IN" altLang="en-US" sz="1800" dirty="0" smtClean="0">
                <a:latin typeface="Monaco"/>
              </a:rPr>
              <a:t> = require(‘</a:t>
            </a:r>
            <a:r>
              <a:rPr lang="en-IN" altLang="en-US" sz="1800" dirty="0" err="1" smtClean="0">
                <a:latin typeface="Monaco"/>
              </a:rPr>
              <a:t>fs’</a:t>
            </a:r>
            <a:r>
              <a:rPr lang="en-IN" altLang="en-US" sz="1800" dirty="0" smtClean="0">
                <a:latin typeface="Monaco"/>
              </a:rPr>
              <a:t>);</a:t>
            </a:r>
          </a:p>
          <a:p>
            <a:pPr eaLnBrk="1" hangingPunct="1"/>
            <a:r>
              <a:rPr lang="en-IN" altLang="en-US" sz="1800" dirty="0" err="1" smtClean="0">
                <a:latin typeface="Monaco"/>
              </a:rPr>
              <a:t>var</a:t>
            </a:r>
            <a:r>
              <a:rPr lang="en-IN" altLang="en-US" sz="1800" dirty="0" smtClean="0">
                <a:latin typeface="Monaco"/>
              </a:rPr>
              <a:t> express = require(‘express’);</a:t>
            </a:r>
            <a:endParaRPr lang="en-US" altLang="en-US" sz="1800" dirty="0" smtClean="0">
              <a:latin typeface="Monaco"/>
            </a:endParaRPr>
          </a:p>
        </p:txBody>
      </p:sp>
      <p:sp>
        <p:nvSpPr>
          <p:cNvPr id="8" name="Rectangle 2"/>
          <p:cNvSpPr txBox="1">
            <a:spLocks noChangeArrowheads="1"/>
          </p:cNvSpPr>
          <p:nvPr/>
        </p:nvSpPr>
        <p:spPr>
          <a:xfrm>
            <a:off x="381000" y="1295400"/>
            <a:ext cx="5768975" cy="7620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IN" altLang="en-US" b="0" i="0" u="none" strike="noStrike" kern="1200" cap="none" spc="0" normalizeH="0" baseline="0" noProof="0" dirty="0" smtClean="0">
                <a:ln>
                  <a:noFill/>
                </a:ln>
                <a:solidFill>
                  <a:schemeClr val="tx1"/>
                </a:solidFill>
                <a:effectLst/>
                <a:uLnTx/>
                <a:uFillTx/>
                <a:latin typeface="Monaco"/>
              </a:rPr>
              <a:t>● https://npmjs.org/</a:t>
            </a:r>
          </a:p>
          <a:p>
            <a:pPr marL="0"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IN" altLang="en-US" b="0" i="0" u="none" strike="noStrike" kern="1200" cap="none" spc="0" normalizeH="0" baseline="0" noProof="0" dirty="0" smtClean="0">
                <a:ln>
                  <a:noFill/>
                </a:ln>
                <a:solidFill>
                  <a:schemeClr val="tx1"/>
                </a:solidFill>
                <a:effectLst/>
                <a:uLnTx/>
                <a:uFillTx/>
                <a:latin typeface="Monaco"/>
              </a:rPr>
              <a:t>● # of modules = 1,21,943</a:t>
            </a:r>
            <a:endParaRPr kumimoji="0" lang="en-US" altLang="en-US" b="0" i="0" u="none" strike="noStrike" kern="1200" cap="none" spc="0" normalizeH="0" baseline="0" noProof="0" dirty="0" smtClean="0">
              <a:ln>
                <a:noFill/>
              </a:ln>
              <a:solidFill>
                <a:schemeClr val="tx1"/>
              </a:solidFill>
              <a:effectLst/>
              <a:uLnTx/>
              <a:uFillTx/>
              <a:latin typeface="Monaco"/>
            </a:endParaRPr>
          </a:p>
        </p:txBody>
      </p:sp>
      <p:pic>
        <p:nvPicPr>
          <p:cNvPr id="9" name="Picture 1"/>
          <p:cNvPicPr>
            <a:picLocks noChangeAspect="1"/>
          </p:cNvPicPr>
          <p:nvPr/>
        </p:nvPicPr>
        <p:blipFill>
          <a:blip r:embed="rId2"/>
          <a:srcRect l="14999" t="31125" r="17503" b="42197"/>
          <a:stretch>
            <a:fillRect/>
          </a:stretch>
        </p:blipFill>
        <p:spPr bwMode="auto">
          <a:xfrm>
            <a:off x="228600" y="2057400"/>
            <a:ext cx="8458200" cy="2171700"/>
          </a:xfrm>
          <a:prstGeom prst="rect">
            <a:avLst/>
          </a:prstGeom>
          <a:noFill/>
          <a:ln w="9525">
            <a:noFill/>
            <a:miter lim="800000"/>
            <a:headEnd/>
            <a:tailEnd/>
          </a:ln>
        </p:spPr>
      </p:pic>
      <p:sp>
        <p:nvSpPr>
          <p:cNvPr id="10" name="Rectangle 3"/>
          <p:cNvSpPr txBox="1">
            <a:spLocks noChangeArrowheads="1"/>
          </p:cNvSpPr>
          <p:nvPr/>
        </p:nvSpPr>
        <p:spPr>
          <a:xfrm>
            <a:off x="381001" y="4038600"/>
            <a:ext cx="6324600" cy="6096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b="1" i="0" u="none" strike="noStrike" kern="1200" cap="none" spc="0" normalizeH="0" baseline="0" noProof="0" dirty="0" smtClean="0">
                <a:ln>
                  <a:noFill/>
                </a:ln>
                <a:effectLst/>
                <a:uLnTx/>
                <a:uFillTx/>
                <a:latin typeface="Monaco"/>
                <a:ea typeface="+mj-ea"/>
                <a:cs typeface="+mj-cs"/>
              </a:rPr>
              <a:t>To install a module…..inside your project directory</a:t>
            </a:r>
          </a:p>
          <a:p>
            <a:pPr>
              <a:spcBef>
                <a:spcPct val="0"/>
              </a:spcBef>
              <a:defRPr/>
            </a:pPr>
            <a:r>
              <a:rPr lang="en-US" altLang="en-US" sz="1600" dirty="0" err="1" smtClean="0"/>
              <a:t>npm</a:t>
            </a:r>
            <a:r>
              <a:rPr lang="en-US" altLang="en-US" sz="1600" dirty="0" smtClean="0"/>
              <a:t> </a:t>
            </a:r>
            <a:r>
              <a:rPr lang="en-US" altLang="en-US" sz="1600" dirty="0" smtClean="0"/>
              <a:t>install &lt;module name</a:t>
            </a:r>
            <a:r>
              <a:rPr lang="en-US" altLang="en-US" sz="1600" dirty="0" smtClean="0"/>
              <a:t>&gt;</a:t>
            </a:r>
            <a:endParaRPr lang="en-US" altLang="en-US" sz="16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515112"/>
          </a:xfrm>
        </p:spPr>
        <p:txBody>
          <a:bodyPr>
            <a:normAutofit fontScale="90000"/>
          </a:bodyPr>
          <a:lstStyle/>
          <a:p>
            <a:r>
              <a:rPr lang="en-US" dirty="0" smtClean="0"/>
              <a:t> Basic Steps to Create a </a:t>
            </a:r>
            <a:r>
              <a:rPr lang="en-US" dirty="0" err="1" smtClean="0"/>
              <a:t>NodeJs</a:t>
            </a:r>
            <a:r>
              <a:rPr lang="en-US" dirty="0" smtClean="0"/>
              <a:t>  Project</a:t>
            </a:r>
            <a:endParaRPr lang="en-US" dirty="0"/>
          </a:p>
        </p:txBody>
      </p:sp>
      <p:sp>
        <p:nvSpPr>
          <p:cNvPr id="5" name="Rectangle 4"/>
          <p:cNvSpPr/>
          <p:nvPr/>
        </p:nvSpPr>
        <p:spPr>
          <a:xfrm>
            <a:off x="0" y="1242641"/>
            <a:ext cx="8991600" cy="2031325"/>
          </a:xfrm>
          <a:prstGeom prst="rect">
            <a:avLst/>
          </a:prstGeom>
        </p:spPr>
        <p:txBody>
          <a:bodyPr wrap="square">
            <a:spAutoFit/>
          </a:bodyPr>
          <a:lstStyle/>
          <a:p>
            <a:pPr>
              <a:defRPr/>
            </a:pPr>
            <a:r>
              <a:rPr lang="en-US" b="1" dirty="0" smtClean="0">
                <a:latin typeface="Monaco"/>
              </a:rPr>
              <a:t>Step </a:t>
            </a:r>
            <a:r>
              <a:rPr lang="en-US" b="1" dirty="0" smtClean="0">
                <a:latin typeface="Monaco"/>
              </a:rPr>
              <a:t>1: </a:t>
            </a:r>
            <a:r>
              <a:rPr lang="en-US" b="1" dirty="0" smtClean="0">
                <a:latin typeface="Monaco"/>
              </a:rPr>
              <a:t>Create  a directory</a:t>
            </a:r>
          </a:p>
          <a:p>
            <a:pPr>
              <a:defRPr/>
            </a:pPr>
            <a:r>
              <a:rPr lang="en-US" b="1" dirty="0" smtClean="0">
                <a:latin typeface="Monaco"/>
              </a:rPr>
              <a:t> </a:t>
            </a:r>
            <a:r>
              <a:rPr lang="en-US" b="1" dirty="0" smtClean="0">
                <a:latin typeface="Monaco"/>
              </a:rPr>
              <a:t>    </a:t>
            </a:r>
            <a:r>
              <a:rPr lang="en-US" i="1" dirty="0" smtClean="0">
                <a:latin typeface="Monaco"/>
              </a:rPr>
              <a:t>&gt;</a:t>
            </a:r>
            <a:r>
              <a:rPr lang="en-US" i="1" dirty="0" err="1" smtClean="0">
                <a:latin typeface="Monaco"/>
              </a:rPr>
              <a:t>mkdir</a:t>
            </a:r>
            <a:r>
              <a:rPr lang="en-US" i="1" dirty="0" smtClean="0">
                <a:latin typeface="Monaco"/>
              </a:rPr>
              <a:t> </a:t>
            </a:r>
            <a:r>
              <a:rPr lang="en-US" i="1" dirty="0" err="1" smtClean="0">
                <a:latin typeface="Monaco"/>
              </a:rPr>
              <a:t>MyEventApp</a:t>
            </a:r>
            <a:r>
              <a:rPr lang="en-US" i="1" dirty="0" smtClean="0">
                <a:latin typeface="Monaco"/>
              </a:rPr>
              <a:t> </a:t>
            </a:r>
            <a:endParaRPr lang="en-US" i="1" dirty="0" smtClean="0">
              <a:latin typeface="Monaco"/>
            </a:endParaRPr>
          </a:p>
          <a:p>
            <a:pPr>
              <a:defRPr/>
            </a:pPr>
            <a:r>
              <a:rPr lang="en-US" i="1" dirty="0" smtClean="0">
                <a:latin typeface="Monaco"/>
              </a:rPr>
              <a:t>     </a:t>
            </a:r>
            <a:r>
              <a:rPr lang="en-US" i="1" dirty="0" smtClean="0">
                <a:latin typeface="Monaco"/>
              </a:rPr>
              <a:t>&gt;</a:t>
            </a:r>
            <a:r>
              <a:rPr lang="en-US" i="1" dirty="0" err="1" smtClean="0">
                <a:latin typeface="Monaco"/>
              </a:rPr>
              <a:t>cd</a:t>
            </a:r>
            <a:r>
              <a:rPr lang="en-US" i="1" dirty="0" smtClean="0">
                <a:latin typeface="Monaco"/>
              </a:rPr>
              <a:t> </a:t>
            </a:r>
            <a:r>
              <a:rPr lang="en-US" i="1" dirty="0" err="1" smtClean="0">
                <a:latin typeface="Monaco"/>
              </a:rPr>
              <a:t>MyEventApp</a:t>
            </a:r>
            <a:r>
              <a:rPr lang="en-US" i="1" dirty="0" smtClean="0">
                <a:latin typeface="Monaco"/>
              </a:rPr>
              <a:t> </a:t>
            </a:r>
          </a:p>
          <a:p>
            <a:pPr>
              <a:defRPr/>
            </a:pPr>
            <a:endParaRPr lang="en-US" i="1" dirty="0" smtClean="0">
              <a:latin typeface="Monaco"/>
            </a:endParaRPr>
          </a:p>
          <a:p>
            <a:pPr>
              <a:defRPr/>
            </a:pPr>
            <a:r>
              <a:rPr lang="en-US" b="1" dirty="0" smtClean="0">
                <a:latin typeface="Monaco"/>
              </a:rPr>
              <a:t>Step 2: </a:t>
            </a:r>
            <a:r>
              <a:rPr lang="en-US" b="1" dirty="0" smtClean="0">
                <a:latin typeface="Monaco"/>
              </a:rPr>
              <a:t>C</a:t>
            </a:r>
            <a:r>
              <a:rPr lang="en-US" b="1" dirty="0" smtClean="0">
                <a:latin typeface="Monaco"/>
              </a:rPr>
              <a:t>all </a:t>
            </a:r>
            <a:r>
              <a:rPr lang="en-US" b="1" dirty="0" err="1" smtClean="0">
                <a:latin typeface="Monaco"/>
              </a:rPr>
              <a:t>npm</a:t>
            </a:r>
            <a:r>
              <a:rPr lang="en-US" b="1" dirty="0" smtClean="0">
                <a:latin typeface="Monaco"/>
              </a:rPr>
              <a:t> </a:t>
            </a:r>
            <a:r>
              <a:rPr lang="en-US" b="1" dirty="0" smtClean="0">
                <a:latin typeface="Monaco"/>
              </a:rPr>
              <a:t>init </a:t>
            </a:r>
            <a:r>
              <a:rPr lang="en-US" b="1" dirty="0" smtClean="0">
                <a:latin typeface="Monaco"/>
              </a:rPr>
              <a:t>and follow </a:t>
            </a:r>
            <a:r>
              <a:rPr lang="en-US" b="1" dirty="0" smtClean="0">
                <a:latin typeface="Monaco"/>
              </a:rPr>
              <a:t>the instructions to create </a:t>
            </a:r>
            <a:r>
              <a:rPr lang="en-US" b="1" dirty="0" err="1" smtClean="0">
                <a:latin typeface="Monaco"/>
              </a:rPr>
              <a:t>package.json</a:t>
            </a:r>
            <a:endParaRPr lang="en-US" b="1" dirty="0" smtClean="0">
              <a:latin typeface="Monaco"/>
            </a:endParaRPr>
          </a:p>
          <a:p>
            <a:pPr>
              <a:defRPr/>
            </a:pPr>
            <a:r>
              <a:rPr lang="en-US" b="1" dirty="0" smtClean="0">
                <a:latin typeface="Monaco"/>
              </a:rPr>
              <a:t> </a:t>
            </a:r>
            <a:r>
              <a:rPr lang="en-US" b="1" dirty="0" smtClean="0">
                <a:latin typeface="Monaco"/>
              </a:rPr>
              <a:t>   (</a:t>
            </a:r>
            <a:r>
              <a:rPr lang="en-US" dirty="0" smtClean="0"/>
              <a:t>prompts you for a number of things, such as the name and version of </a:t>
            </a:r>
            <a:r>
              <a:rPr lang="en-US" dirty="0" smtClean="0"/>
              <a:t>your application)</a:t>
            </a:r>
            <a:endParaRPr lang="en-US" b="1" dirty="0" smtClean="0">
              <a:latin typeface="Monaco"/>
            </a:endParaRPr>
          </a:p>
          <a:p>
            <a:pPr>
              <a:defRPr/>
            </a:pPr>
            <a:r>
              <a:rPr lang="en-US" b="1" dirty="0" smtClean="0">
                <a:latin typeface="Monaco"/>
              </a:rPr>
              <a:t> </a:t>
            </a:r>
            <a:r>
              <a:rPr lang="en-US" b="1" dirty="0" smtClean="0">
                <a:latin typeface="Monaco"/>
              </a:rPr>
              <a:t>     </a:t>
            </a:r>
            <a:r>
              <a:rPr lang="en-US" i="1" dirty="0" smtClean="0">
                <a:latin typeface="Monaco"/>
              </a:rPr>
              <a:t>&gt; </a:t>
            </a:r>
            <a:r>
              <a:rPr lang="en-US" i="1" dirty="0" smtClean="0">
                <a:latin typeface="Monaco"/>
              </a:rPr>
              <a:t>$ </a:t>
            </a:r>
            <a:r>
              <a:rPr lang="en-US" i="1" dirty="0" err="1" smtClean="0">
                <a:latin typeface="Monaco"/>
              </a:rPr>
              <a:t>npm</a:t>
            </a:r>
            <a:r>
              <a:rPr lang="en-US" i="1" dirty="0" smtClean="0">
                <a:latin typeface="Monaco"/>
              </a:rPr>
              <a:t> init </a:t>
            </a:r>
          </a:p>
        </p:txBody>
      </p:sp>
      <p:sp>
        <p:nvSpPr>
          <p:cNvPr id="14337" name="Rectangle 1"/>
          <p:cNvSpPr>
            <a:spLocks noChangeArrowheads="1"/>
          </p:cNvSpPr>
          <p:nvPr/>
        </p:nvSpPr>
        <p:spPr bwMode="auto">
          <a:xfrm>
            <a:off x="225088" y="3261348"/>
            <a:ext cx="8458200" cy="290848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C000"/>
                </a:solidFill>
                <a:latin typeface="Monaco"/>
                <a:cs typeface="Courier New" pitchFamily="49" charset="0"/>
              </a:rPr>
              <a:t>p</a:t>
            </a:r>
            <a:r>
              <a:rPr kumimoji="0" lang="en-US" b="1" i="0" u="none" strike="noStrike" cap="none" normalizeH="0" baseline="0" dirty="0" err="1" smtClean="0">
                <a:ln>
                  <a:noFill/>
                </a:ln>
                <a:solidFill>
                  <a:srgbClr val="FFC000"/>
                </a:solidFill>
                <a:effectLst/>
                <a:latin typeface="Monaco"/>
                <a:cs typeface="Courier New" pitchFamily="49" charset="0"/>
              </a:rPr>
              <a:t>ackage.json</a:t>
            </a:r>
            <a:endParaRPr kumimoji="0" lang="en-US" b="1" i="0" u="none" strike="noStrike" cap="none" normalizeH="0" baseline="0" dirty="0" smtClean="0">
              <a:ln>
                <a:noFill/>
              </a:ln>
              <a:solidFill>
                <a:srgbClr val="FFC000"/>
              </a:solidFill>
              <a:effectLst/>
              <a:latin typeface="Monaco"/>
              <a:cs typeface="Courier New" pitchFamily="49" charset="0"/>
            </a:endParaRPr>
          </a:p>
          <a:p>
            <a:pPr lvl="0" fontAlgn="base">
              <a:spcBef>
                <a:spcPct val="0"/>
              </a:spcBef>
              <a:spcAft>
                <a:spcPct val="0"/>
              </a:spcAft>
            </a:pPr>
            <a:r>
              <a:rPr lang="en-US" sz="1100" dirty="0" smtClean="0"/>
              <a:t>{</a:t>
            </a:r>
            <a:br>
              <a:rPr lang="en-US" sz="1100" dirty="0" smtClean="0"/>
            </a:br>
            <a:r>
              <a:rPr lang="en-US" sz="1100" dirty="0" smtClean="0"/>
              <a:t>  </a:t>
            </a:r>
            <a:r>
              <a:rPr lang="en-US" sz="1100" b="1" dirty="0" smtClean="0"/>
              <a:t>"name"</a:t>
            </a:r>
            <a:r>
              <a:rPr lang="en-US" sz="1100" dirty="0" smtClean="0"/>
              <a:t>: </a:t>
            </a:r>
            <a:r>
              <a:rPr lang="en-US" sz="1100" b="1" dirty="0" smtClean="0"/>
              <a:t>“</a:t>
            </a:r>
            <a:r>
              <a:rPr lang="en-US" sz="1100" b="1" dirty="0" err="1" smtClean="0"/>
              <a:t>MyEventApp</a:t>
            </a:r>
            <a:r>
              <a:rPr lang="en-US" sz="1100" b="1" dirty="0" smtClean="0"/>
              <a:t>"</a:t>
            </a:r>
            <a:r>
              <a:rPr lang="en-US" sz="1100" dirty="0" smtClean="0"/>
              <a:t>,</a:t>
            </a:r>
            <a:r>
              <a:rPr lang="en-US" sz="1100" dirty="0" smtClean="0"/>
              <a:t/>
            </a:r>
            <a:br>
              <a:rPr lang="en-US" sz="1100" dirty="0" smtClean="0"/>
            </a:br>
            <a:r>
              <a:rPr lang="en-US" sz="1100" dirty="0" smtClean="0"/>
              <a:t>  </a:t>
            </a:r>
            <a:r>
              <a:rPr lang="en-US" sz="1100" b="1" dirty="0" smtClean="0"/>
              <a:t>"version"</a:t>
            </a:r>
            <a:r>
              <a:rPr lang="en-US" sz="1100" dirty="0" smtClean="0"/>
              <a:t>: </a:t>
            </a:r>
            <a:r>
              <a:rPr lang="en-US" sz="1100" b="1" dirty="0" smtClean="0"/>
              <a:t>"1.0.0"</a:t>
            </a:r>
            <a:r>
              <a:rPr lang="en-US" sz="1100" dirty="0" smtClean="0"/>
              <a:t>,</a:t>
            </a:r>
            <a:br>
              <a:rPr lang="en-US" sz="1100" dirty="0" smtClean="0"/>
            </a:br>
            <a:r>
              <a:rPr lang="en-US" sz="1100" dirty="0" smtClean="0"/>
              <a:t>  </a:t>
            </a:r>
            <a:r>
              <a:rPr lang="en-US" sz="1100" b="1" dirty="0" smtClean="0"/>
              <a:t>"description"</a:t>
            </a:r>
            <a:r>
              <a:rPr lang="en-US" sz="1100" dirty="0" smtClean="0"/>
              <a:t>: </a:t>
            </a:r>
            <a:r>
              <a:rPr lang="en-US" sz="1100" b="1" dirty="0" smtClean="0"/>
              <a:t>"To process http </a:t>
            </a:r>
            <a:r>
              <a:rPr lang="en-US" sz="1100" b="1" dirty="0" smtClean="0"/>
              <a:t>server request"</a:t>
            </a:r>
            <a:r>
              <a:rPr lang="en-US" sz="1100" dirty="0" smtClean="0"/>
              <a:t>,</a:t>
            </a:r>
            <a:r>
              <a:rPr lang="en-US" sz="1100" dirty="0" smtClean="0"/>
              <a:t/>
            </a:r>
            <a:br>
              <a:rPr lang="en-US" sz="1100" dirty="0" smtClean="0"/>
            </a:br>
            <a:r>
              <a:rPr lang="en-US" sz="1100" dirty="0" smtClean="0"/>
              <a:t>  </a:t>
            </a:r>
            <a:r>
              <a:rPr lang="en-US" sz="1100" b="1" dirty="0" smtClean="0"/>
              <a:t>"main"</a:t>
            </a:r>
            <a:r>
              <a:rPr lang="en-US" sz="1100" dirty="0" smtClean="0"/>
              <a:t>: </a:t>
            </a:r>
            <a:r>
              <a:rPr lang="en-US" sz="1100" b="1" dirty="0" smtClean="0"/>
              <a:t>"index.js"</a:t>
            </a:r>
            <a:r>
              <a:rPr lang="en-US" sz="1100" dirty="0" smtClean="0"/>
              <a:t>,</a:t>
            </a:r>
            <a:br>
              <a:rPr lang="en-US" sz="1100" dirty="0" smtClean="0"/>
            </a:br>
            <a:r>
              <a:rPr lang="en-US" sz="1100" dirty="0" smtClean="0"/>
              <a:t>  </a:t>
            </a:r>
            <a:r>
              <a:rPr lang="en-US" sz="1100" b="1" dirty="0" smtClean="0"/>
              <a:t>"scripts"</a:t>
            </a:r>
            <a:r>
              <a:rPr lang="en-US" sz="1100" dirty="0" smtClean="0"/>
              <a:t>: {</a:t>
            </a:r>
            <a:br>
              <a:rPr lang="en-US" sz="1100" dirty="0" smtClean="0"/>
            </a:br>
            <a:r>
              <a:rPr lang="en-US" sz="1100" dirty="0" smtClean="0"/>
              <a:t>    </a:t>
            </a:r>
            <a:r>
              <a:rPr lang="en-US" sz="1100" b="1" dirty="0" smtClean="0"/>
              <a:t>"test"</a:t>
            </a:r>
            <a:r>
              <a:rPr lang="en-US" sz="1100" dirty="0" smtClean="0"/>
              <a:t>: </a:t>
            </a:r>
            <a:r>
              <a:rPr lang="en-US" sz="1100" b="1" dirty="0" smtClean="0"/>
              <a:t>"echo \"Error: no test specified\" &amp;&amp; exit 1"</a:t>
            </a:r>
            <a:br>
              <a:rPr lang="en-US" sz="1100" b="1" dirty="0" smtClean="0"/>
            </a:br>
            <a:r>
              <a:rPr lang="en-US" sz="1100" b="1" dirty="0" smtClean="0"/>
              <a:t>  </a:t>
            </a:r>
            <a:r>
              <a:rPr lang="en-US" sz="1100" dirty="0" smtClean="0"/>
              <a:t>},</a:t>
            </a:r>
            <a:br>
              <a:rPr lang="en-US" sz="1100" dirty="0" smtClean="0"/>
            </a:br>
            <a:r>
              <a:rPr lang="en-US" sz="1100" dirty="0" smtClean="0"/>
              <a:t>  </a:t>
            </a:r>
            <a:r>
              <a:rPr lang="en-US" sz="1100" b="1" dirty="0" smtClean="0"/>
              <a:t>"author"</a:t>
            </a:r>
            <a:r>
              <a:rPr lang="en-US" sz="1100" dirty="0" smtClean="0"/>
              <a:t>: </a:t>
            </a:r>
            <a:r>
              <a:rPr lang="en-US" sz="1100" b="1" dirty="0" smtClean="0"/>
              <a:t>"</a:t>
            </a:r>
            <a:r>
              <a:rPr lang="en-US" sz="1100" b="1" dirty="0" err="1" smtClean="0"/>
              <a:t>monirul</a:t>
            </a:r>
            <a:r>
              <a:rPr lang="en-US" sz="1100" b="1" dirty="0" smtClean="0"/>
              <a:t>"</a:t>
            </a:r>
            <a:r>
              <a:rPr lang="en-US" sz="1100" dirty="0" smtClean="0"/>
              <a:t>,</a:t>
            </a:r>
            <a:br>
              <a:rPr lang="en-US" sz="1100" dirty="0" smtClean="0"/>
            </a:br>
            <a:r>
              <a:rPr lang="en-US" sz="1100" dirty="0" smtClean="0"/>
              <a:t>  </a:t>
            </a:r>
            <a:r>
              <a:rPr lang="en-US" sz="1100" b="1" dirty="0" smtClean="0"/>
              <a:t>"license"</a:t>
            </a:r>
            <a:r>
              <a:rPr lang="en-US" sz="1100" dirty="0" smtClean="0"/>
              <a:t>: </a:t>
            </a:r>
            <a:r>
              <a:rPr lang="en-US" sz="1100" b="1" dirty="0" smtClean="0"/>
              <a:t>"ISC"</a:t>
            </a:r>
            <a:r>
              <a:rPr lang="en-US" sz="1100" dirty="0" smtClean="0"/>
              <a:t>,</a:t>
            </a:r>
            <a:br>
              <a:rPr lang="en-US" sz="1100" dirty="0" smtClean="0"/>
            </a:br>
            <a:r>
              <a:rPr lang="en-US" sz="1100" dirty="0" smtClean="0"/>
              <a:t>  </a:t>
            </a:r>
            <a:r>
              <a:rPr lang="en-US" sz="1100" b="1" dirty="0" smtClean="0"/>
              <a:t>"dependencies"</a:t>
            </a:r>
            <a:r>
              <a:rPr lang="en-US" sz="1100" dirty="0" smtClean="0"/>
              <a:t>: {</a:t>
            </a:r>
            <a:br>
              <a:rPr lang="en-US" sz="1100" dirty="0" smtClean="0"/>
            </a:br>
            <a:r>
              <a:rPr lang="en-US" sz="1100" dirty="0" smtClean="0"/>
              <a:t>    </a:t>
            </a:r>
            <a:r>
              <a:rPr lang="en-US" sz="1100" b="1" dirty="0" smtClean="0"/>
              <a:t>"connect"</a:t>
            </a:r>
            <a:r>
              <a:rPr lang="en-US" sz="1100" dirty="0" smtClean="0"/>
              <a:t>:</a:t>
            </a:r>
            <a:r>
              <a:rPr lang="en-US" sz="1100" b="1" dirty="0" smtClean="0"/>
              <a:t>"*"</a:t>
            </a:r>
            <a:r>
              <a:rPr lang="en-US" sz="1100" dirty="0" smtClean="0"/>
              <a:t>,</a:t>
            </a:r>
            <a:br>
              <a:rPr lang="en-US" sz="1100" dirty="0" smtClean="0"/>
            </a:br>
            <a:r>
              <a:rPr lang="en-US" sz="1100" dirty="0" smtClean="0"/>
              <a:t>    </a:t>
            </a:r>
            <a:r>
              <a:rPr lang="en-US" sz="1100" b="1" dirty="0" smtClean="0"/>
              <a:t>"body-parser"</a:t>
            </a:r>
            <a:r>
              <a:rPr lang="en-US" sz="1100" dirty="0" smtClean="0"/>
              <a:t>: </a:t>
            </a:r>
            <a:r>
              <a:rPr lang="en-US" sz="1100" b="1" dirty="0" smtClean="0"/>
              <a:t>"*"</a:t>
            </a:r>
            <a:br>
              <a:rPr lang="en-US" sz="1100" b="1" dirty="0" smtClean="0"/>
            </a:br>
            <a:r>
              <a:rPr lang="en-US" sz="1100" b="1" dirty="0" smtClean="0"/>
              <a:t>  </a:t>
            </a:r>
            <a:r>
              <a:rPr lang="en-US" sz="1100" dirty="0" smtClean="0"/>
              <a:t>}</a:t>
            </a:r>
            <a:br>
              <a:rPr lang="en-US" sz="1100" dirty="0" smtClean="0"/>
            </a:br>
            <a:r>
              <a:rPr lang="en-US" sz="1100" dirty="0" smtClean="0"/>
              <a:t>}</a:t>
            </a:r>
            <a:endParaRPr kumimoji="0" lang="en-US" sz="1100" b="0" i="0" u="none" strike="noStrike" cap="none" normalizeH="0" baseline="0" dirty="0" smtClean="0">
              <a:ln>
                <a:noFill/>
              </a:ln>
              <a:solidFill>
                <a:schemeClr val="tx1"/>
              </a:solidFill>
              <a:effectLst/>
              <a:latin typeface="Monaco"/>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1544"/>
            <a:ext cx="9144000" cy="515112"/>
          </a:xfrm>
        </p:spPr>
        <p:txBody>
          <a:bodyPr>
            <a:normAutofit fontScale="90000"/>
          </a:bodyPr>
          <a:lstStyle/>
          <a:p>
            <a:r>
              <a:rPr lang="en-US" dirty="0" smtClean="0"/>
              <a:t> Basic Steps to </a:t>
            </a:r>
            <a:r>
              <a:rPr lang="en-US" dirty="0" err="1" smtClean="0"/>
              <a:t>NodeJs</a:t>
            </a:r>
            <a:r>
              <a:rPr lang="en-US" dirty="0" smtClean="0"/>
              <a:t> Project continue </a:t>
            </a:r>
            <a:endParaRPr lang="en-US" dirty="0"/>
          </a:p>
        </p:txBody>
      </p:sp>
      <p:sp>
        <p:nvSpPr>
          <p:cNvPr id="5" name="Rectangle 4"/>
          <p:cNvSpPr/>
          <p:nvPr/>
        </p:nvSpPr>
        <p:spPr>
          <a:xfrm>
            <a:off x="0" y="1087893"/>
            <a:ext cx="8991600" cy="369332"/>
          </a:xfrm>
          <a:prstGeom prst="rect">
            <a:avLst/>
          </a:prstGeom>
        </p:spPr>
        <p:txBody>
          <a:bodyPr wrap="square">
            <a:spAutoFit/>
          </a:bodyPr>
          <a:lstStyle/>
          <a:p>
            <a:pPr>
              <a:defRPr/>
            </a:pPr>
            <a:r>
              <a:rPr lang="en-US" b="1" dirty="0" smtClean="0">
                <a:latin typeface="Monaco"/>
              </a:rPr>
              <a:t>Step 3: </a:t>
            </a:r>
            <a:r>
              <a:rPr lang="en-US" b="1" dirty="0" smtClean="0">
                <a:latin typeface="Monaco"/>
              </a:rPr>
              <a:t>Create file index.js with the following </a:t>
            </a:r>
            <a:r>
              <a:rPr lang="en-US" b="1" dirty="0" smtClean="0">
                <a:latin typeface="Monaco"/>
              </a:rPr>
              <a:t>code</a:t>
            </a:r>
            <a:endParaRPr lang="en-US" b="1" dirty="0" smtClean="0">
              <a:latin typeface="Monaco"/>
            </a:endParaRPr>
          </a:p>
        </p:txBody>
      </p:sp>
      <p:sp>
        <p:nvSpPr>
          <p:cNvPr id="40961" name="Rectangle 1"/>
          <p:cNvSpPr>
            <a:spLocks noChangeArrowheads="1"/>
          </p:cNvSpPr>
          <p:nvPr/>
        </p:nvSpPr>
        <p:spPr bwMode="auto">
          <a:xfrm>
            <a:off x="98476" y="1600200"/>
            <a:ext cx="8763000" cy="369331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i="1" dirty="0" smtClean="0">
                <a:solidFill>
                  <a:srgbClr val="FFC000"/>
                </a:solidFill>
                <a:latin typeface="Monaco"/>
                <a:cs typeface="Courier New" pitchFamily="49" charset="0"/>
              </a:rPr>
              <a:t>index</a:t>
            </a:r>
            <a:r>
              <a:rPr kumimoji="0" lang="en-US" b="1" i="1" u="none" strike="noStrike" cap="none" normalizeH="0" baseline="0" dirty="0" smtClean="0">
                <a:ln>
                  <a:noFill/>
                </a:ln>
                <a:solidFill>
                  <a:srgbClr val="FFC000"/>
                </a:solidFill>
                <a:effectLst/>
                <a:latin typeface="Monaco"/>
                <a:cs typeface="Courier New" pitchFamily="49" charset="0"/>
              </a:rPr>
              <a:t>.js</a:t>
            </a:r>
          </a:p>
          <a:p>
            <a:pPr lvl="0" fontAlgn="base">
              <a:spcBef>
                <a:spcPct val="0"/>
              </a:spcBef>
              <a:spcAft>
                <a:spcPct val="0"/>
              </a:spcAft>
            </a:pPr>
            <a:r>
              <a:rPr lang="en-US" sz="1100" dirty="0" smtClean="0"/>
              <a:t>console.log("handing web server events");</a:t>
            </a:r>
            <a:br>
              <a:rPr lang="en-US" sz="1100" dirty="0" smtClean="0"/>
            </a:br>
            <a:r>
              <a:rPr lang="en-US" sz="1100" dirty="0" smtClean="0"/>
              <a:t>//This http module is used to handle http request and response.</a:t>
            </a:r>
            <a:br>
              <a:rPr lang="en-US" sz="1100" dirty="0" smtClean="0"/>
            </a:br>
            <a:r>
              <a:rPr lang="en-US" sz="1100" dirty="0" err="1" smtClean="0"/>
              <a:t>var</a:t>
            </a:r>
            <a:r>
              <a:rPr lang="en-US" sz="1100" dirty="0" smtClean="0"/>
              <a:t> http = require('http');</a:t>
            </a:r>
          </a:p>
          <a:p>
            <a:pPr lvl="0" fontAlgn="base">
              <a:spcBef>
                <a:spcPct val="0"/>
              </a:spcBef>
              <a:spcAft>
                <a:spcPct val="0"/>
              </a:spcAft>
            </a:pPr>
            <a:r>
              <a:rPr lang="en-US" sz="1100" i="1" dirty="0" smtClean="0"/>
              <a:t>// To create an http </a:t>
            </a:r>
            <a:r>
              <a:rPr lang="en-US" sz="1100" i="1" dirty="0" err="1" smtClean="0"/>
              <a:t>serever</a:t>
            </a:r>
            <a:r>
              <a:rPr lang="en-US" sz="1100" i="1" dirty="0" smtClean="0"/>
              <a:t/>
            </a:r>
            <a:br>
              <a:rPr lang="en-US" sz="1100" i="1" dirty="0" smtClean="0"/>
            </a:br>
            <a:r>
              <a:rPr lang="en-US" sz="1100" b="1" dirty="0" err="1" smtClean="0"/>
              <a:t>var</a:t>
            </a:r>
            <a:r>
              <a:rPr lang="en-US" sz="1100" b="1" dirty="0" smtClean="0"/>
              <a:t> </a:t>
            </a:r>
            <a:r>
              <a:rPr lang="en-US" sz="1100" dirty="0" smtClean="0"/>
              <a:t>server = </a:t>
            </a:r>
            <a:r>
              <a:rPr lang="en-US" sz="1100" dirty="0" err="1" smtClean="0"/>
              <a:t>http.createServer</a:t>
            </a:r>
            <a:r>
              <a:rPr lang="en-US" sz="1100" dirty="0" smtClean="0"/>
              <a:t>();</a:t>
            </a:r>
            <a:br>
              <a:rPr lang="en-US" sz="1100" dirty="0" smtClean="0"/>
            </a:br>
            <a:r>
              <a:rPr lang="en-US" sz="1100" i="1" dirty="0" smtClean="0"/>
              <a:t>//To handle a client request</a:t>
            </a:r>
            <a:br>
              <a:rPr lang="en-US" sz="1100" i="1" dirty="0" smtClean="0"/>
            </a:br>
            <a:r>
              <a:rPr lang="en-US" sz="1100" dirty="0" err="1" smtClean="0"/>
              <a:t>server.on</a:t>
            </a:r>
            <a:r>
              <a:rPr lang="en-US" sz="1100" dirty="0" smtClean="0"/>
              <a:t>(</a:t>
            </a:r>
            <a:r>
              <a:rPr lang="en-US" sz="1100" b="1" dirty="0" smtClean="0"/>
              <a:t>'</a:t>
            </a:r>
            <a:r>
              <a:rPr lang="en-US" sz="1100" b="1" dirty="0" err="1" smtClean="0"/>
              <a:t>request'</a:t>
            </a:r>
            <a:r>
              <a:rPr lang="en-US" sz="1100" dirty="0" err="1" smtClean="0"/>
              <a:t>,</a:t>
            </a:r>
            <a:r>
              <a:rPr lang="en-US" sz="1100" b="1" dirty="0" err="1" smtClean="0"/>
              <a:t>function</a:t>
            </a:r>
            <a:r>
              <a:rPr lang="en-US" sz="1100" dirty="0" smtClean="0"/>
              <a:t>(</a:t>
            </a:r>
            <a:r>
              <a:rPr lang="en-US" sz="1100" dirty="0" err="1" smtClean="0"/>
              <a:t>req,res</a:t>
            </a:r>
            <a:r>
              <a:rPr lang="en-US" sz="1100" dirty="0" smtClean="0"/>
              <a:t>){</a:t>
            </a:r>
            <a:br>
              <a:rPr lang="en-US" sz="1100" dirty="0" smtClean="0"/>
            </a:br>
            <a:r>
              <a:rPr lang="en-US" sz="1100" dirty="0" smtClean="0"/>
              <a:t>    </a:t>
            </a:r>
            <a:r>
              <a:rPr lang="en-US" sz="1100" b="1" dirty="0" smtClean="0"/>
              <a:t>console</a:t>
            </a:r>
            <a:r>
              <a:rPr lang="en-US" sz="1100" dirty="0" smtClean="0"/>
              <a:t>.log(</a:t>
            </a:r>
            <a:r>
              <a:rPr lang="en-US" sz="1100" b="1" dirty="0" smtClean="0"/>
              <a:t>"Request </a:t>
            </a:r>
            <a:r>
              <a:rPr lang="en-US" sz="1100" b="1" dirty="0" err="1" smtClean="0"/>
              <a:t>Recieved</a:t>
            </a:r>
            <a:r>
              <a:rPr lang="en-US" sz="1100" b="1" dirty="0" smtClean="0"/>
              <a:t>::"</a:t>
            </a:r>
            <a:r>
              <a:rPr lang="en-US" sz="1100" dirty="0" smtClean="0"/>
              <a:t>,</a:t>
            </a:r>
            <a:r>
              <a:rPr lang="en-US" sz="1100" dirty="0" err="1" smtClean="0"/>
              <a:t>req.</a:t>
            </a:r>
            <a:r>
              <a:rPr lang="en-US" sz="1100" b="1" dirty="0" err="1" smtClean="0"/>
              <a:t>headers</a:t>
            </a:r>
            <a:r>
              <a:rPr lang="en-US" sz="1100" dirty="0" smtClean="0"/>
              <a:t>);</a:t>
            </a:r>
            <a:br>
              <a:rPr lang="en-US" sz="1100" dirty="0" smtClean="0"/>
            </a:br>
            <a:r>
              <a:rPr lang="en-US" sz="1100" dirty="0" smtClean="0"/>
              <a:t>    </a:t>
            </a:r>
            <a:r>
              <a:rPr lang="en-US" sz="1100" dirty="0" err="1" smtClean="0"/>
              <a:t>res.end</a:t>
            </a:r>
            <a:r>
              <a:rPr lang="en-US" sz="1100" dirty="0" smtClean="0"/>
              <a:t>(</a:t>
            </a:r>
            <a:r>
              <a:rPr lang="en-US" sz="1100" b="1" dirty="0" smtClean="0"/>
              <a:t>"Thanks I got your request"</a:t>
            </a:r>
            <a:r>
              <a:rPr lang="en-US" sz="1100" dirty="0" smtClean="0"/>
              <a:t>);</a:t>
            </a:r>
            <a:br>
              <a:rPr lang="en-US" sz="1100" dirty="0" smtClean="0"/>
            </a:br>
            <a:r>
              <a:rPr lang="en-US" sz="1100" dirty="0" smtClean="0"/>
              <a:t>})</a:t>
            </a:r>
            <a:br>
              <a:rPr lang="en-US" sz="1100" dirty="0" smtClean="0"/>
            </a:br>
            <a:r>
              <a:rPr lang="en-US" sz="1100" dirty="0" smtClean="0"/>
              <a:t/>
            </a:r>
            <a:br>
              <a:rPr lang="en-US" sz="1100" dirty="0" smtClean="0"/>
            </a:br>
            <a:r>
              <a:rPr lang="en-US" sz="1100" dirty="0" err="1" smtClean="0"/>
              <a:t>server.on</a:t>
            </a:r>
            <a:r>
              <a:rPr lang="en-US" sz="1100" dirty="0" smtClean="0"/>
              <a:t>(</a:t>
            </a:r>
            <a:r>
              <a:rPr lang="en-US" sz="1100" b="1" dirty="0" smtClean="0"/>
              <a:t>'</a:t>
            </a:r>
            <a:r>
              <a:rPr lang="en-US" sz="1100" b="1" dirty="0" err="1" smtClean="0"/>
              <a:t>upgrade'</a:t>
            </a:r>
            <a:r>
              <a:rPr lang="en-US" sz="1100" dirty="0" err="1" smtClean="0"/>
              <a:t>,</a:t>
            </a:r>
            <a:r>
              <a:rPr lang="en-US" sz="1100" b="1" dirty="0" err="1" smtClean="0"/>
              <a:t>function</a:t>
            </a:r>
            <a:r>
              <a:rPr lang="en-US" sz="1100" dirty="0" smtClean="0"/>
              <a:t>(</a:t>
            </a:r>
            <a:r>
              <a:rPr lang="en-US" sz="1100" dirty="0" err="1" smtClean="0"/>
              <a:t>req,socket,head</a:t>
            </a:r>
            <a:r>
              <a:rPr lang="en-US" sz="1100" dirty="0" smtClean="0"/>
              <a:t>){</a:t>
            </a:r>
            <a:br>
              <a:rPr lang="en-US" sz="1100" dirty="0" smtClean="0"/>
            </a:br>
            <a:r>
              <a:rPr lang="en-US" sz="1100" dirty="0" smtClean="0"/>
              <a:t>    </a:t>
            </a:r>
            <a:r>
              <a:rPr lang="en-US" sz="1100" b="1" dirty="0" smtClean="0"/>
              <a:t>console</a:t>
            </a:r>
            <a:r>
              <a:rPr lang="en-US" sz="1100" dirty="0" smtClean="0"/>
              <a:t>.log(</a:t>
            </a:r>
            <a:r>
              <a:rPr lang="en-US" sz="1100" b="1" dirty="0" smtClean="0"/>
              <a:t>"upgrade the connection to web socket connection"</a:t>
            </a:r>
            <a:r>
              <a:rPr lang="en-US" sz="1100" dirty="0" smtClean="0"/>
              <a:t>);</a:t>
            </a:r>
            <a:br>
              <a:rPr lang="en-US" sz="1100" dirty="0" smtClean="0"/>
            </a:br>
            <a:r>
              <a:rPr lang="en-US" sz="1100" dirty="0" smtClean="0"/>
              <a:t>})</a:t>
            </a:r>
            <a:br>
              <a:rPr lang="en-US" sz="1100" dirty="0" smtClean="0"/>
            </a:br>
            <a:r>
              <a:rPr lang="en-US" sz="1100" dirty="0" smtClean="0"/>
              <a:t/>
            </a:r>
            <a:br>
              <a:rPr lang="en-US" sz="1100" dirty="0" smtClean="0"/>
            </a:br>
            <a:r>
              <a:rPr lang="en-US" sz="1100" i="1" dirty="0" smtClean="0"/>
              <a:t>//To set listener host and port</a:t>
            </a:r>
            <a:br>
              <a:rPr lang="en-US" sz="1100" i="1" dirty="0" smtClean="0"/>
            </a:br>
            <a:r>
              <a:rPr lang="en-US" sz="1100" dirty="0" err="1" smtClean="0"/>
              <a:t>server.listen</a:t>
            </a:r>
            <a:r>
              <a:rPr lang="en-US" sz="1100" dirty="0" smtClean="0"/>
              <a:t>(3456,</a:t>
            </a:r>
            <a:r>
              <a:rPr lang="en-US" sz="1100" b="1" dirty="0" smtClean="0"/>
              <a:t>'localhost'</a:t>
            </a:r>
            <a:r>
              <a:rPr lang="en-US" sz="1100" dirty="0" smtClean="0"/>
              <a:t>,</a:t>
            </a:r>
            <a:r>
              <a:rPr lang="en-US" sz="1100" b="1" dirty="0" smtClean="0"/>
              <a:t>function</a:t>
            </a:r>
            <a:r>
              <a:rPr lang="en-US" sz="1100" dirty="0" smtClean="0"/>
              <a:t>(){</a:t>
            </a:r>
            <a:br>
              <a:rPr lang="en-US" sz="1100" dirty="0" smtClean="0"/>
            </a:br>
            <a:r>
              <a:rPr lang="en-US" sz="1100" dirty="0" smtClean="0"/>
              <a:t>    </a:t>
            </a:r>
            <a:r>
              <a:rPr lang="en-US" sz="1100" b="1" dirty="0" smtClean="0"/>
              <a:t>console</a:t>
            </a:r>
            <a:r>
              <a:rPr lang="en-US" sz="1100" dirty="0" smtClean="0"/>
              <a:t>.log(</a:t>
            </a:r>
            <a:r>
              <a:rPr lang="en-US" sz="1100" b="1" dirty="0" smtClean="0"/>
              <a:t>"Http server listening to port 3456"</a:t>
            </a:r>
            <a:r>
              <a:rPr lang="en-US" sz="1100" dirty="0" smtClean="0"/>
              <a:t>);</a:t>
            </a:r>
            <a:br>
              <a:rPr lang="en-US" sz="1100" dirty="0" smtClean="0"/>
            </a:br>
            <a:r>
              <a:rPr lang="en-US" sz="1100" dirty="0" smtClean="0"/>
              <a:t>});</a:t>
            </a:r>
            <a:endParaRPr kumimoji="0" lang="en-US" sz="1100" b="0" i="0" u="none" strike="noStrike" cap="none" normalizeH="0" baseline="0" dirty="0" smtClean="0">
              <a:ln>
                <a:noFill/>
              </a:ln>
              <a:solidFill>
                <a:schemeClr val="tx1"/>
              </a:solidFill>
              <a:effectLst/>
              <a:latin typeface="Monaco"/>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1544"/>
            <a:ext cx="9144000" cy="515112"/>
          </a:xfrm>
        </p:spPr>
        <p:txBody>
          <a:bodyPr>
            <a:normAutofit fontScale="90000"/>
          </a:bodyPr>
          <a:lstStyle/>
          <a:p>
            <a:r>
              <a:rPr lang="en-US" dirty="0" smtClean="0"/>
              <a:t> Basic Steps to </a:t>
            </a:r>
            <a:r>
              <a:rPr lang="en-US" dirty="0" err="1" smtClean="0"/>
              <a:t>NodeJs</a:t>
            </a:r>
            <a:r>
              <a:rPr lang="en-US" dirty="0" smtClean="0"/>
              <a:t> Project continue </a:t>
            </a:r>
            <a:endParaRPr lang="en-US" dirty="0"/>
          </a:p>
        </p:txBody>
      </p:sp>
      <p:sp>
        <p:nvSpPr>
          <p:cNvPr id="5" name="Rectangle 4"/>
          <p:cNvSpPr/>
          <p:nvPr/>
        </p:nvSpPr>
        <p:spPr>
          <a:xfrm>
            <a:off x="0" y="1087893"/>
            <a:ext cx="8991600" cy="369332"/>
          </a:xfrm>
          <a:prstGeom prst="rect">
            <a:avLst/>
          </a:prstGeom>
        </p:spPr>
        <p:txBody>
          <a:bodyPr wrap="square">
            <a:spAutoFit/>
          </a:bodyPr>
          <a:lstStyle/>
          <a:p>
            <a:pPr>
              <a:defRPr/>
            </a:pPr>
            <a:r>
              <a:rPr lang="en-US" b="1" dirty="0" smtClean="0">
                <a:latin typeface="Monaco"/>
              </a:rPr>
              <a:t>Step 4: Run the server application using the following command</a:t>
            </a:r>
            <a:endParaRPr lang="en-US" b="1" dirty="0" smtClean="0">
              <a:latin typeface="Monaco"/>
            </a:endParaRPr>
          </a:p>
        </p:txBody>
      </p:sp>
      <p:sp>
        <p:nvSpPr>
          <p:cNvPr id="40961" name="Rectangle 1"/>
          <p:cNvSpPr>
            <a:spLocks noChangeArrowheads="1"/>
          </p:cNvSpPr>
          <p:nvPr/>
        </p:nvSpPr>
        <p:spPr bwMode="auto">
          <a:xfrm>
            <a:off x="98476" y="1417316"/>
            <a:ext cx="87630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node index.js  </a:t>
            </a:r>
            <a:endParaRPr lang="en-US" b="1" dirty="0" smtClean="0"/>
          </a:p>
        </p:txBody>
      </p:sp>
      <p:pic>
        <p:nvPicPr>
          <p:cNvPr id="41987" name="Picture 3"/>
          <p:cNvPicPr>
            <a:picLocks noChangeAspect="1" noChangeArrowheads="1"/>
          </p:cNvPicPr>
          <p:nvPr/>
        </p:nvPicPr>
        <p:blipFill>
          <a:blip r:embed="rId2"/>
          <a:srcRect/>
          <a:stretch>
            <a:fillRect/>
          </a:stretch>
        </p:blipFill>
        <p:spPr bwMode="auto">
          <a:xfrm>
            <a:off x="172328" y="1747904"/>
            <a:ext cx="6657975" cy="1219200"/>
          </a:xfrm>
          <a:prstGeom prst="rect">
            <a:avLst/>
          </a:prstGeom>
          <a:noFill/>
          <a:ln w="9525">
            <a:noFill/>
            <a:miter lim="800000"/>
            <a:headEnd/>
            <a:tailEnd/>
          </a:ln>
          <a:effectLst/>
        </p:spPr>
      </p:pic>
      <p:sp>
        <p:nvSpPr>
          <p:cNvPr id="7" name="Rectangle 6"/>
          <p:cNvSpPr/>
          <p:nvPr/>
        </p:nvSpPr>
        <p:spPr>
          <a:xfrm>
            <a:off x="116056" y="3097228"/>
            <a:ext cx="7924800" cy="369332"/>
          </a:xfrm>
          <a:prstGeom prst="rect">
            <a:avLst/>
          </a:prstGeom>
        </p:spPr>
        <p:txBody>
          <a:bodyPr wrap="square">
            <a:spAutoFit/>
          </a:bodyPr>
          <a:lstStyle/>
          <a:p>
            <a:r>
              <a:rPr lang="en-US" b="1" dirty="0" smtClean="0">
                <a:latin typeface="Monaco"/>
              </a:rPr>
              <a:t>Step 5: Load</a:t>
            </a:r>
            <a:r>
              <a:rPr lang="en-US" b="1" dirty="0" smtClean="0">
                <a:latin typeface="Monaco"/>
              </a:rPr>
              <a:t> http://</a:t>
            </a:r>
            <a:r>
              <a:rPr lang="en-US" b="1" dirty="0" smtClean="0">
                <a:latin typeface="Monaco"/>
              </a:rPr>
              <a:t>localhost:3456/</a:t>
            </a:r>
            <a:r>
              <a:rPr lang="en-US" b="1" dirty="0" smtClean="0">
                <a:latin typeface="Monaco"/>
              </a:rPr>
              <a:t> in a </a:t>
            </a:r>
            <a:r>
              <a:rPr lang="en-US" b="1" dirty="0" smtClean="0">
                <a:latin typeface="Monaco"/>
              </a:rPr>
              <a:t>browser</a:t>
            </a:r>
            <a:r>
              <a:rPr lang="en-US" dirty="0" smtClean="0">
                <a:latin typeface="Monaco"/>
              </a:rPr>
              <a:t>.</a:t>
            </a:r>
            <a:endParaRPr lang="en-US" dirty="0" smtClean="0">
              <a:latin typeface="Monaco"/>
            </a:endParaRPr>
          </a:p>
        </p:txBody>
      </p:sp>
      <p:pic>
        <p:nvPicPr>
          <p:cNvPr id="41988" name="Picture 4"/>
          <p:cNvPicPr>
            <a:picLocks noChangeAspect="1" noChangeArrowheads="1"/>
          </p:cNvPicPr>
          <p:nvPr/>
        </p:nvPicPr>
        <p:blipFill>
          <a:blip r:embed="rId3"/>
          <a:srcRect/>
          <a:stretch>
            <a:fillRect/>
          </a:stretch>
        </p:blipFill>
        <p:spPr bwMode="auto">
          <a:xfrm>
            <a:off x="228600" y="3484088"/>
            <a:ext cx="6553200" cy="1316512"/>
          </a:xfrm>
          <a:prstGeom prst="rect">
            <a:avLst/>
          </a:prstGeom>
          <a:noFill/>
          <a:ln w="9525">
            <a:noFill/>
            <a:miter lim="800000"/>
            <a:headEnd/>
            <a:tailEnd/>
          </a:ln>
          <a:effectLst/>
        </p:spPr>
      </p:pic>
      <p:pic>
        <p:nvPicPr>
          <p:cNvPr id="41989" name="Picture 5"/>
          <p:cNvPicPr>
            <a:picLocks noChangeAspect="1" noChangeArrowheads="1"/>
          </p:cNvPicPr>
          <p:nvPr/>
        </p:nvPicPr>
        <p:blipFill>
          <a:blip r:embed="rId4"/>
          <a:srcRect/>
          <a:stretch>
            <a:fillRect/>
          </a:stretch>
        </p:blipFill>
        <p:spPr bwMode="auto">
          <a:xfrm>
            <a:off x="169980" y="4931888"/>
            <a:ext cx="6611820" cy="18383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NodeJs</a:t>
            </a:r>
            <a:r>
              <a:rPr lang="en-US" dirty="0" smtClean="0"/>
              <a:t>?</a:t>
            </a:r>
            <a:endParaRPr lang="en-US" dirty="0"/>
          </a:p>
        </p:txBody>
      </p:sp>
      <p:sp>
        <p:nvSpPr>
          <p:cNvPr id="4" name="Content Placeholder 8"/>
          <p:cNvSpPr txBox="1">
            <a:spLocks/>
          </p:cNvSpPr>
          <p:nvPr/>
        </p:nvSpPr>
        <p:spPr>
          <a:xfrm>
            <a:off x="381000" y="1981200"/>
            <a:ext cx="4953000" cy="3352800"/>
          </a:xfrm>
          <a:prstGeom prst="rect">
            <a:avLst/>
          </a:prstGeom>
        </p:spPr>
        <p:txBody>
          <a:bodyPr vert="horz">
            <a:noAutofit/>
          </a:bodyPr>
          <a:lstStyle/>
          <a:p>
            <a:pPr marL="274320" indent="-274320" algn="just">
              <a:spcBef>
                <a:spcPts val="580"/>
              </a:spcBef>
              <a:buFont typeface="Wingdings 2"/>
              <a:buChar char=""/>
              <a:defRPr/>
            </a:pPr>
            <a:r>
              <a:rPr lang="en-US" altLang="en-US" sz="2400" dirty="0" smtClean="0">
                <a:latin typeface="Monaco"/>
                <a:ea typeface="Verdana" pitchFamily="34" charset="0"/>
                <a:cs typeface="Verdana" pitchFamily="34" charset="0"/>
              </a:rPr>
              <a:t>Created </a:t>
            </a:r>
            <a:r>
              <a:rPr lang="en-US" altLang="en-US" sz="2400" dirty="0" smtClean="0">
                <a:latin typeface="Monaco"/>
                <a:ea typeface="Verdana" pitchFamily="34" charset="0"/>
                <a:cs typeface="Verdana" pitchFamily="34" charset="0"/>
              </a:rPr>
              <a:t>2009 by </a:t>
            </a:r>
            <a:r>
              <a:rPr lang="en-US" sz="2400" dirty="0" smtClean="0">
                <a:latin typeface="Monaco"/>
              </a:rPr>
              <a:t>Ryan Dahl</a:t>
            </a:r>
            <a:endParaRPr lang="en-US" altLang="en-US" sz="2400" dirty="0" smtClean="0">
              <a:latin typeface="Monaco"/>
              <a:ea typeface="Verdana" pitchFamily="34" charset="0"/>
              <a:cs typeface="Verdana" pitchFamily="34" charset="0"/>
            </a:endParaRPr>
          </a:p>
          <a:p>
            <a:pPr marL="274320" indent="-274320" algn="just">
              <a:spcBef>
                <a:spcPts val="580"/>
              </a:spcBef>
              <a:buFont typeface="Wingdings 2"/>
              <a:buChar char=""/>
              <a:defRPr/>
            </a:pPr>
            <a:r>
              <a:rPr lang="en-US" altLang="en-US" sz="2400" dirty="0" err="1" smtClean="0">
                <a:latin typeface="Monaco"/>
                <a:ea typeface="Verdana" pitchFamily="34" charset="0"/>
                <a:cs typeface="Verdana" pitchFamily="34" charset="0"/>
              </a:rPr>
              <a:t>Evented</a:t>
            </a:r>
            <a:r>
              <a:rPr lang="en-US" altLang="en-US" sz="2400" dirty="0" smtClean="0">
                <a:latin typeface="Monaco"/>
                <a:ea typeface="Verdana" pitchFamily="34" charset="0"/>
                <a:cs typeface="Verdana" pitchFamily="34" charset="0"/>
              </a:rPr>
              <a:t> I/O for </a:t>
            </a:r>
            <a:r>
              <a:rPr lang="en-US" altLang="en-US" sz="2400" dirty="0" smtClean="0">
                <a:latin typeface="Monaco"/>
                <a:ea typeface="Verdana" pitchFamily="34" charset="0"/>
                <a:cs typeface="Verdana" pitchFamily="34" charset="0"/>
              </a:rPr>
              <a:t>JavaScript</a:t>
            </a:r>
            <a:endParaRPr lang="en-US" altLang="en-US" sz="2400" dirty="0" smtClean="0">
              <a:latin typeface="Monaco"/>
              <a:ea typeface="Verdana" pitchFamily="34" charset="0"/>
              <a:cs typeface="Verdana" pitchFamily="34" charset="0"/>
            </a:endParaRPr>
          </a:p>
          <a:p>
            <a:pPr marL="274320" indent="-274320" algn="just">
              <a:spcBef>
                <a:spcPts val="580"/>
              </a:spcBef>
              <a:buFont typeface="Wingdings 2"/>
              <a:buChar char=""/>
              <a:defRPr/>
            </a:pPr>
            <a:r>
              <a:rPr lang="en-US" altLang="en-US" sz="2400" dirty="0" smtClean="0">
                <a:latin typeface="Monaco"/>
                <a:ea typeface="Verdana" pitchFamily="34" charset="0"/>
                <a:cs typeface="Verdana" pitchFamily="34" charset="0"/>
              </a:rPr>
              <a:t>Server Side </a:t>
            </a:r>
            <a:r>
              <a:rPr lang="en-US" altLang="en-US" sz="2400" dirty="0" smtClean="0">
                <a:latin typeface="Monaco"/>
                <a:ea typeface="Verdana" pitchFamily="34" charset="0"/>
                <a:cs typeface="Verdana" pitchFamily="34" charset="0"/>
              </a:rPr>
              <a:t>JavaScript</a:t>
            </a:r>
            <a:endParaRPr lang="en-US" altLang="en-US" sz="2400" dirty="0" smtClean="0">
              <a:latin typeface="Monaco"/>
              <a:ea typeface="Verdana" pitchFamily="34" charset="0"/>
              <a:cs typeface="Verdana" pitchFamily="34" charset="0"/>
            </a:endParaRPr>
          </a:p>
          <a:p>
            <a:pPr marL="274320" indent="-274320" algn="just">
              <a:spcBef>
                <a:spcPts val="580"/>
              </a:spcBef>
              <a:buFont typeface="Wingdings 2"/>
              <a:buChar char=""/>
              <a:defRPr/>
            </a:pPr>
            <a:r>
              <a:rPr lang="en-US" altLang="en-US" sz="2400" dirty="0" smtClean="0">
                <a:latin typeface="Monaco"/>
                <a:ea typeface="Verdana" pitchFamily="34" charset="0"/>
                <a:cs typeface="Verdana" pitchFamily="34" charset="0"/>
              </a:rPr>
              <a:t>Runs on Google's V8 </a:t>
            </a:r>
            <a:r>
              <a:rPr lang="en-US" altLang="en-US" sz="2400" dirty="0" smtClean="0">
                <a:latin typeface="Monaco"/>
                <a:ea typeface="Verdana" pitchFamily="34" charset="0"/>
                <a:cs typeface="Verdana" pitchFamily="34" charset="0"/>
              </a:rPr>
              <a:t>JavaScript </a:t>
            </a:r>
            <a:r>
              <a:rPr lang="en-US" altLang="en-US" sz="2400" dirty="0" smtClean="0">
                <a:latin typeface="Monaco"/>
                <a:ea typeface="Verdana" pitchFamily="34" charset="0"/>
                <a:cs typeface="Verdana" pitchFamily="34" charset="0"/>
              </a:rPr>
              <a:t>Engine</a:t>
            </a:r>
          </a:p>
        </p:txBody>
      </p:sp>
      <p:pic>
        <p:nvPicPr>
          <p:cNvPr id="1026" name="Picture 2" descr="C:\Users\molla\Desktop\nodejs_concepts.jpg"/>
          <p:cNvPicPr>
            <a:picLocks noChangeAspect="1" noChangeArrowheads="1"/>
          </p:cNvPicPr>
          <p:nvPr/>
        </p:nvPicPr>
        <p:blipFill>
          <a:blip r:embed="rId2"/>
          <a:srcRect/>
          <a:stretch>
            <a:fillRect/>
          </a:stretch>
        </p:blipFill>
        <p:spPr bwMode="auto">
          <a:xfrm>
            <a:off x="5407413" y="1712744"/>
            <a:ext cx="3609975" cy="30099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Where to Use </a:t>
            </a:r>
            <a:r>
              <a:rPr lang="en-US" b="1" dirty="0" smtClean="0"/>
              <a:t>Node.js</a:t>
            </a:r>
            <a:r>
              <a:rPr lang="en-US" dirty="0" smtClean="0"/>
              <a:t>?</a:t>
            </a:r>
            <a:endParaRPr lang="en-US" dirty="0"/>
          </a:p>
        </p:txBody>
      </p:sp>
      <p:sp>
        <p:nvSpPr>
          <p:cNvPr id="4" name="Content Placeholder 8"/>
          <p:cNvSpPr txBox="1">
            <a:spLocks/>
          </p:cNvSpPr>
          <p:nvPr/>
        </p:nvSpPr>
        <p:spPr>
          <a:xfrm>
            <a:off x="304800" y="2057400"/>
            <a:ext cx="8382000" cy="2819400"/>
          </a:xfrm>
          <a:prstGeom prst="rect">
            <a:avLst/>
          </a:prstGeom>
        </p:spPr>
        <p:txBody>
          <a:bodyPr vert="horz">
            <a:noAutofit/>
          </a:bodyPr>
          <a:lstStyle/>
          <a:p>
            <a:pPr>
              <a:buFont typeface="Arial" pitchFamily="34" charset="0"/>
              <a:buChar char="•"/>
            </a:pPr>
            <a:r>
              <a:rPr lang="en-US" sz="3200" dirty="0" smtClean="0">
                <a:latin typeface="Monaco"/>
              </a:rPr>
              <a:t>I/O bound Applications</a:t>
            </a:r>
          </a:p>
          <a:p>
            <a:pPr>
              <a:buFont typeface="Arial" pitchFamily="34" charset="0"/>
              <a:buChar char="•"/>
            </a:pPr>
            <a:r>
              <a:rPr lang="en-US" sz="3200" dirty="0" smtClean="0">
                <a:latin typeface="Monaco"/>
              </a:rPr>
              <a:t>Data Streaming Applications</a:t>
            </a:r>
          </a:p>
          <a:p>
            <a:pPr>
              <a:buFont typeface="Arial" pitchFamily="34" charset="0"/>
              <a:buChar char="•"/>
            </a:pPr>
            <a:r>
              <a:rPr lang="en-US" sz="3200" dirty="0" smtClean="0">
                <a:latin typeface="Monaco"/>
              </a:rPr>
              <a:t>Data Intensive Real-time Applications (DIRT)</a:t>
            </a:r>
          </a:p>
          <a:p>
            <a:pPr>
              <a:buFont typeface="Arial" pitchFamily="34" charset="0"/>
              <a:buChar char="•"/>
            </a:pPr>
            <a:r>
              <a:rPr lang="en-US" sz="3200" dirty="0" smtClean="0">
                <a:latin typeface="Monaco"/>
              </a:rPr>
              <a:t>JSON APIs based Applications</a:t>
            </a:r>
          </a:p>
          <a:p>
            <a:pPr>
              <a:buFont typeface="Arial" pitchFamily="34" charset="0"/>
              <a:buChar char="•"/>
            </a:pPr>
            <a:r>
              <a:rPr lang="en-US" sz="3200" dirty="0" smtClean="0">
                <a:latin typeface="Monaco"/>
              </a:rPr>
              <a:t>Single Page Applications</a:t>
            </a:r>
            <a:endParaRPr lang="en-US" sz="3200" dirty="0">
              <a:latin typeface="Monac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33400"/>
          </a:xfrm>
        </p:spPr>
        <p:txBody>
          <a:bodyPr>
            <a:normAutofit fontScale="90000"/>
          </a:bodyPr>
          <a:lstStyle/>
          <a:p>
            <a:r>
              <a:rPr lang="en-US" altLang="en-US" b="1" dirty="0" smtClean="0"/>
              <a:t>What is unique about Node.js?</a:t>
            </a:r>
            <a:endParaRPr lang="en-US" dirty="0"/>
          </a:p>
        </p:txBody>
      </p:sp>
      <p:sp>
        <p:nvSpPr>
          <p:cNvPr id="7" name="Content Placeholder 6"/>
          <p:cNvSpPr>
            <a:spLocks noGrp="1"/>
          </p:cNvSpPr>
          <p:nvPr>
            <p:ph idx="1"/>
          </p:nvPr>
        </p:nvSpPr>
        <p:spPr>
          <a:xfrm>
            <a:off x="457200" y="1935480"/>
            <a:ext cx="8229600" cy="1569720"/>
          </a:xfrm>
        </p:spPr>
        <p:txBody>
          <a:bodyPr>
            <a:normAutofit/>
          </a:bodyPr>
          <a:lstStyle/>
          <a:p>
            <a:pPr marL="514350" indent="-514350" algn="just">
              <a:buFont typeface="Calibri" pitchFamily="34" charset="0"/>
              <a:buAutoNum type="arabicPeriod"/>
            </a:pPr>
            <a:r>
              <a:rPr lang="en-US" altLang="en-US" sz="1800" dirty="0" smtClean="0">
                <a:latin typeface="Monaco"/>
                <a:ea typeface="Verdana" pitchFamily="34" charset="0"/>
                <a:cs typeface="Verdana" pitchFamily="34" charset="0"/>
              </a:rPr>
              <a:t>JavaScript on server-side thus making communication between client and server will happen in same language</a:t>
            </a:r>
          </a:p>
          <a:p>
            <a:pPr marL="514350" indent="-514350" algn="just">
              <a:buFont typeface="Arial" charset="0"/>
              <a:buAutoNum type="arabicPeriod"/>
            </a:pPr>
            <a:r>
              <a:rPr lang="en-US" altLang="en-US" sz="1800" dirty="0" smtClean="0">
                <a:latin typeface="Monaco"/>
                <a:ea typeface="Verdana" pitchFamily="34" charset="0"/>
                <a:cs typeface="Verdana" pitchFamily="34" charset="0"/>
              </a:rPr>
              <a:t>Servers normally thread based but Node.JS is “Event” based. Node.JS serves each request in a </a:t>
            </a:r>
            <a:r>
              <a:rPr lang="en-US" altLang="en-US" sz="1800" dirty="0" err="1" smtClean="0">
                <a:latin typeface="Monaco"/>
                <a:ea typeface="Verdana" pitchFamily="34" charset="0"/>
                <a:cs typeface="Verdana" pitchFamily="34" charset="0"/>
              </a:rPr>
              <a:t>Evented</a:t>
            </a:r>
            <a:r>
              <a:rPr lang="en-US" altLang="en-US" sz="1800" dirty="0" smtClean="0">
                <a:latin typeface="Monaco"/>
                <a:ea typeface="Verdana" pitchFamily="34" charset="0"/>
                <a:cs typeface="Verdana" pitchFamily="34" charset="0"/>
              </a:rPr>
              <a:t> loop that can handle simultaneous requests.</a:t>
            </a:r>
          </a:p>
          <a:p>
            <a:pPr>
              <a:buNone/>
            </a:pPr>
            <a:endParaRPr lang="en-US" sz="1800" dirty="0">
              <a:latin typeface="Monaco"/>
            </a:endParaRPr>
          </a:p>
        </p:txBody>
      </p:sp>
      <p:pic>
        <p:nvPicPr>
          <p:cNvPr id="8" name="Picture 4" descr="C:\Grewe\Classes\CS6320\Mat\NodeJS\NodeJS2.png"/>
          <p:cNvPicPr>
            <a:picLocks noChangeAspect="1" noChangeArrowheads="1"/>
          </p:cNvPicPr>
          <p:nvPr/>
        </p:nvPicPr>
        <p:blipFill>
          <a:blip r:embed="rId2"/>
          <a:srcRect/>
          <a:stretch>
            <a:fillRect/>
          </a:stretch>
        </p:blipFill>
        <p:spPr bwMode="auto">
          <a:xfrm>
            <a:off x="838200" y="3581400"/>
            <a:ext cx="7848600" cy="263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43712"/>
          </a:xfrm>
        </p:spPr>
        <p:txBody>
          <a:bodyPr>
            <a:normAutofit fontScale="90000"/>
          </a:bodyPr>
          <a:lstStyle/>
          <a:p>
            <a:r>
              <a:rPr lang="en-US" altLang="en-US" b="1" dirty="0" smtClean="0">
                <a:latin typeface="Myriad Pro" pitchFamily="34" charset="0"/>
              </a:rPr>
              <a:t>What can you do with Node ?</a:t>
            </a:r>
            <a:endParaRPr lang="en-US" dirty="0"/>
          </a:p>
        </p:txBody>
      </p:sp>
      <p:sp>
        <p:nvSpPr>
          <p:cNvPr id="9" name="Content Placeholder 8"/>
          <p:cNvSpPr>
            <a:spLocks noGrp="1"/>
          </p:cNvSpPr>
          <p:nvPr>
            <p:ph idx="1"/>
          </p:nvPr>
        </p:nvSpPr>
        <p:spPr>
          <a:xfrm>
            <a:off x="457200" y="1935480"/>
            <a:ext cx="8305800" cy="2560320"/>
          </a:xfrm>
        </p:spPr>
        <p:txBody>
          <a:bodyPr>
            <a:normAutofit/>
          </a:bodyPr>
          <a:lstStyle/>
          <a:p>
            <a:pPr algn="just"/>
            <a:r>
              <a:rPr lang="en-US" altLang="en-US" sz="1800" dirty="0" smtClean="0">
                <a:latin typeface="Monaco"/>
                <a:ea typeface="Verdana" pitchFamily="34" charset="0"/>
                <a:cs typeface="Verdana" pitchFamily="34" charset="0"/>
              </a:rPr>
              <a:t>It lets you Layered on top of the TCP library is a HTTP and HTTPS client/server. </a:t>
            </a:r>
          </a:p>
          <a:p>
            <a:pPr algn="just"/>
            <a:endParaRPr lang="en-US" altLang="en-US" sz="1800" dirty="0" smtClean="0">
              <a:latin typeface="Monaco"/>
              <a:ea typeface="Verdana" pitchFamily="34" charset="0"/>
              <a:cs typeface="Verdana" pitchFamily="34" charset="0"/>
            </a:endParaRPr>
          </a:p>
          <a:p>
            <a:pPr algn="just"/>
            <a:r>
              <a:rPr lang="en-US" altLang="en-US" sz="1800" dirty="0" smtClean="0">
                <a:latin typeface="Monaco"/>
                <a:ea typeface="Verdana" pitchFamily="34" charset="0"/>
                <a:cs typeface="Verdana" pitchFamily="34" charset="0"/>
              </a:rPr>
              <a:t>The JS executed by the V8 </a:t>
            </a:r>
            <a:r>
              <a:rPr lang="en-US" altLang="en-US" sz="1800" dirty="0" err="1" smtClean="0">
                <a:latin typeface="Monaco"/>
                <a:ea typeface="Verdana" pitchFamily="34" charset="0"/>
                <a:cs typeface="Verdana" pitchFamily="34" charset="0"/>
              </a:rPr>
              <a:t>javascript</a:t>
            </a:r>
            <a:r>
              <a:rPr lang="en-US" altLang="en-US" sz="1800" dirty="0" smtClean="0">
                <a:latin typeface="Monaco"/>
                <a:ea typeface="Verdana" pitchFamily="34" charset="0"/>
                <a:cs typeface="Verdana" pitchFamily="34" charset="0"/>
              </a:rPr>
              <a:t> engine (the thing that makes Google Chrome so fast)</a:t>
            </a:r>
          </a:p>
          <a:p>
            <a:pPr algn="just"/>
            <a:endParaRPr lang="en-US" altLang="en-US" sz="1800" dirty="0" smtClean="0">
              <a:latin typeface="Monaco"/>
              <a:ea typeface="Verdana" pitchFamily="34" charset="0"/>
              <a:cs typeface="Verdana" pitchFamily="34" charset="0"/>
            </a:endParaRPr>
          </a:p>
          <a:p>
            <a:pPr algn="just"/>
            <a:r>
              <a:rPr lang="en-US" altLang="en-US" sz="1800" dirty="0" smtClean="0">
                <a:latin typeface="Monaco"/>
                <a:ea typeface="Verdana" pitchFamily="34" charset="0"/>
                <a:cs typeface="Verdana" pitchFamily="34" charset="0"/>
              </a:rPr>
              <a:t>Node provides a JavaScript API to access the network and file system.</a:t>
            </a:r>
          </a:p>
          <a:p>
            <a:pPr>
              <a:buNone/>
            </a:pPr>
            <a:endParaRPr lang="en-US" sz="1800" dirty="0">
              <a:latin typeface="Monac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743712"/>
          </a:xfrm>
        </p:spPr>
        <p:txBody>
          <a:bodyPr>
            <a:normAutofit fontScale="90000"/>
          </a:bodyPr>
          <a:lstStyle/>
          <a:p>
            <a:r>
              <a:rPr lang="en-US" altLang="en-US" b="1" dirty="0" smtClean="0">
                <a:latin typeface="Myriad Pro" pitchFamily="34" charset="0"/>
              </a:rPr>
              <a:t>What can’t do with Node?</a:t>
            </a:r>
            <a:endParaRPr lang="en-US" b="1" dirty="0"/>
          </a:p>
        </p:txBody>
      </p:sp>
      <p:sp>
        <p:nvSpPr>
          <p:cNvPr id="4" name="Прямоугольник 3"/>
          <p:cNvSpPr/>
          <p:nvPr/>
        </p:nvSpPr>
        <p:spPr>
          <a:xfrm>
            <a:off x="1357178" y="1990483"/>
            <a:ext cx="184666" cy="646331"/>
          </a:xfrm>
          <a:prstGeom prst="rect">
            <a:avLst/>
          </a:prstGeom>
        </p:spPr>
        <p:txBody>
          <a:bodyPr wrap="none">
            <a:spAutoFit/>
          </a:bodyPr>
          <a:lstStyle/>
          <a:p>
            <a:endParaRPr lang="en-US" dirty="0" smtClean="0"/>
          </a:p>
          <a:p>
            <a:endParaRPr lang="en-US" dirty="0"/>
          </a:p>
        </p:txBody>
      </p:sp>
      <p:sp>
        <p:nvSpPr>
          <p:cNvPr id="8" name="Content Placeholder 8"/>
          <p:cNvSpPr>
            <a:spLocks noGrp="1"/>
          </p:cNvSpPr>
          <p:nvPr>
            <p:ph idx="1"/>
          </p:nvPr>
        </p:nvSpPr>
        <p:spPr>
          <a:xfrm>
            <a:off x="457200" y="1935480"/>
            <a:ext cx="8153400" cy="2179320"/>
          </a:xfrm>
        </p:spPr>
        <p:txBody>
          <a:bodyPr>
            <a:normAutofit/>
          </a:bodyPr>
          <a:lstStyle/>
          <a:p>
            <a:pPr algn="just"/>
            <a:r>
              <a:rPr lang="en-US" altLang="en-US" sz="1800" dirty="0" smtClean="0">
                <a:latin typeface="Monaco"/>
                <a:ea typeface="Verdana" pitchFamily="34" charset="0"/>
                <a:cs typeface="Verdana" pitchFamily="34" charset="0"/>
              </a:rPr>
              <a:t>Node is a platform for writing JavaScript applications outside web browsers. This is not the JavaScript we are familiar with in web browsers. There is no DOM built into Node, nor any other browser capability.</a:t>
            </a:r>
          </a:p>
          <a:p>
            <a:pPr algn="just"/>
            <a:endParaRPr lang="en-US" altLang="en-US" sz="1800" dirty="0" smtClean="0">
              <a:latin typeface="Monaco"/>
              <a:ea typeface="Verdana" pitchFamily="34" charset="0"/>
              <a:cs typeface="Verdana" pitchFamily="34" charset="0"/>
            </a:endParaRPr>
          </a:p>
          <a:p>
            <a:pPr algn="just"/>
            <a:r>
              <a:rPr lang="en-US" altLang="en-US" sz="1800" dirty="0" smtClean="0">
                <a:latin typeface="Monaco"/>
                <a:ea typeface="Verdana" pitchFamily="34" charset="0"/>
                <a:cs typeface="Verdana" pitchFamily="34" charset="0"/>
              </a:rPr>
              <a:t>Node can’t run on GUI, but run on terminal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743712"/>
          </a:xfrm>
        </p:spPr>
        <p:txBody>
          <a:bodyPr>
            <a:normAutofit fontScale="90000"/>
          </a:bodyPr>
          <a:lstStyle/>
          <a:p>
            <a:r>
              <a:rPr lang="en-US" altLang="en-US" b="1" dirty="0" smtClean="0">
                <a:latin typeface="Myriad Pro" pitchFamily="34" charset="0"/>
              </a:rPr>
              <a:t>Threads VS Event-driven</a:t>
            </a:r>
            <a:endParaRPr lang="en-US" dirty="0"/>
          </a:p>
        </p:txBody>
      </p:sp>
      <p:sp>
        <p:nvSpPr>
          <p:cNvPr id="4" name="Прямоугольник 3"/>
          <p:cNvSpPr/>
          <p:nvPr/>
        </p:nvSpPr>
        <p:spPr>
          <a:xfrm>
            <a:off x="1357178" y="1990483"/>
            <a:ext cx="184666" cy="646331"/>
          </a:xfrm>
          <a:prstGeom prst="rect">
            <a:avLst/>
          </a:prstGeom>
        </p:spPr>
        <p:txBody>
          <a:bodyPr wrap="none">
            <a:spAutoFit/>
          </a:bodyPr>
          <a:lstStyle/>
          <a:p>
            <a:endParaRPr lang="en-US" dirty="0" smtClean="0"/>
          </a:p>
          <a:p>
            <a:endParaRPr lang="en-US" dirty="0"/>
          </a:p>
        </p:txBody>
      </p:sp>
      <p:graphicFrame>
        <p:nvGraphicFramePr>
          <p:cNvPr id="8" name="Content Placeholder 3"/>
          <p:cNvGraphicFramePr>
            <a:graphicFrameLocks/>
          </p:cNvGraphicFramePr>
          <p:nvPr/>
        </p:nvGraphicFramePr>
        <p:xfrm>
          <a:off x="457200" y="1524000"/>
          <a:ext cx="7848600" cy="4907116"/>
        </p:xfrm>
        <a:graphic>
          <a:graphicData uri="http://schemas.openxmlformats.org/drawingml/2006/table">
            <a:tbl>
              <a:tblPr firstRow="1" bandRow="1">
                <a:tableStyleId>{5A111915-BE36-4E01-A7E5-04B1672EAD32}</a:tableStyleId>
              </a:tblPr>
              <a:tblGrid>
                <a:gridCol w="3924300"/>
                <a:gridCol w="3924300"/>
              </a:tblGrid>
              <a:tr h="609506">
                <a:tc>
                  <a:txBody>
                    <a:bodyPr/>
                    <a:lstStyle/>
                    <a:p>
                      <a:pPr algn="ctr"/>
                      <a:r>
                        <a:rPr lang="en-US" sz="1800" dirty="0" smtClean="0">
                          <a:latin typeface="Verdana" pitchFamily="34" charset="0"/>
                          <a:ea typeface="Verdana" pitchFamily="34" charset="0"/>
                          <a:cs typeface="Verdana" pitchFamily="34" charset="0"/>
                        </a:rPr>
                        <a:t>Threads</a:t>
                      </a:r>
                      <a:endParaRPr lang="en-US" sz="1800" dirty="0">
                        <a:latin typeface="Verdana" pitchFamily="34" charset="0"/>
                        <a:ea typeface="Verdana" pitchFamily="34" charset="0"/>
                        <a:cs typeface="Verdana" pitchFamily="34" charset="0"/>
                      </a:endParaRPr>
                    </a:p>
                  </a:txBody>
                  <a:tcPr marT="45713" marB="45713"/>
                </a:tc>
                <a:tc>
                  <a:txBody>
                    <a:bodyPr/>
                    <a:lstStyle/>
                    <a:p>
                      <a:pPr algn="ctr"/>
                      <a:r>
                        <a:rPr lang="en-US" sz="1800" dirty="0" smtClean="0">
                          <a:latin typeface="Verdana" pitchFamily="34" charset="0"/>
                          <a:ea typeface="Verdana" pitchFamily="34" charset="0"/>
                          <a:cs typeface="Verdana" pitchFamily="34" charset="0"/>
                        </a:rPr>
                        <a:t>Asynchronous</a:t>
                      </a:r>
                      <a:r>
                        <a:rPr lang="en-US" sz="1800" baseline="0" dirty="0" smtClean="0">
                          <a:latin typeface="Verdana" pitchFamily="34" charset="0"/>
                          <a:ea typeface="Verdana" pitchFamily="34" charset="0"/>
                          <a:cs typeface="Verdana" pitchFamily="34" charset="0"/>
                        </a:rPr>
                        <a:t> Event-driven</a:t>
                      </a:r>
                      <a:endParaRPr lang="en-US" sz="1800" dirty="0">
                        <a:latin typeface="Verdana" pitchFamily="34" charset="0"/>
                        <a:ea typeface="Verdana" pitchFamily="34" charset="0"/>
                        <a:cs typeface="Verdana" pitchFamily="34" charset="0"/>
                      </a:endParaRPr>
                    </a:p>
                  </a:txBody>
                  <a:tcPr marT="45713" marB="45713"/>
                </a:tc>
              </a:tr>
              <a:tr h="640044">
                <a:tc>
                  <a:txBody>
                    <a:bodyPr/>
                    <a:lstStyle/>
                    <a:p>
                      <a:r>
                        <a:rPr lang="en-US" sz="1800" dirty="0" smtClean="0">
                          <a:latin typeface="Verdana" pitchFamily="34" charset="0"/>
                          <a:ea typeface="Verdana" pitchFamily="34" charset="0"/>
                          <a:cs typeface="Verdana" pitchFamily="34" charset="0"/>
                        </a:rPr>
                        <a:t>Lock</a:t>
                      </a:r>
                      <a:r>
                        <a:rPr lang="en-US" sz="1800" baseline="0" dirty="0" smtClean="0">
                          <a:latin typeface="Verdana" pitchFamily="34" charset="0"/>
                          <a:ea typeface="Verdana" pitchFamily="34" charset="0"/>
                          <a:cs typeface="Verdana" pitchFamily="34" charset="0"/>
                        </a:rPr>
                        <a:t> application / request with listener-workers threads</a:t>
                      </a:r>
                      <a:endParaRPr lang="en-US" sz="1800" dirty="0">
                        <a:latin typeface="Verdana" pitchFamily="34" charset="0"/>
                        <a:ea typeface="Verdana" pitchFamily="34" charset="0"/>
                        <a:cs typeface="Verdana" pitchFamily="34" charset="0"/>
                      </a:endParaRPr>
                    </a:p>
                  </a:txBody>
                  <a:tcPr marT="45713" marB="45713"/>
                </a:tc>
                <a:tc>
                  <a:txBody>
                    <a:bodyPr/>
                    <a:lstStyle/>
                    <a:p>
                      <a:r>
                        <a:rPr lang="en-US" sz="1800" kern="1200" dirty="0" smtClean="0">
                          <a:effectLst/>
                          <a:latin typeface="Verdana" pitchFamily="34" charset="0"/>
                          <a:ea typeface="Verdana" pitchFamily="34" charset="0"/>
                          <a:cs typeface="Verdana" pitchFamily="34" charset="0"/>
                        </a:rPr>
                        <a:t>only one thread, which repeatedly fetches an event</a:t>
                      </a:r>
                      <a:endParaRPr lang="en-US" sz="1800" dirty="0">
                        <a:latin typeface="Verdana" pitchFamily="34" charset="0"/>
                        <a:ea typeface="Verdana" pitchFamily="34" charset="0"/>
                        <a:cs typeface="Verdana" pitchFamily="34" charset="0"/>
                      </a:endParaRPr>
                    </a:p>
                  </a:txBody>
                  <a:tcPr marT="45713" marB="45713"/>
                </a:tc>
              </a:tr>
              <a:tr h="640044">
                <a:tc>
                  <a:txBody>
                    <a:bodyPr/>
                    <a:lstStyle/>
                    <a:p>
                      <a:r>
                        <a:rPr lang="en-US" sz="1800" dirty="0" smtClean="0">
                          <a:latin typeface="Verdana" pitchFamily="34" charset="0"/>
                          <a:ea typeface="Verdana" pitchFamily="34" charset="0"/>
                          <a:cs typeface="Verdana" pitchFamily="34" charset="0"/>
                        </a:rPr>
                        <a:t>Using</a:t>
                      </a:r>
                      <a:r>
                        <a:rPr lang="en-US" sz="1800" baseline="0" dirty="0" smtClean="0">
                          <a:latin typeface="Verdana" pitchFamily="34" charset="0"/>
                          <a:ea typeface="Verdana" pitchFamily="34" charset="0"/>
                          <a:cs typeface="Verdana" pitchFamily="34" charset="0"/>
                        </a:rPr>
                        <a:t> incoming-request model</a:t>
                      </a:r>
                      <a:endParaRPr lang="en-US" sz="1800" dirty="0">
                        <a:latin typeface="Verdana" pitchFamily="34" charset="0"/>
                        <a:ea typeface="Verdana" pitchFamily="34" charset="0"/>
                        <a:cs typeface="Verdana" pitchFamily="34" charset="0"/>
                      </a:endParaRPr>
                    </a:p>
                  </a:txBody>
                  <a:tcPr marT="45713" marB="45713"/>
                </a:tc>
                <a:tc>
                  <a:txBody>
                    <a:bodyPr/>
                    <a:lstStyle/>
                    <a:p>
                      <a:r>
                        <a:rPr lang="en-US" sz="1800" kern="1200" dirty="0" smtClean="0">
                          <a:effectLst/>
                          <a:latin typeface="Verdana" pitchFamily="34" charset="0"/>
                          <a:ea typeface="Verdana" pitchFamily="34" charset="0"/>
                          <a:cs typeface="Verdana" pitchFamily="34" charset="0"/>
                        </a:rPr>
                        <a:t>Using queue and then processes it</a:t>
                      </a:r>
                      <a:endParaRPr lang="en-US" sz="1800" dirty="0">
                        <a:latin typeface="Verdana" pitchFamily="34" charset="0"/>
                        <a:ea typeface="Verdana" pitchFamily="34" charset="0"/>
                        <a:cs typeface="Verdana" pitchFamily="34" charset="0"/>
                      </a:endParaRPr>
                    </a:p>
                  </a:txBody>
                  <a:tcPr marT="45713" marB="45713"/>
                </a:tc>
              </a:tr>
              <a:tr h="914353">
                <a:tc>
                  <a:txBody>
                    <a:bodyPr/>
                    <a:lstStyle/>
                    <a:p>
                      <a:r>
                        <a:rPr lang="en-US" sz="1800" kern="1200" dirty="0" smtClean="0">
                          <a:effectLst/>
                          <a:latin typeface="Verdana" pitchFamily="34" charset="0"/>
                          <a:ea typeface="Verdana" pitchFamily="34" charset="0"/>
                          <a:cs typeface="Verdana" pitchFamily="34" charset="0"/>
                        </a:rPr>
                        <a:t>multithreaded server might block the request which might involve multiple events</a:t>
                      </a:r>
                      <a:endParaRPr lang="en-US" sz="1800" dirty="0">
                        <a:latin typeface="Verdana" pitchFamily="34" charset="0"/>
                        <a:ea typeface="Verdana" pitchFamily="34" charset="0"/>
                        <a:cs typeface="Verdana" pitchFamily="34" charset="0"/>
                      </a:endParaRPr>
                    </a:p>
                  </a:txBody>
                  <a:tcPr marT="45713" marB="45713"/>
                </a:tc>
                <a:tc>
                  <a:txBody>
                    <a:bodyPr/>
                    <a:lstStyle/>
                    <a:p>
                      <a:r>
                        <a:rPr lang="en-US" sz="1800" kern="1200" dirty="0" smtClean="0">
                          <a:effectLst/>
                          <a:latin typeface="Verdana" pitchFamily="34" charset="0"/>
                          <a:ea typeface="Verdana" pitchFamily="34" charset="0"/>
                          <a:cs typeface="Verdana" pitchFamily="34" charset="0"/>
                        </a:rPr>
                        <a:t>manually saves state and then goes on to process the next event</a:t>
                      </a:r>
                      <a:endParaRPr lang="en-US" sz="1800" dirty="0">
                        <a:latin typeface="Verdana" pitchFamily="34" charset="0"/>
                        <a:ea typeface="Verdana" pitchFamily="34" charset="0"/>
                        <a:cs typeface="Verdana" pitchFamily="34" charset="0"/>
                      </a:endParaRPr>
                    </a:p>
                  </a:txBody>
                  <a:tcPr marT="45713" marB="45713"/>
                </a:tc>
              </a:tr>
              <a:tr h="640044">
                <a:tc>
                  <a:txBody>
                    <a:bodyPr/>
                    <a:lstStyle/>
                    <a:p>
                      <a:r>
                        <a:rPr lang="en-US" sz="1800" dirty="0" smtClean="0">
                          <a:latin typeface="Verdana" pitchFamily="34" charset="0"/>
                          <a:ea typeface="Verdana" pitchFamily="34" charset="0"/>
                          <a:cs typeface="Verdana" pitchFamily="34" charset="0"/>
                        </a:rPr>
                        <a:t>Using context switching</a:t>
                      </a:r>
                      <a:endParaRPr lang="en-US" sz="1800" dirty="0">
                        <a:latin typeface="Verdana" pitchFamily="34" charset="0"/>
                        <a:ea typeface="Verdana" pitchFamily="34" charset="0"/>
                        <a:cs typeface="Verdana" pitchFamily="34" charset="0"/>
                      </a:endParaRPr>
                    </a:p>
                  </a:txBody>
                  <a:tcPr marT="45713" marB="45713"/>
                </a:tc>
                <a:tc>
                  <a:txBody>
                    <a:bodyPr/>
                    <a:lstStyle/>
                    <a:p>
                      <a:r>
                        <a:rPr lang="en-US" sz="1800" kern="1200" dirty="0" smtClean="0">
                          <a:effectLst/>
                          <a:latin typeface="Verdana" pitchFamily="34" charset="0"/>
                          <a:ea typeface="Verdana" pitchFamily="34" charset="0"/>
                          <a:cs typeface="Verdana" pitchFamily="34" charset="0"/>
                        </a:rPr>
                        <a:t>no contention and no context switches</a:t>
                      </a:r>
                      <a:endParaRPr lang="en-US" sz="1800" dirty="0">
                        <a:latin typeface="Verdana" pitchFamily="34" charset="0"/>
                        <a:ea typeface="Verdana" pitchFamily="34" charset="0"/>
                        <a:cs typeface="Verdana" pitchFamily="34" charset="0"/>
                      </a:endParaRPr>
                    </a:p>
                  </a:txBody>
                  <a:tcPr marT="45713" marB="45713"/>
                </a:tc>
              </a:tr>
              <a:tr h="1462971">
                <a:tc>
                  <a:txBody>
                    <a:bodyPr/>
                    <a:lstStyle/>
                    <a:p>
                      <a:r>
                        <a:rPr lang="en-US" sz="1800" dirty="0" smtClean="0">
                          <a:latin typeface="Verdana" pitchFamily="34" charset="0"/>
                          <a:ea typeface="Verdana" pitchFamily="34" charset="0"/>
                          <a:cs typeface="Verdana" pitchFamily="34" charset="0"/>
                        </a:rPr>
                        <a:t>Using multithreading</a:t>
                      </a:r>
                      <a:r>
                        <a:rPr lang="en-US" sz="1800" baseline="0" dirty="0" smtClean="0">
                          <a:latin typeface="Verdana" pitchFamily="34" charset="0"/>
                          <a:ea typeface="Verdana" pitchFamily="34" charset="0"/>
                          <a:cs typeface="Verdana" pitchFamily="34" charset="0"/>
                        </a:rPr>
                        <a:t> environments where listener and workers threads are used frequently to take an incoming-request lock</a:t>
                      </a:r>
                      <a:endParaRPr lang="en-US" sz="1800" dirty="0">
                        <a:latin typeface="Verdana" pitchFamily="34" charset="0"/>
                        <a:ea typeface="Verdana" pitchFamily="34" charset="0"/>
                        <a:cs typeface="Verdana" pitchFamily="34" charset="0"/>
                      </a:endParaRPr>
                    </a:p>
                  </a:txBody>
                  <a:tcPr marT="45713" marB="45713"/>
                </a:tc>
                <a:tc>
                  <a:txBody>
                    <a:bodyPr/>
                    <a:lstStyle/>
                    <a:p>
                      <a:r>
                        <a:rPr lang="en-US" sz="1800" dirty="0" smtClean="0">
                          <a:latin typeface="Verdana" pitchFamily="34" charset="0"/>
                          <a:ea typeface="Verdana" pitchFamily="34" charset="0"/>
                          <a:cs typeface="Verdana" pitchFamily="34" charset="0"/>
                        </a:rPr>
                        <a:t>Using </a:t>
                      </a:r>
                      <a:r>
                        <a:rPr lang="en-US" sz="1800" kern="1200" dirty="0" smtClean="0">
                          <a:effectLst/>
                          <a:latin typeface="Verdana" pitchFamily="34" charset="0"/>
                          <a:ea typeface="Verdana" pitchFamily="34" charset="0"/>
                          <a:cs typeface="Verdana" pitchFamily="34" charset="0"/>
                        </a:rPr>
                        <a:t>asynchronous I/O facilities (callbacks, not poll/select or O_NONBLOCK) environments</a:t>
                      </a:r>
                      <a:endParaRPr lang="en-US" sz="1800" dirty="0">
                        <a:latin typeface="Verdana" pitchFamily="34" charset="0"/>
                        <a:ea typeface="Verdana" pitchFamily="34" charset="0"/>
                        <a:cs typeface="Verdana" pitchFamily="34" charset="0"/>
                      </a:endParaRPr>
                    </a:p>
                  </a:txBody>
                  <a:tcPr marT="45713" marB="45713"/>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914400"/>
          </a:xfrm>
        </p:spPr>
        <p:txBody>
          <a:bodyPr>
            <a:normAutofit fontScale="90000"/>
          </a:bodyPr>
          <a:lstStyle/>
          <a:p>
            <a:r>
              <a:rPr lang="en-US" dirty="0" smtClean="0">
                <a:latin typeface="Verdana" pitchFamily="34" charset="0"/>
                <a:ea typeface="Verdana" pitchFamily="34" charset="0"/>
                <a:cs typeface="Verdana" pitchFamily="34" charset="0"/>
              </a:rPr>
              <a:t>Why node.js use event-based? </a:t>
            </a:r>
            <a:endParaRPr lang="en-US" dirty="0"/>
          </a:p>
        </p:txBody>
      </p:sp>
      <p:sp>
        <p:nvSpPr>
          <p:cNvPr id="7" name="Content Placeholder 6"/>
          <p:cNvSpPr>
            <a:spLocks noGrp="1"/>
          </p:cNvSpPr>
          <p:nvPr>
            <p:ph idx="1"/>
          </p:nvPr>
        </p:nvSpPr>
        <p:spPr>
          <a:xfrm>
            <a:off x="381000" y="1524000"/>
            <a:ext cx="8229600" cy="1752600"/>
          </a:xfrm>
        </p:spPr>
        <p:txBody>
          <a:bodyPr>
            <a:normAutofit fontScale="85000" lnSpcReduction="10000"/>
          </a:bodyPr>
          <a:lstStyle/>
          <a:p>
            <a:pPr marL="0" indent="0" algn="just">
              <a:buNone/>
            </a:pPr>
            <a:r>
              <a:rPr lang="en-US" altLang="en-US" sz="1800" dirty="0" smtClean="0">
                <a:latin typeface="Verdana" pitchFamily="34" charset="0"/>
                <a:ea typeface="Verdana" pitchFamily="34" charset="0"/>
                <a:cs typeface="Verdana" pitchFamily="34" charset="0"/>
              </a:rPr>
              <a:t>1) Normal </a:t>
            </a:r>
            <a:r>
              <a:rPr lang="en-US" altLang="en-US" sz="1800" dirty="0" smtClean="0">
                <a:latin typeface="Verdana" pitchFamily="34" charset="0"/>
                <a:ea typeface="Verdana" pitchFamily="34" charset="0"/>
                <a:cs typeface="Verdana" pitchFamily="34" charset="0"/>
              </a:rPr>
              <a:t>process the </a:t>
            </a:r>
            <a:r>
              <a:rPr lang="en-US" altLang="en-US" sz="1800" dirty="0" err="1" smtClean="0">
                <a:latin typeface="Verdana" pitchFamily="34" charset="0"/>
                <a:ea typeface="Verdana" pitchFamily="34" charset="0"/>
                <a:cs typeface="Verdana" pitchFamily="34" charset="0"/>
              </a:rPr>
              <a:t>webserver</a:t>
            </a:r>
            <a:r>
              <a:rPr lang="en-US" altLang="en-US" sz="1800" dirty="0" smtClean="0">
                <a:latin typeface="Verdana" pitchFamily="34" charset="0"/>
                <a:ea typeface="Verdana" pitchFamily="34" charset="0"/>
                <a:cs typeface="Verdana" pitchFamily="34" charset="0"/>
              </a:rPr>
              <a:t> while processing the request will have to wait for the IO operations and thus </a:t>
            </a:r>
            <a:r>
              <a:rPr lang="en-US" altLang="en-US" sz="1800" dirty="0" smtClean="0">
                <a:solidFill>
                  <a:srgbClr val="FF0000"/>
                </a:solidFill>
                <a:latin typeface="Verdana" pitchFamily="34" charset="0"/>
                <a:ea typeface="Verdana" pitchFamily="34" charset="0"/>
                <a:cs typeface="Verdana" pitchFamily="34" charset="0"/>
              </a:rPr>
              <a:t>blocking</a:t>
            </a:r>
            <a:r>
              <a:rPr lang="en-US" altLang="en-US" sz="1800" dirty="0" smtClean="0">
                <a:latin typeface="Verdana" pitchFamily="34" charset="0"/>
                <a:ea typeface="Verdana" pitchFamily="34" charset="0"/>
                <a:cs typeface="Verdana" pitchFamily="34" charset="0"/>
              </a:rPr>
              <a:t> the next request to be processed. </a:t>
            </a:r>
          </a:p>
          <a:p>
            <a:pPr marL="0" indent="0" algn="just">
              <a:buNone/>
            </a:pPr>
            <a:endParaRPr lang="en-US" altLang="en-US" sz="1800" dirty="0" smtClean="0">
              <a:latin typeface="Verdana" pitchFamily="34" charset="0"/>
              <a:ea typeface="Verdana" pitchFamily="34" charset="0"/>
              <a:cs typeface="Verdana" pitchFamily="34" charset="0"/>
            </a:endParaRPr>
          </a:p>
          <a:p>
            <a:pPr marL="0" indent="0" algn="just">
              <a:buNone/>
            </a:pPr>
            <a:r>
              <a:rPr lang="en-US" altLang="en-US" sz="1800" dirty="0" smtClean="0">
                <a:latin typeface="Verdana" pitchFamily="34" charset="0"/>
                <a:ea typeface="Verdana" pitchFamily="34" charset="0"/>
                <a:cs typeface="Verdana" pitchFamily="34" charset="0"/>
              </a:rPr>
              <a:t>2) Node.JS </a:t>
            </a:r>
            <a:r>
              <a:rPr lang="en-US" altLang="en-US" sz="1800" dirty="0" smtClean="0">
                <a:latin typeface="Verdana" pitchFamily="34" charset="0"/>
                <a:ea typeface="Verdana" pitchFamily="34" charset="0"/>
                <a:cs typeface="Verdana" pitchFamily="34" charset="0"/>
              </a:rPr>
              <a:t>process each request as events, doesn’t wait (</a:t>
            </a:r>
            <a:r>
              <a:rPr lang="en-US" altLang="en-US" sz="1800" dirty="0" smtClean="0">
                <a:solidFill>
                  <a:srgbClr val="FF0000"/>
                </a:solidFill>
                <a:latin typeface="Verdana" pitchFamily="34" charset="0"/>
                <a:ea typeface="Verdana" pitchFamily="34" charset="0"/>
                <a:cs typeface="Verdana" pitchFamily="34" charset="0"/>
              </a:rPr>
              <a:t>non-blocking)</a:t>
            </a:r>
            <a:r>
              <a:rPr lang="en-US" altLang="en-US" sz="1800" dirty="0" smtClean="0">
                <a:latin typeface="Verdana" pitchFamily="34" charset="0"/>
                <a:ea typeface="Verdana" pitchFamily="34" charset="0"/>
                <a:cs typeface="Verdana" pitchFamily="34" charset="0"/>
              </a:rPr>
              <a:t> for the IO operation to complete </a:t>
            </a:r>
            <a:r>
              <a:rPr lang="en-US" altLang="en-US" sz="1800" dirty="0" smtClean="0">
                <a:latin typeface="Verdana" pitchFamily="34" charset="0"/>
                <a:ea typeface="Verdana" pitchFamily="34" charset="0"/>
                <a:cs typeface="Verdana" pitchFamily="34" charset="0"/>
                <a:sym typeface="Wingdings" pitchFamily="2" charset="2"/>
              </a:rPr>
              <a:t></a:t>
            </a:r>
            <a:r>
              <a:rPr lang="en-US" altLang="en-US" sz="1800" dirty="0" smtClean="0">
                <a:latin typeface="Verdana" pitchFamily="34" charset="0"/>
                <a:ea typeface="Verdana" pitchFamily="34" charset="0"/>
                <a:cs typeface="Verdana" pitchFamily="34" charset="0"/>
              </a:rPr>
              <a:t> it can handle other request at the same time. </a:t>
            </a:r>
          </a:p>
          <a:p>
            <a:pPr marL="0" indent="0" algn="just">
              <a:buNone/>
            </a:pPr>
            <a:r>
              <a:rPr lang="en-US" altLang="en-US" sz="1800" dirty="0" smtClean="0">
                <a:latin typeface="Verdana" pitchFamily="34" charset="0"/>
                <a:ea typeface="Verdana" pitchFamily="34" charset="0"/>
                <a:cs typeface="Verdana" pitchFamily="34" charset="0"/>
              </a:rPr>
              <a:t>When the IO operation of first request is completed it will call-back the server to complete the request.</a:t>
            </a:r>
          </a:p>
          <a:p>
            <a:pPr>
              <a:buNone/>
            </a:pPr>
            <a:endParaRPr lang="en-US" sz="1800" dirty="0">
              <a:latin typeface="Monaco"/>
            </a:endParaRPr>
          </a:p>
        </p:txBody>
      </p:sp>
      <p:pic>
        <p:nvPicPr>
          <p:cNvPr id="8" name="Picture 4" descr="C:\Grewe\Classes\CS6320\Mat\NodeJS\NodeJS2.png"/>
          <p:cNvPicPr>
            <a:picLocks noChangeAspect="1" noChangeArrowheads="1"/>
          </p:cNvPicPr>
          <p:nvPr/>
        </p:nvPicPr>
        <p:blipFill>
          <a:blip r:embed="rId2"/>
          <a:srcRect/>
          <a:stretch>
            <a:fillRect/>
          </a:stretch>
        </p:blipFill>
        <p:spPr bwMode="auto">
          <a:xfrm>
            <a:off x="609600" y="3429000"/>
            <a:ext cx="7848600" cy="263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altLang="en-US" dirty="0" smtClean="0">
                <a:solidFill>
                  <a:srgbClr val="00B050"/>
                </a:solidFill>
              </a:rPr>
              <a:t>Blocking </a:t>
            </a:r>
            <a:r>
              <a:rPr lang="en-US" altLang="en-US" dirty="0" err="1" smtClean="0">
                <a:solidFill>
                  <a:srgbClr val="00B050"/>
                </a:solidFill>
              </a:rPr>
              <a:t>vs</a:t>
            </a:r>
            <a:r>
              <a:rPr lang="en-US" altLang="en-US" dirty="0" smtClean="0">
                <a:solidFill>
                  <a:srgbClr val="00B050"/>
                </a:solidFill>
              </a:rPr>
              <a:t> Non-Blocking</a:t>
            </a:r>
            <a:endParaRPr lang="en-US" dirty="0"/>
          </a:p>
        </p:txBody>
      </p:sp>
      <p:sp>
        <p:nvSpPr>
          <p:cNvPr id="3073" name="Rectangle 1"/>
          <p:cNvSpPr>
            <a:spLocks noChangeArrowheads="1"/>
          </p:cNvSpPr>
          <p:nvPr/>
        </p:nvSpPr>
        <p:spPr bwMode="auto">
          <a:xfrm>
            <a:off x="457200" y="1600200"/>
            <a:ext cx="74676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altLang="en-US" dirty="0" smtClean="0">
                <a:latin typeface="Monaco"/>
              </a:rPr>
              <a:t>Example :: Read data from file and show data</a:t>
            </a:r>
          </a:p>
        </p:txBody>
      </p:sp>
      <p:pic>
        <p:nvPicPr>
          <p:cNvPr id="7" name="Picture 1"/>
          <p:cNvPicPr>
            <a:picLocks noChangeAspect="1"/>
          </p:cNvPicPr>
          <p:nvPr/>
        </p:nvPicPr>
        <p:blipFill>
          <a:blip r:embed="rId2"/>
          <a:srcRect/>
          <a:stretch>
            <a:fillRect/>
          </a:stretch>
        </p:blipFill>
        <p:spPr bwMode="auto">
          <a:xfrm>
            <a:off x="228600" y="2057400"/>
            <a:ext cx="8077199" cy="1843814"/>
          </a:xfrm>
          <a:prstGeom prst="rect">
            <a:avLst/>
          </a:prstGeom>
          <a:noFill/>
          <a:ln w="9525">
            <a:noFill/>
            <a:miter lim="800000"/>
            <a:headEnd/>
            <a:tailEnd/>
          </a:ln>
        </p:spPr>
      </p:pic>
      <p:sp>
        <p:nvSpPr>
          <p:cNvPr id="8" name="Rectangle 2"/>
          <p:cNvSpPr>
            <a:spLocks noGrp="1" noChangeArrowheads="1"/>
          </p:cNvSpPr>
          <p:nvPr>
            <p:ph sz="quarter" idx="1"/>
          </p:nvPr>
        </p:nvSpPr>
        <p:spPr>
          <a:xfrm>
            <a:off x="98477" y="3962400"/>
            <a:ext cx="4343399" cy="2667000"/>
          </a:xfrm>
        </p:spPr>
        <p:txBody>
          <a:bodyPr>
            <a:normAutofit/>
          </a:bodyPr>
          <a:lstStyle/>
          <a:p>
            <a:pPr marL="0" indent="0" eaLnBrk="1" fontAlgn="auto" hangingPunct="1">
              <a:spcBef>
                <a:spcPts val="580"/>
              </a:spcBef>
              <a:spcAft>
                <a:spcPts val="0"/>
              </a:spcAft>
              <a:buFontTx/>
              <a:buNone/>
              <a:defRPr/>
            </a:pPr>
            <a:r>
              <a:rPr lang="en-US" altLang="en-US" sz="1800" b="1" dirty="0" smtClean="0">
                <a:solidFill>
                  <a:srgbClr val="00B050"/>
                </a:solidFill>
                <a:latin typeface="Monaco"/>
              </a:rPr>
              <a:t>Block:::</a:t>
            </a:r>
          </a:p>
          <a:p>
            <a:pPr marL="0" indent="0" eaLnBrk="1" fontAlgn="auto" hangingPunct="1">
              <a:spcBef>
                <a:spcPts val="580"/>
              </a:spcBef>
              <a:spcAft>
                <a:spcPts val="0"/>
              </a:spcAft>
              <a:buFontTx/>
              <a:buNone/>
              <a:defRPr/>
            </a:pPr>
            <a:r>
              <a:rPr lang="en-US" altLang="en-US" sz="1800" dirty="0" smtClean="0">
                <a:latin typeface="Monaco"/>
              </a:rPr>
              <a:t>● </a:t>
            </a:r>
            <a:r>
              <a:rPr lang="en-US" altLang="en-US" sz="1800" dirty="0" smtClean="0">
                <a:latin typeface="Monaco"/>
              </a:rPr>
              <a:t>Read data from file</a:t>
            </a:r>
          </a:p>
          <a:p>
            <a:pPr marL="0" indent="0" eaLnBrk="1" fontAlgn="auto" hangingPunct="1">
              <a:spcBef>
                <a:spcPts val="580"/>
              </a:spcBef>
              <a:spcAft>
                <a:spcPts val="0"/>
              </a:spcAft>
              <a:buFontTx/>
              <a:buNone/>
              <a:defRPr/>
            </a:pPr>
            <a:r>
              <a:rPr lang="en-US" altLang="en-US" sz="1800" dirty="0" smtClean="0">
                <a:latin typeface="Monaco"/>
              </a:rPr>
              <a:t>● Show data</a:t>
            </a:r>
          </a:p>
          <a:p>
            <a:pPr marL="0" indent="0" eaLnBrk="1" fontAlgn="auto" hangingPunct="1">
              <a:spcBef>
                <a:spcPts val="580"/>
              </a:spcBef>
              <a:spcAft>
                <a:spcPts val="0"/>
              </a:spcAft>
              <a:buFontTx/>
              <a:buNone/>
              <a:defRPr/>
            </a:pPr>
            <a:r>
              <a:rPr lang="en-US" altLang="en-US" sz="1800" dirty="0" smtClean="0">
                <a:latin typeface="Monaco"/>
              </a:rPr>
              <a:t>● Do other tasks</a:t>
            </a:r>
          </a:p>
          <a:p>
            <a:pPr marL="0" indent="0" eaLnBrk="1" fontAlgn="auto" hangingPunct="1">
              <a:spcBef>
                <a:spcPts val="580"/>
              </a:spcBef>
              <a:spcAft>
                <a:spcPts val="0"/>
              </a:spcAft>
              <a:buFontTx/>
              <a:buNone/>
              <a:defRPr/>
            </a:pPr>
            <a:r>
              <a:rPr lang="en-US" altLang="en-US" sz="1800" dirty="0" err="1" smtClean="0">
                <a:latin typeface="Monaco"/>
              </a:rPr>
              <a:t>var</a:t>
            </a:r>
            <a:r>
              <a:rPr lang="en-US" altLang="en-US" sz="1800" dirty="0" smtClean="0">
                <a:latin typeface="Monaco"/>
              </a:rPr>
              <a:t> data = </a:t>
            </a:r>
            <a:r>
              <a:rPr lang="en-US" altLang="en-US" sz="1800" dirty="0" err="1" smtClean="0">
                <a:latin typeface="Monaco"/>
              </a:rPr>
              <a:t>fs.readFileSync</a:t>
            </a:r>
            <a:r>
              <a:rPr lang="en-US" altLang="en-US" sz="1800" dirty="0" smtClean="0">
                <a:latin typeface="Monaco"/>
              </a:rPr>
              <a:t>( “test.txt” );</a:t>
            </a:r>
          </a:p>
          <a:p>
            <a:pPr marL="0" indent="0" eaLnBrk="1" fontAlgn="auto" hangingPunct="1">
              <a:spcBef>
                <a:spcPts val="580"/>
              </a:spcBef>
              <a:spcAft>
                <a:spcPts val="0"/>
              </a:spcAft>
              <a:buFontTx/>
              <a:buNone/>
              <a:defRPr/>
            </a:pPr>
            <a:r>
              <a:rPr lang="en-US" altLang="en-US" sz="1800" dirty="0" smtClean="0">
                <a:latin typeface="Monaco"/>
              </a:rPr>
              <a:t>console.log( data );</a:t>
            </a:r>
          </a:p>
          <a:p>
            <a:pPr marL="0" indent="0" eaLnBrk="1" fontAlgn="auto" hangingPunct="1">
              <a:spcBef>
                <a:spcPts val="580"/>
              </a:spcBef>
              <a:spcAft>
                <a:spcPts val="0"/>
              </a:spcAft>
              <a:buFontTx/>
              <a:buNone/>
              <a:defRPr/>
            </a:pPr>
            <a:r>
              <a:rPr lang="en-US" altLang="en-US" sz="1800" dirty="0" smtClean="0">
                <a:latin typeface="Monaco"/>
              </a:rPr>
              <a:t>console.log( “Do other tasks” );</a:t>
            </a:r>
          </a:p>
          <a:p>
            <a:pPr marL="0" indent="0" eaLnBrk="1" fontAlgn="auto" hangingPunct="1">
              <a:spcBef>
                <a:spcPts val="580"/>
              </a:spcBef>
              <a:spcAft>
                <a:spcPts val="0"/>
              </a:spcAft>
              <a:buFontTx/>
              <a:buNone/>
              <a:defRPr/>
            </a:pPr>
            <a:endParaRPr lang="en-US" altLang="en-US" sz="1800" dirty="0" smtClean="0">
              <a:latin typeface="Monaco"/>
            </a:endParaRPr>
          </a:p>
        </p:txBody>
      </p:sp>
      <p:sp>
        <p:nvSpPr>
          <p:cNvPr id="9" name="Rectangle 2"/>
          <p:cNvSpPr txBox="1">
            <a:spLocks noChangeArrowheads="1"/>
          </p:cNvSpPr>
          <p:nvPr/>
        </p:nvSpPr>
        <p:spPr>
          <a:xfrm>
            <a:off x="4343400" y="4064388"/>
            <a:ext cx="4648200" cy="2438400"/>
          </a:xfrm>
          <a:prstGeom prst="rect">
            <a:avLst/>
          </a:prstGeom>
        </p:spPr>
        <p:txBody>
          <a:bodyPr vert="horz">
            <a:noAutofit/>
          </a:bodyPr>
          <a:lstStyle/>
          <a:p>
            <a:pPr marL="0" marR="0" lvl="0" indent="0" algn="l" defTabSz="914400" rtl="0" eaLnBrk="1" fontAlgn="auto" latinLnBrk="0" hangingPunct="1">
              <a:lnSpc>
                <a:spcPct val="100000"/>
              </a:lnSpc>
              <a:spcBef>
                <a:spcPts val="580"/>
              </a:spcBef>
              <a:spcAft>
                <a:spcPts val="0"/>
              </a:spcAft>
              <a:buClr>
                <a:schemeClr val="accent3"/>
              </a:buClr>
              <a:buSzPct val="95000"/>
              <a:buFontTx/>
              <a:buNone/>
              <a:tabLst/>
              <a:defRPr/>
            </a:pPr>
            <a:r>
              <a:rPr kumimoji="0" lang="en-US" altLang="en-US" b="1" i="0" u="none" strike="noStrike" kern="1200" cap="none" spc="0" normalizeH="0" baseline="0" noProof="0" dirty="0" smtClean="0">
                <a:ln>
                  <a:noFill/>
                </a:ln>
                <a:solidFill>
                  <a:srgbClr val="00B050"/>
                </a:solidFill>
                <a:effectLst/>
                <a:uLnTx/>
                <a:uFillTx/>
                <a:latin typeface="Monaco"/>
              </a:rPr>
              <a:t>Non Blocking::</a:t>
            </a:r>
          </a:p>
          <a:p>
            <a:pPr marL="0" marR="0" lvl="0" indent="0" algn="l" defTabSz="914400" rtl="0" eaLnBrk="1" fontAlgn="auto" latinLnBrk="0" hangingPunct="1">
              <a:lnSpc>
                <a:spcPct val="100000"/>
              </a:lnSpc>
              <a:spcBef>
                <a:spcPts val="580"/>
              </a:spcBef>
              <a:spcAft>
                <a:spcPts val="0"/>
              </a:spcAft>
              <a:buClr>
                <a:schemeClr val="accent3"/>
              </a:buClr>
              <a:buSzPct val="95000"/>
              <a:buFontTx/>
              <a:buNone/>
              <a:tabLst/>
              <a:defRPr/>
            </a:pPr>
            <a:r>
              <a:rPr kumimoji="0" lang="en-US" altLang="en-US" b="0" i="0" u="none" strike="noStrike" kern="1200" cap="none" spc="0" normalizeH="0" baseline="0" noProof="0" dirty="0" smtClean="0">
                <a:ln>
                  <a:noFill/>
                </a:ln>
                <a:solidFill>
                  <a:schemeClr val="tx1"/>
                </a:solidFill>
                <a:effectLst/>
                <a:uLnTx/>
                <a:uFillTx/>
                <a:latin typeface="Monaco"/>
              </a:rPr>
              <a:t>● Read data from file	</a:t>
            </a:r>
          </a:p>
          <a:p>
            <a:pPr marL="0" marR="0" lvl="0" indent="0" algn="l" defTabSz="914400" rtl="0" eaLnBrk="1" fontAlgn="auto" latinLnBrk="0" hangingPunct="1">
              <a:lnSpc>
                <a:spcPct val="100000"/>
              </a:lnSpc>
              <a:spcBef>
                <a:spcPts val="580"/>
              </a:spcBef>
              <a:spcAft>
                <a:spcPts val="0"/>
              </a:spcAft>
              <a:buClr>
                <a:schemeClr val="accent3"/>
              </a:buClr>
              <a:buSzPct val="95000"/>
              <a:buFontTx/>
              <a:buNone/>
              <a:tabLst/>
              <a:defRPr/>
            </a:pPr>
            <a:r>
              <a:rPr lang="en-US" altLang="en-US" dirty="0" smtClean="0">
                <a:latin typeface="Monaco"/>
              </a:rPr>
              <a:t> </a:t>
            </a:r>
            <a:r>
              <a:rPr lang="en-US" altLang="en-US" dirty="0" smtClean="0">
                <a:latin typeface="Monaco"/>
              </a:rPr>
              <a:t>  </a:t>
            </a:r>
            <a:r>
              <a:rPr kumimoji="0" lang="en-US" altLang="en-US" b="0" i="0" u="none" strike="noStrike" kern="1200" cap="none" spc="0" normalizeH="0" baseline="0" noProof="0" dirty="0" smtClean="0">
                <a:ln>
                  <a:noFill/>
                </a:ln>
                <a:solidFill>
                  <a:schemeClr val="tx1"/>
                </a:solidFill>
                <a:effectLst/>
                <a:uLnTx/>
                <a:uFillTx/>
                <a:latin typeface="Monaco"/>
              </a:rPr>
              <a:t>When read data completed, show data</a:t>
            </a:r>
          </a:p>
          <a:p>
            <a:pPr marL="0" marR="0" lvl="0" indent="0" algn="l" defTabSz="914400" rtl="0" eaLnBrk="1" fontAlgn="auto" latinLnBrk="0" hangingPunct="1">
              <a:lnSpc>
                <a:spcPct val="100000"/>
              </a:lnSpc>
              <a:spcBef>
                <a:spcPts val="580"/>
              </a:spcBef>
              <a:spcAft>
                <a:spcPts val="0"/>
              </a:spcAft>
              <a:buClr>
                <a:schemeClr val="accent3"/>
              </a:buClr>
              <a:buSzPct val="95000"/>
              <a:buFontTx/>
              <a:buNone/>
              <a:tabLst/>
              <a:defRPr/>
            </a:pPr>
            <a:r>
              <a:rPr kumimoji="0" lang="en-US" altLang="en-US" b="0" i="0" u="none" strike="noStrike" kern="1200" cap="none" spc="0" normalizeH="0" baseline="0" noProof="0" dirty="0" smtClean="0">
                <a:ln>
                  <a:noFill/>
                </a:ln>
                <a:solidFill>
                  <a:schemeClr val="tx1"/>
                </a:solidFill>
                <a:effectLst/>
                <a:uLnTx/>
                <a:uFillTx/>
                <a:latin typeface="Monaco"/>
              </a:rPr>
              <a:t>● Do other tasks</a:t>
            </a:r>
          </a:p>
          <a:p>
            <a:pPr marL="0" marR="0" lvl="0" indent="0" algn="l" defTabSz="914400" rtl="0" eaLnBrk="1" fontAlgn="auto" latinLnBrk="0" hangingPunct="1">
              <a:lnSpc>
                <a:spcPct val="100000"/>
              </a:lnSpc>
              <a:spcBef>
                <a:spcPts val="580"/>
              </a:spcBef>
              <a:spcAft>
                <a:spcPts val="0"/>
              </a:spcAft>
              <a:buClr>
                <a:schemeClr val="accent3"/>
              </a:buClr>
              <a:buSzPct val="95000"/>
              <a:buFontTx/>
              <a:buNone/>
              <a:tabLst/>
              <a:defRPr/>
            </a:pPr>
            <a:r>
              <a:rPr kumimoji="0" lang="en-US" altLang="en-US" b="0" i="0" u="none" strike="noStrike" kern="1200" cap="none" spc="0" normalizeH="0" baseline="0" noProof="0" dirty="0" smtClean="0">
                <a:ln>
                  <a:noFill/>
                </a:ln>
                <a:solidFill>
                  <a:schemeClr val="tx1"/>
                </a:solidFill>
                <a:effectLst/>
                <a:uLnTx/>
                <a:uFillTx/>
                <a:latin typeface="Monaco"/>
              </a:rPr>
              <a:t>   </a:t>
            </a:r>
            <a:r>
              <a:rPr kumimoji="0" lang="en-US" altLang="en-US" b="0" i="0" u="none" strike="noStrike" kern="1200" cap="none" spc="0" normalizeH="0" baseline="0" noProof="0" dirty="0" err="1" smtClean="0">
                <a:ln>
                  <a:noFill/>
                </a:ln>
                <a:solidFill>
                  <a:schemeClr val="tx1"/>
                </a:solidFill>
                <a:effectLst/>
                <a:uLnTx/>
                <a:uFillTx/>
                <a:latin typeface="Monaco"/>
              </a:rPr>
              <a:t>fs.readFile</a:t>
            </a:r>
            <a:r>
              <a:rPr kumimoji="0" lang="en-US" altLang="en-US" b="0" i="0" u="none" strike="noStrike" kern="1200" cap="none" spc="0" normalizeH="0" baseline="0" noProof="0" dirty="0" smtClean="0">
                <a:ln>
                  <a:noFill/>
                </a:ln>
                <a:solidFill>
                  <a:schemeClr val="tx1"/>
                </a:solidFill>
                <a:effectLst/>
                <a:uLnTx/>
                <a:uFillTx/>
                <a:latin typeface="Monaco"/>
              </a:rPr>
              <a:t>( “test.txt”, function( err, data ) {</a:t>
            </a:r>
          </a:p>
          <a:p>
            <a:pPr marL="0" marR="0" lvl="0" indent="0" algn="l" defTabSz="914400" rtl="0" eaLnBrk="1" fontAlgn="auto" latinLnBrk="0" hangingPunct="1">
              <a:lnSpc>
                <a:spcPct val="100000"/>
              </a:lnSpc>
              <a:spcBef>
                <a:spcPts val="580"/>
              </a:spcBef>
              <a:spcAft>
                <a:spcPts val="0"/>
              </a:spcAft>
              <a:buClr>
                <a:schemeClr val="accent3"/>
              </a:buClr>
              <a:buSzPct val="95000"/>
              <a:buFontTx/>
              <a:buNone/>
              <a:tabLst/>
              <a:defRPr/>
            </a:pPr>
            <a:r>
              <a:rPr kumimoji="0" lang="en-US" altLang="en-US" b="0" i="0" u="none" strike="noStrike" kern="1200" cap="none" spc="0" normalizeH="0" baseline="0" noProof="0" dirty="0" smtClean="0">
                <a:ln>
                  <a:noFill/>
                </a:ln>
                <a:solidFill>
                  <a:schemeClr val="tx1"/>
                </a:solidFill>
                <a:effectLst/>
                <a:uLnTx/>
                <a:uFillTx/>
                <a:latin typeface="Monaco"/>
              </a:rPr>
              <a:t>   console.log(data);});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657</TotalTime>
  <Words>885</Words>
  <Application>Microsoft Office PowerPoint</Application>
  <PresentationFormat>On-screen Show (4:3)</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NodeJs</vt:lpstr>
      <vt:lpstr>What is NodeJs?</vt:lpstr>
      <vt:lpstr>Where to Use Node.js?</vt:lpstr>
      <vt:lpstr>What is unique about Node.js?</vt:lpstr>
      <vt:lpstr>What can you do with Node ?</vt:lpstr>
      <vt:lpstr>What can’t do with Node?</vt:lpstr>
      <vt:lpstr>Threads VS Event-driven</vt:lpstr>
      <vt:lpstr>Why node.js use event-based? </vt:lpstr>
      <vt:lpstr>Blocking vs Non-Blocking</vt:lpstr>
      <vt:lpstr>Node.js VS Apache</vt:lpstr>
      <vt:lpstr>Success Stories….</vt:lpstr>
      <vt:lpstr>Node Js for…</vt:lpstr>
      <vt:lpstr>File package.json</vt:lpstr>
      <vt:lpstr>NodeJs module</vt:lpstr>
      <vt:lpstr> Basic Steps to Create a NodeJs  Project</vt:lpstr>
      <vt:lpstr> Basic Steps to NodeJs Project continue </vt:lpstr>
      <vt:lpstr> Basic Steps to NodeJs Project continue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Monirul Molla</dc:creator>
  <cp:lastModifiedBy>Monirul Molla</cp:lastModifiedBy>
  <cp:revision>71</cp:revision>
  <dcterms:created xsi:type="dcterms:W3CDTF">2017-05-29T12:55:32Z</dcterms:created>
  <dcterms:modified xsi:type="dcterms:W3CDTF">2017-05-30T00:42:13Z</dcterms:modified>
</cp:coreProperties>
</file>