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3" r:id="rId3"/>
    <p:sldId id="282" r:id="rId4"/>
    <p:sldId id="257" r:id="rId5"/>
    <p:sldId id="258" r:id="rId6"/>
    <p:sldId id="263" r:id="rId7"/>
    <p:sldId id="259" r:id="rId8"/>
    <p:sldId id="260" r:id="rId9"/>
    <p:sldId id="261" r:id="rId10"/>
    <p:sldId id="264" r:id="rId11"/>
    <p:sldId id="262" r:id="rId12"/>
    <p:sldId id="265" r:id="rId13"/>
    <p:sldId id="267" r:id="rId14"/>
    <p:sldId id="268" r:id="rId15"/>
    <p:sldId id="270" r:id="rId16"/>
    <p:sldId id="269" r:id="rId17"/>
    <p:sldId id="271" r:id="rId18"/>
    <p:sldId id="272" r:id="rId19"/>
    <p:sldId id="275" r:id="rId20"/>
    <p:sldId id="283" r:id="rId21"/>
    <p:sldId id="276" r:id="rId22"/>
    <p:sldId id="277" r:id="rId23"/>
    <p:sldId id="278" r:id="rId24"/>
    <p:sldId id="284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BC3694-2741-4009-8A58-CE0A32079A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6C0F8E-1F78-45BE-B82A-5C5D1640060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57400"/>
            <a:ext cx="7851648" cy="1143000"/>
          </a:xfrm>
        </p:spPr>
        <p:txBody>
          <a:bodyPr/>
          <a:lstStyle/>
          <a:p>
            <a:pPr algn="ctr"/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657664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6096000"/>
            <a:ext cx="19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Monirul Molla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Template-(Child Template)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0311" y="1441741"/>
            <a:ext cx="3324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B571C"/>
                </a:solidFill>
              </a:rPr>
              <a:t>app/</a:t>
            </a:r>
            <a:r>
              <a:rPr lang="en-US" b="1" dirty="0" err="1" smtClean="0">
                <a:solidFill>
                  <a:srgbClr val="EB571C"/>
                </a:solidFill>
              </a:rPr>
              <a:t>heroes.component.html</a:t>
            </a:r>
            <a:endParaRPr lang="en-US" b="1" dirty="0">
              <a:solidFill>
                <a:srgbClr val="EB571C"/>
              </a:solidFill>
            </a:endParaRPr>
          </a:p>
        </p:txBody>
      </p:sp>
      <p:pic>
        <p:nvPicPr>
          <p:cNvPr id="6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13" y="445375"/>
            <a:ext cx="2874891" cy="1631576"/>
          </a:xfrm>
          <a:prstGeom prst="rect">
            <a:avLst/>
          </a:prstGeom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52400" y="5257800"/>
            <a:ext cx="8610600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button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(click)=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addHero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()"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&gt;Add New Hero&lt;/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button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div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*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ngIf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addingHero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my-hero-detail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(close)=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"close($event)"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my-hero-detail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div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pic>
        <p:nvPicPr>
          <p:cNvPr id="21506" name="Picture 2" descr="C:\Users\molla\Desktop\component-tr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104" y="1905000"/>
            <a:ext cx="55626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7136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pic>
        <p:nvPicPr>
          <p:cNvPr id="4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838200"/>
            <a:ext cx="1470685" cy="2590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96899" y="3793158"/>
            <a:ext cx="8228595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selector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- </a:t>
            </a:r>
            <a:r>
              <a:rPr lang="en-US" dirty="0" smtClean="0">
                <a:solidFill>
                  <a:srgbClr val="1A2326"/>
                </a:solidFill>
                <a:latin typeface="Helvetica Neue Light"/>
                <a:ea typeface="Times New Roman"/>
                <a:cs typeface="Times New Roman"/>
              </a:rPr>
              <a:t>A 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selector 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that tells Angular to create and insert an instance of this component where it finds a </a:t>
            </a:r>
            <a:r>
              <a:rPr lang="en-US" sz="1600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&lt;</a:t>
            </a:r>
            <a:r>
              <a:rPr lang="en-US" sz="1600" dirty="0" smtClean="0">
                <a:solidFill>
                  <a:srgbClr val="5C707A"/>
                </a:solidFill>
                <a:latin typeface="Monaco"/>
                <a:ea typeface="ＭＳ 明朝"/>
                <a:cs typeface="Courier"/>
              </a:rPr>
              <a:t>my-heroes</a:t>
            </a:r>
            <a:r>
              <a:rPr lang="en-US" sz="1600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&gt;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tag in </a:t>
            </a:r>
            <a:r>
              <a:rPr lang="en-US" i="1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parent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HTML</a:t>
            </a:r>
            <a:r>
              <a:rPr lang="en-US" dirty="0">
                <a:solidFill>
                  <a:srgbClr val="1A2326"/>
                </a:solidFill>
                <a:latin typeface="Helvetica Neue Light"/>
                <a:ea typeface="Times New Roman"/>
                <a:cs typeface="Times New Roman"/>
              </a:rPr>
              <a:t>:</a:t>
            </a:r>
            <a:r>
              <a:rPr lang="ru-RU" dirty="0" smtClean="0">
                <a:latin typeface="Cambria"/>
                <a:ea typeface="ＭＳ 明朝"/>
                <a:cs typeface="Times New Roman"/>
              </a:rPr>
              <a:t>  </a:t>
            </a:r>
            <a:r>
              <a:rPr lang="en-US" sz="1200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</a:t>
            </a:r>
            <a:r>
              <a:rPr lang="en-US" sz="1200" dirty="0" smtClean="0">
                <a:solidFill>
                  <a:srgbClr val="5C707A"/>
                </a:solidFill>
                <a:latin typeface="Monaco"/>
                <a:ea typeface="ＭＳ 明朝"/>
                <a:cs typeface="Courier"/>
              </a:rPr>
              <a:t> my-heroes </a:t>
            </a:r>
            <a:r>
              <a:rPr lang="en-US" sz="1200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&gt;&lt;/</a:t>
            </a:r>
            <a:r>
              <a:rPr lang="en-US" sz="1200" dirty="0" smtClean="0">
                <a:solidFill>
                  <a:srgbClr val="5C707A"/>
                </a:solidFill>
                <a:latin typeface="Monaco"/>
                <a:ea typeface="ＭＳ 明朝"/>
                <a:cs typeface="Courier"/>
              </a:rPr>
              <a:t> my-heroes </a:t>
            </a:r>
            <a:r>
              <a:rPr lang="en-US" sz="1200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&gt;</a:t>
            </a:r>
            <a:endParaRPr lang="en-US" sz="1200" dirty="0">
              <a:solidFill>
                <a:srgbClr val="D43669"/>
              </a:solidFill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Angular 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inserts an instance of the </a:t>
            </a:r>
            <a:r>
              <a:rPr lang="en-US" sz="1600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HeroesComponent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view between tags.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templateUrl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- the address of this component's template </a:t>
            </a:r>
            <a:endParaRPr lang="en-US" dirty="0">
              <a:solidFill>
                <a:srgbClr val="1A2326"/>
              </a:solidFill>
              <a:latin typeface="Helvetica Neue Light"/>
              <a:ea typeface="ＭＳ 明朝"/>
              <a:cs typeface="Times New Roman"/>
            </a:endParaRP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err="1">
                <a:solidFill>
                  <a:srgbClr val="5C707A"/>
                </a:solidFill>
                <a:latin typeface="Monaco"/>
                <a:ea typeface="ＭＳ 明朝"/>
                <a:cs typeface="Courier"/>
              </a:rPr>
              <a:t>styleUrls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- address of the </a:t>
            </a:r>
            <a:r>
              <a:rPr lang="en-US" dirty="0" err="1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css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 file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directives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- an array of the Components or Directives </a:t>
            </a:r>
            <a:r>
              <a:rPr lang="en-US" i="1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this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template requires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providers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- an array of </a:t>
            </a:r>
            <a:r>
              <a:rPr lang="en-US" b="1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dependency injection providers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for services that the component requires</a:t>
            </a:r>
            <a:endParaRPr lang="en-US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9496" y="1276636"/>
            <a:ext cx="6548504" cy="2462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@Component({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selector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'my-heroes'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,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templateUrl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'./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heroes.component.html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,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styleUrls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: 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'./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heroes.component.css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],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directives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: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[</a:t>
            </a:r>
            <a:r>
              <a:rPr lang="en-US" b="1" dirty="0" err="1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HeroDetailComponent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],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providers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: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 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[</a:t>
            </a:r>
            <a:r>
              <a:rPr lang="en-US" b="1" dirty="0" err="1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HeroService</a:t>
            </a:r>
            <a:endParaRPr lang="en-US" b="1" dirty="0">
              <a:solidFill>
                <a:srgbClr val="7A8B94"/>
              </a:solidFill>
              <a:latin typeface="Monaco"/>
              <a:ea typeface="ＭＳ 明朝"/>
              <a:cs typeface="Courier"/>
            </a:endParaRP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})</a:t>
            </a:r>
            <a:endParaRPr lang="en-US" dirty="0">
              <a:solidFill>
                <a:srgbClr val="000000"/>
              </a:solidFill>
              <a:latin typeface="Monaco"/>
              <a:cs typeface="Courier New" pitchFamily="49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export 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HeroesComponent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implements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OnInit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{}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6292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4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48" y="1614861"/>
            <a:ext cx="4150368" cy="2538912"/>
          </a:xfrm>
          <a:prstGeom prst="rect">
            <a:avLst/>
          </a:prstGeom>
        </p:spPr>
      </p:pic>
      <p:pic>
        <p:nvPicPr>
          <p:cNvPr id="5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64" y="1315410"/>
            <a:ext cx="3904236" cy="3218626"/>
          </a:xfrm>
          <a:prstGeom prst="rect">
            <a:avLst/>
          </a:prstGeom>
        </p:spPr>
      </p:pic>
      <p:sp>
        <p:nvSpPr>
          <p:cNvPr id="8" name="Прямоугольник 3"/>
          <p:cNvSpPr/>
          <p:nvPr/>
        </p:nvSpPr>
        <p:spPr>
          <a:xfrm>
            <a:off x="12733" y="4583213"/>
            <a:ext cx="33602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sz="2000" dirty="0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app/</a:t>
            </a:r>
            <a:r>
              <a:rPr lang="en-US" sz="2000" dirty="0" err="1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heroes.component.html</a:t>
            </a:r>
            <a:endParaRPr lang="en-US" sz="2800" dirty="0">
              <a:solidFill>
                <a:srgbClr val="EB571C"/>
              </a:solidFill>
              <a:latin typeface="Cambria"/>
              <a:ea typeface="ＭＳ 明朝"/>
              <a:cs typeface="Times New Roman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4953000"/>
            <a:ext cx="6093206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Monaco"/>
                <a:cs typeface="Courier New" pitchFamily="49" charset="0"/>
              </a:rPr>
              <a:t>Value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::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span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class=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"badge"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&gt;{{hero.id}}&lt;/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span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 {{hero.name}}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5638800"/>
            <a:ext cx="9144000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Monaco"/>
                <a:cs typeface="Courier New" pitchFamily="49" charset="0"/>
              </a:rPr>
              <a:t>Event::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button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class=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"delete-button"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(click)=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deleteHero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(hero, $event)"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&gt;Delete&lt;/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5251940"/>
            <a:ext cx="4766048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Monaco"/>
                <a:cs typeface="Courier New" pitchFamily="49" charset="0"/>
              </a:rPr>
              <a:t>Property:</a:t>
            </a:r>
            <a:r>
              <a:rPr lang="en-US" sz="1600" b="1" dirty="0">
                <a:solidFill>
                  <a:srgbClr val="000080"/>
                </a:solidFill>
                <a:latin typeface="Monaco"/>
                <a:cs typeface="Courier New" pitchFamily="49" charset="0"/>
              </a:rPr>
              <a:t>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table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[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class.hidden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]=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"!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showNgFor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6400800"/>
            <a:ext cx="6524800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Monaco"/>
                <a:cs typeface="Courier New" pitchFamily="49" charset="0"/>
              </a:rPr>
              <a:t>Two Way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:&lt;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input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[(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ngModel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)]=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hero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name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placeholder=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"name"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13" name="Прямоугольник 3"/>
          <p:cNvSpPr/>
          <p:nvPr/>
        </p:nvSpPr>
        <p:spPr>
          <a:xfrm>
            <a:off x="0" y="6096000"/>
            <a:ext cx="393088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sz="2000" dirty="0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app/hero-</a:t>
            </a:r>
            <a:r>
              <a:rPr lang="en-US" sz="2000" dirty="0" err="1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detail.component.html</a:t>
            </a:r>
            <a:endParaRPr lang="en-US" sz="2800" dirty="0">
              <a:solidFill>
                <a:srgbClr val="EB571C"/>
              </a:solidFill>
              <a:latin typeface="Cambria"/>
              <a:ea typeface="ＭＳ 明朝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Directives</a:t>
            </a:r>
            <a:endParaRPr lang="en-US" dirty="0"/>
          </a:p>
        </p:txBody>
      </p:sp>
      <p:pic>
        <p:nvPicPr>
          <p:cNvPr id="24578" name="Picture 2" descr="C:\Users\molla\Desktop\directi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990600"/>
            <a:ext cx="1647825" cy="1609725"/>
          </a:xfrm>
          <a:prstGeom prst="rect">
            <a:avLst/>
          </a:prstGeom>
          <a:noFill/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600" y="3024560"/>
            <a:ext cx="6324600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input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[(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Monaco"/>
                <a:cs typeface="Courier New" pitchFamily="49" charset="0"/>
              </a:rPr>
              <a:t>ngModel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)]=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hero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name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placeholder=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"name"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70804" y="1567368"/>
            <a:ext cx="5804794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li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Monaco"/>
                <a:cs typeface="Courier New" pitchFamily="49" charset="0"/>
              </a:rPr>
              <a:t>*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Monaco"/>
                <a:cs typeface="Courier New" pitchFamily="49" charset="0"/>
              </a:rPr>
              <a:t>ngFor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"let hero of heroes"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(click)=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onSelect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(hero)”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8528" y="1909676"/>
            <a:ext cx="2690160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div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Monaco"/>
                <a:cs typeface="Courier New" pitchFamily="49" charset="0"/>
              </a:rPr>
              <a:t> *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Monaco"/>
                <a:cs typeface="Courier New" pitchFamily="49" charset="0"/>
              </a:rPr>
              <a:t>ngIf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addingHero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304800" y="3777189"/>
            <a:ext cx="8534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66"/>
                </a:solidFill>
                <a:latin typeface="Monaco"/>
                <a:cs typeface="Courier New" pitchFamily="49" charset="0"/>
              </a:rPr>
              <a:t>*</a:t>
            </a:r>
            <a:r>
              <a:rPr lang="en-US" sz="1600" b="1" dirty="0" err="1" smtClean="0">
                <a:solidFill>
                  <a:srgbClr val="FF0066"/>
                </a:solidFill>
                <a:latin typeface="Monaco"/>
                <a:cs typeface="Courier New" pitchFamily="49" charset="0"/>
              </a:rPr>
              <a:t>ngFor</a:t>
            </a:r>
            <a:r>
              <a:rPr lang="en-US" sz="1600" b="1" dirty="0" smtClean="0">
                <a:solidFill>
                  <a:srgbClr val="FF0066"/>
                </a:solidFill>
                <a:latin typeface="Monaco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tells Angular to stamp out one &lt;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&gt; per hero in the heroes list.</a:t>
            </a:r>
          </a:p>
          <a:p>
            <a:r>
              <a:rPr lang="en-US" sz="2000" dirty="0" smtClean="0">
                <a:solidFill>
                  <a:srgbClr val="FF0066"/>
                </a:solidFill>
              </a:rPr>
              <a:t>*</a:t>
            </a:r>
            <a:r>
              <a:rPr lang="en-US" sz="2000" dirty="0" err="1" smtClean="0">
                <a:solidFill>
                  <a:srgbClr val="FF0066"/>
                </a:solidFill>
              </a:rPr>
              <a:t>ngIf</a:t>
            </a:r>
            <a:r>
              <a:rPr lang="en-US" sz="2000" dirty="0" smtClean="0">
                <a:solidFill>
                  <a:srgbClr val="FF0066"/>
                </a:solidFill>
              </a:rPr>
              <a:t>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includes the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HeroDetail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component only if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addingHero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is true.</a:t>
            </a:r>
          </a:p>
          <a:p>
            <a:r>
              <a:rPr lang="en-US" sz="2000" dirty="0" err="1" smtClean="0">
                <a:solidFill>
                  <a:srgbClr val="FF0066"/>
                </a:solidFill>
              </a:rPr>
              <a:t>ngModel</a:t>
            </a:r>
            <a:r>
              <a:rPr lang="en-US" sz="2000" dirty="0" smtClean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directive, which implements two-way data binding.</a:t>
            </a:r>
          </a:p>
        </p:txBody>
      </p:sp>
      <p:sp>
        <p:nvSpPr>
          <p:cNvPr id="11" name="Прямоугольник 3"/>
          <p:cNvSpPr/>
          <p:nvPr/>
        </p:nvSpPr>
        <p:spPr>
          <a:xfrm>
            <a:off x="381000" y="4754884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Some more example of directives 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ngSwitch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ngClass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ngStyle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etc.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Прямоугольник 3"/>
          <p:cNvSpPr/>
          <p:nvPr/>
        </p:nvSpPr>
        <p:spPr>
          <a:xfrm>
            <a:off x="262596" y="1219200"/>
            <a:ext cx="33602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sz="2000" dirty="0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app/</a:t>
            </a:r>
            <a:r>
              <a:rPr lang="en-US" sz="2000" dirty="0" err="1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heroes.component.html</a:t>
            </a:r>
            <a:endParaRPr lang="en-US" sz="2800" dirty="0">
              <a:solidFill>
                <a:srgbClr val="EB571C"/>
              </a:solidFill>
              <a:latin typeface="Cambria"/>
              <a:ea typeface="ＭＳ 明朝"/>
              <a:cs typeface="Times New Roman"/>
            </a:endParaRPr>
          </a:p>
        </p:txBody>
      </p:sp>
      <p:sp>
        <p:nvSpPr>
          <p:cNvPr id="13" name="Прямоугольник 3"/>
          <p:cNvSpPr/>
          <p:nvPr/>
        </p:nvSpPr>
        <p:spPr>
          <a:xfrm>
            <a:off x="268456" y="2643560"/>
            <a:ext cx="393088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sz="2000" dirty="0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app/hero-</a:t>
            </a:r>
            <a:r>
              <a:rPr lang="en-US" sz="2000" dirty="0" err="1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detail.component.html</a:t>
            </a:r>
            <a:endParaRPr lang="en-US" sz="2800" dirty="0">
              <a:solidFill>
                <a:srgbClr val="EB571C"/>
              </a:solidFill>
              <a:latin typeface="Cambria"/>
              <a:ea typeface="ＭＳ 明朝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Services</a:t>
            </a:r>
            <a:endParaRPr lang="en-US" dirty="0"/>
          </a:p>
        </p:txBody>
      </p:sp>
      <p:pic>
        <p:nvPicPr>
          <p:cNvPr id="25602" name="Picture 2" descr="C:\Users\molla\Desktop\ser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762000"/>
            <a:ext cx="1533525" cy="1190625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40680" y="1280188"/>
            <a:ext cx="4278920" cy="52629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import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{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Injectable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from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'@angular/core'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import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{ Headers, Http, Response 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from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'@angular/http'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import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rxjs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/add/operator/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toPromise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import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{ Hero 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from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'./hero'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Injectable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export class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HeroService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private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heroesUrl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'app/heroes'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  <a:t>// URL to web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  <a:t>api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constructor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private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http: Http) {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getHeroes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(): Promise&lt;Array&lt;Hero&gt;&gt;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return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.http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heroesUrl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toPromise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then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((response) =&gt;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return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response.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json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().data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as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Hero[];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})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catch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handleError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private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handleError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(error: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any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): Promise&lt;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any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error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'An error occurred'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, error);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return 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Promise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reject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error.message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|| error);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7" name="Прямоугольник 5"/>
          <p:cNvSpPr/>
          <p:nvPr/>
        </p:nvSpPr>
        <p:spPr>
          <a:xfrm>
            <a:off x="5069056" y="213360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There is nothing specifically Angular about services. Angular has no definition of a service. There is no service base class, and no place to register a service.</a:t>
            </a: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Here's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HeroService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that uses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n-US" dirty="0" smtClean="0">
                <a:solidFill>
                  <a:srgbClr val="FF0066"/>
                </a:solidFill>
              </a:rPr>
              <a:t>Promise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to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fetch heroes.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Services-Promise</a:t>
            </a:r>
            <a:endParaRPr lang="en-US" dirty="0"/>
          </a:p>
        </p:txBody>
      </p:sp>
      <p:pic>
        <p:nvPicPr>
          <p:cNvPr id="25602" name="Picture 2" descr="C:\Users\molla\Desktop\ser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762000"/>
            <a:ext cx="1533525" cy="1190625"/>
          </a:xfrm>
          <a:prstGeom prst="rect">
            <a:avLst/>
          </a:prstGeom>
          <a:noFill/>
        </p:spPr>
      </p:pic>
      <p:pic>
        <p:nvPicPr>
          <p:cNvPr id="25604" name="Picture 4" descr="C:\Users\molla\Desktop\promis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480" y="2096092"/>
            <a:ext cx="7629525" cy="2828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Dependency </a:t>
            </a:r>
            <a:r>
              <a:rPr lang="en-US" b="1" dirty="0" smtClean="0"/>
              <a:t>injection</a:t>
            </a:r>
            <a:endParaRPr lang="en-US" dirty="0"/>
          </a:p>
        </p:txBody>
      </p:sp>
      <p:pic>
        <p:nvPicPr>
          <p:cNvPr id="26626" name="Picture 2" descr="C:\Users\molla\Desktop\injector-injec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4562475" cy="20764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628244" y="1521632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04444" y="1566204"/>
            <a:ext cx="2819400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@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Injectable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export class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HeroService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9" name="Прямоугольник 3"/>
          <p:cNvSpPr/>
          <p:nvPr/>
        </p:nvSpPr>
        <p:spPr>
          <a:xfrm>
            <a:off x="5886164" y="1046872"/>
            <a:ext cx="23487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sz="2000" dirty="0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app/</a:t>
            </a:r>
            <a:r>
              <a:rPr lang="en-US" sz="2000" dirty="0" err="1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hero.service.ts</a:t>
            </a:r>
            <a:endParaRPr lang="en-US" sz="2800" dirty="0">
              <a:solidFill>
                <a:srgbClr val="EB571C"/>
              </a:solidFill>
              <a:latin typeface="Cambria"/>
              <a:ea typeface="ＭＳ 明朝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9736" y="2920224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271868" y="2968288"/>
            <a:ext cx="3657600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constructor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private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heroService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HeroService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) {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14" name="Прямоугольник 3"/>
          <p:cNvSpPr/>
          <p:nvPr/>
        </p:nvSpPr>
        <p:spPr>
          <a:xfrm>
            <a:off x="5562600" y="2514600"/>
            <a:ext cx="3352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sz="2000" dirty="0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app/</a:t>
            </a:r>
            <a:r>
              <a:rPr lang="en-US" sz="2000" dirty="0" err="1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heroes.component.ts</a:t>
            </a:r>
            <a:endParaRPr lang="en-US" sz="2800" dirty="0">
              <a:solidFill>
                <a:srgbClr val="EB571C"/>
              </a:solidFill>
              <a:latin typeface="Cambria"/>
              <a:ea typeface="ＭＳ 明朝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1888" y="4495800"/>
            <a:ext cx="381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288284" y="4566140"/>
            <a:ext cx="3429000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providers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: 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HeroService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],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18" name="Прямоугольник 3"/>
          <p:cNvSpPr/>
          <p:nvPr/>
        </p:nvSpPr>
        <p:spPr>
          <a:xfrm>
            <a:off x="5791200" y="4114800"/>
            <a:ext cx="2971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sz="2000" dirty="0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app/</a:t>
            </a:r>
            <a:r>
              <a:rPr lang="en-US" sz="2000" dirty="0" err="1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app.module.ts</a:t>
            </a:r>
            <a:endParaRPr lang="en-US" sz="2800" dirty="0">
              <a:solidFill>
                <a:srgbClr val="EB571C"/>
              </a:solidFill>
              <a:latin typeface="Cambria"/>
              <a:ea typeface="ＭＳ 明朝"/>
              <a:cs typeface="Times New Roman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743700" y="2400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667500" y="3848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3"/>
          <p:cNvSpPr/>
          <p:nvPr/>
        </p:nvSpPr>
        <p:spPr>
          <a:xfrm>
            <a:off x="0" y="4191000"/>
            <a:ext cx="4324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sz="2000" dirty="0" smtClean="0">
                <a:solidFill>
                  <a:srgbClr val="FF0066"/>
                </a:solidFill>
                <a:latin typeface="Helvetica Neue Light"/>
                <a:ea typeface="Times New Roman"/>
                <a:cs typeface="Times New Roman"/>
              </a:rPr>
              <a:t>Alternate</a:t>
            </a:r>
            <a:r>
              <a:rPr lang="en-US" sz="2000" dirty="0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:::app/</a:t>
            </a:r>
            <a:r>
              <a:rPr lang="en-US" sz="2000" dirty="0" err="1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heroes.component.ts</a:t>
            </a:r>
            <a:endParaRPr lang="en-US" sz="2800" dirty="0">
              <a:solidFill>
                <a:srgbClr val="EB571C"/>
              </a:solidFill>
              <a:latin typeface="Cambria"/>
              <a:ea typeface="ＭＳ 明朝"/>
              <a:cs typeface="Times New Roman"/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4343400" y="4648200"/>
            <a:ext cx="6096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8600" y="4572000"/>
            <a:ext cx="3886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228600" y="4648200"/>
            <a:ext cx="396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@Component({ selector: 'hero-list',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templateUrl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: './hero-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list.component.html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',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providers: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[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HeroService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 ] })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8600" y="5715000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(we get a new instance of the service with each new instance of that component)</a:t>
            </a:r>
            <a:endParaRPr lang="ru-R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572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Step Configuration</a:t>
            </a:r>
            <a:endParaRPr lang="en-US" dirty="0"/>
          </a:p>
        </p:txBody>
      </p:sp>
      <p:sp>
        <p:nvSpPr>
          <p:cNvPr id="4" name="Прямоугольник 2"/>
          <p:cNvSpPr/>
          <p:nvPr/>
        </p:nvSpPr>
        <p:spPr>
          <a:xfrm>
            <a:off x="274316" y="730332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5480B7"/>
                </a:solidFill>
              </a:rPr>
              <a:t>app.component.ts</a:t>
            </a:r>
            <a:endParaRPr lang="en-US" sz="1400" b="1" dirty="0" smtClean="0">
              <a:solidFill>
                <a:srgbClr val="5480B7"/>
              </a:solidFill>
            </a:endParaRPr>
          </a:p>
          <a:p>
            <a:r>
              <a:rPr lang="en-US" sz="1400" dirty="0" smtClean="0"/>
              <a:t>@Component({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b="1" dirty="0"/>
              <a:t>selector</a:t>
            </a:r>
            <a:r>
              <a:rPr lang="en-US" sz="1400" dirty="0" smtClean="0"/>
              <a:t>: </a:t>
            </a:r>
            <a:r>
              <a:rPr lang="en-US" sz="1400" b="1" dirty="0"/>
              <a:t>'my-root'</a:t>
            </a:r>
            <a:r>
              <a:rPr lang="en-US" sz="1400" dirty="0" smtClean="0"/>
              <a:t>,</a:t>
            </a:r>
            <a:endParaRPr lang="en-US" sz="1400" b="1" dirty="0" smtClean="0">
              <a:solidFill>
                <a:srgbClr val="5480B7"/>
              </a:solidFill>
            </a:endParaRPr>
          </a:p>
          <a:p>
            <a:endParaRPr lang="en-US" sz="1400" b="1" dirty="0" smtClean="0">
              <a:solidFill>
                <a:srgbClr val="5480B7"/>
              </a:solidFill>
            </a:endParaRPr>
          </a:p>
          <a:p>
            <a:r>
              <a:rPr lang="en-US" sz="1400" b="1" dirty="0" err="1" smtClean="0">
                <a:solidFill>
                  <a:srgbClr val="5480B7"/>
                </a:solidFill>
              </a:rPr>
              <a:t>a</a:t>
            </a:r>
            <a:r>
              <a:rPr lang="en-US" sz="1400" b="1" dirty="0" err="1" smtClean="0">
                <a:solidFill>
                  <a:srgbClr val="5480B7"/>
                </a:solidFill>
              </a:rPr>
              <a:t>pp.module.ts</a:t>
            </a:r>
            <a:r>
              <a:rPr lang="en-US" sz="1400" b="1" dirty="0" smtClean="0">
                <a:solidFill>
                  <a:srgbClr val="5480B7"/>
                </a:solidFill>
              </a:rPr>
              <a:t>===</a:t>
            </a:r>
            <a:r>
              <a:rPr lang="en-US" sz="1400" b="1" dirty="0" smtClean="0">
                <a:solidFill>
                  <a:srgbClr val="5480B7"/>
                </a:solidFill>
                <a:sym typeface="Wingdings" pitchFamily="2" charset="2"/>
              </a:rPr>
              <a:t></a:t>
            </a:r>
            <a:endParaRPr lang="en-US" sz="1400" b="1" dirty="0" smtClean="0">
              <a:solidFill>
                <a:srgbClr val="000080"/>
              </a:solidFill>
            </a:endParaRPr>
          </a:p>
          <a:p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</a:rPr>
              <a:t> import </a:t>
            </a:r>
            <a:r>
              <a:rPr lang="en-US" sz="1400" dirty="0"/>
              <a:t>{</a:t>
            </a:r>
            <a:r>
              <a:rPr lang="en-US" sz="1400" i="1" dirty="0"/>
              <a:t>bootstrap</a:t>
            </a:r>
            <a:r>
              <a:rPr lang="en-US" sz="1400" dirty="0"/>
              <a:t>}    </a:t>
            </a:r>
            <a:r>
              <a:rPr lang="en-US" sz="1400" b="1" dirty="0">
                <a:solidFill>
                  <a:srgbClr val="000080"/>
                </a:solidFill>
              </a:rPr>
              <a:t>from </a:t>
            </a:r>
            <a:r>
              <a:rPr lang="en-US" sz="1400" b="1" dirty="0">
                <a:solidFill>
                  <a:srgbClr val="008000"/>
                </a:solidFill>
              </a:rPr>
              <a:t>'angular2/platform/browser'</a:t>
            </a:r>
            <a:br>
              <a:rPr lang="en-US" sz="1400" b="1" dirty="0">
                <a:solidFill>
                  <a:srgbClr val="008000"/>
                </a:solidFill>
              </a:rPr>
            </a:br>
            <a:r>
              <a:rPr lang="en-US" sz="1400" b="1" dirty="0" smtClean="0">
                <a:solidFill>
                  <a:srgbClr val="008000"/>
                </a:solidFill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</a:rPr>
              <a:t>import </a:t>
            </a:r>
            <a:r>
              <a:rPr lang="en-US" sz="1400" dirty="0"/>
              <a:t>{</a:t>
            </a:r>
            <a:r>
              <a:rPr lang="en-US" sz="1400" dirty="0" err="1"/>
              <a:t>AppComponent</a:t>
            </a:r>
            <a:r>
              <a:rPr lang="en-US" sz="1400" dirty="0"/>
              <a:t>} </a:t>
            </a:r>
            <a:r>
              <a:rPr lang="en-US" sz="1400" b="1" dirty="0">
                <a:solidFill>
                  <a:srgbClr val="000080"/>
                </a:solidFill>
              </a:rPr>
              <a:t>from </a:t>
            </a:r>
            <a:r>
              <a:rPr lang="en-US" sz="1400" b="1" dirty="0">
                <a:solidFill>
                  <a:srgbClr val="008000"/>
                </a:solidFill>
              </a:rPr>
              <a:t>'./</a:t>
            </a:r>
            <a:r>
              <a:rPr lang="en-US" sz="1400" b="1" dirty="0" err="1">
                <a:solidFill>
                  <a:srgbClr val="008000"/>
                </a:solidFill>
              </a:rPr>
              <a:t>app.component</a:t>
            </a:r>
            <a:r>
              <a:rPr lang="en-US" sz="1400" b="1" dirty="0" smtClean="0">
                <a:solidFill>
                  <a:srgbClr val="008000"/>
                </a:solidFill>
              </a:rPr>
              <a:t>'</a:t>
            </a:r>
            <a:r>
              <a:rPr lang="en-US" sz="1400" b="1" dirty="0">
                <a:solidFill>
                  <a:srgbClr val="008000"/>
                </a:solidFill>
              </a:rPr>
              <a:t/>
            </a:r>
            <a:br>
              <a:rPr lang="en-US" sz="1400" b="1" dirty="0">
                <a:solidFill>
                  <a:srgbClr val="008000"/>
                </a:solidFill>
              </a:rPr>
            </a:br>
            <a:r>
              <a:rPr lang="en-US" sz="1400" b="1" dirty="0" smtClean="0">
                <a:solidFill>
                  <a:srgbClr val="008000"/>
                </a:solidFill>
              </a:rPr>
              <a:t>  </a:t>
            </a:r>
            <a:r>
              <a:rPr lang="en-US" sz="1400" i="1" dirty="0" smtClean="0"/>
              <a:t>bootstrap</a:t>
            </a:r>
            <a:r>
              <a:rPr lang="en-US" sz="1400" dirty="0"/>
              <a:t>(</a:t>
            </a:r>
            <a:r>
              <a:rPr lang="en-US" sz="1400" dirty="0" err="1"/>
              <a:t>AppComponent</a:t>
            </a:r>
            <a:r>
              <a:rPr lang="en-US" sz="1400" dirty="0"/>
              <a:t>);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b="1" dirty="0" err="1">
                <a:solidFill>
                  <a:srgbClr val="5480B7"/>
                </a:solidFill>
              </a:rPr>
              <a:t>main.ts</a:t>
            </a:r>
            <a:endParaRPr lang="en-US" sz="1400" b="1" dirty="0">
              <a:solidFill>
                <a:srgbClr val="5480B7"/>
              </a:solidFill>
            </a:endParaRPr>
          </a:p>
          <a:p>
            <a:r>
              <a:rPr lang="en-US" sz="1400" b="1" dirty="0">
                <a:solidFill>
                  <a:srgbClr val="000080"/>
                </a:solidFill>
              </a:rPr>
              <a:t>import</a:t>
            </a:r>
            <a:r>
              <a:rPr lang="en-US" sz="1400" b="1" dirty="0"/>
              <a:t> </a:t>
            </a:r>
            <a:r>
              <a:rPr lang="en-US" sz="1400" dirty="0" smtClean="0"/>
              <a:t>{ </a:t>
            </a:r>
            <a:r>
              <a:rPr lang="en-US" sz="1400" dirty="0" err="1"/>
              <a:t>platformBrowserDynamic</a:t>
            </a:r>
            <a:r>
              <a:rPr lang="en-US" sz="1400" dirty="0"/>
              <a:t> </a:t>
            </a:r>
            <a:r>
              <a:rPr lang="en-US" sz="1400" dirty="0" smtClean="0"/>
              <a:t>} </a:t>
            </a:r>
            <a:r>
              <a:rPr lang="en-US" sz="1400" b="1" dirty="0">
                <a:solidFill>
                  <a:srgbClr val="000080"/>
                </a:solidFill>
              </a:rPr>
              <a:t>from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8000"/>
                </a:solidFill>
              </a:rPr>
              <a:t>'@angular/platform-browser-dynamic</a:t>
            </a:r>
            <a:r>
              <a:rPr lang="en-US" sz="1400" b="1" dirty="0">
                <a:solidFill>
                  <a:srgbClr val="008000"/>
                </a:solidFill>
              </a:rPr>
              <a:t>';</a:t>
            </a:r>
          </a:p>
          <a:p>
            <a:r>
              <a:rPr lang="en-US" sz="1400" b="1" dirty="0">
                <a:solidFill>
                  <a:srgbClr val="000080"/>
                </a:solidFill>
              </a:rPr>
              <a:t>import</a:t>
            </a:r>
            <a:r>
              <a:rPr lang="en-US" sz="1400" b="1" dirty="0"/>
              <a:t> </a:t>
            </a:r>
            <a:r>
              <a:rPr lang="en-US" sz="1400" dirty="0" smtClean="0"/>
              <a:t>{ </a:t>
            </a:r>
            <a:r>
              <a:rPr lang="en-US" sz="1400" dirty="0" err="1" smtClean="0"/>
              <a:t>AppModule</a:t>
            </a:r>
            <a:r>
              <a:rPr lang="en-US" sz="1400" dirty="0" smtClean="0"/>
              <a:t> } </a:t>
            </a:r>
            <a:r>
              <a:rPr lang="en-US" sz="1400" b="1" dirty="0">
                <a:solidFill>
                  <a:srgbClr val="000080"/>
                </a:solidFill>
              </a:rPr>
              <a:t>from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8000"/>
                </a:solidFill>
              </a:rPr>
              <a:t>'./app/</a:t>
            </a:r>
            <a:r>
              <a:rPr lang="en-US" sz="1400" b="1" dirty="0" err="1">
                <a:solidFill>
                  <a:srgbClr val="008000"/>
                </a:solidFill>
              </a:rPr>
              <a:t>app.module</a:t>
            </a:r>
            <a:r>
              <a:rPr lang="en-US" sz="1400" b="1" dirty="0" smtClean="0">
                <a:solidFill>
                  <a:srgbClr val="008000"/>
                </a:solidFill>
              </a:rPr>
              <a:t>';</a:t>
            </a:r>
            <a:endParaRPr lang="en-US" sz="1400" b="1" dirty="0">
              <a:solidFill>
                <a:srgbClr val="008000"/>
              </a:solidFill>
            </a:endParaRPr>
          </a:p>
          <a:p>
            <a:r>
              <a:rPr lang="en-US" sz="1400" dirty="0" err="1" smtClean="0"/>
              <a:t>platformBrowserDynamic</a:t>
            </a:r>
            <a:r>
              <a:rPr lang="en-US" sz="1400" dirty="0" smtClean="0"/>
              <a:t>().</a:t>
            </a:r>
            <a:r>
              <a:rPr lang="en-US" sz="1400" dirty="0" err="1"/>
              <a:t>bootstrapModule</a:t>
            </a:r>
            <a:r>
              <a:rPr lang="en-US" sz="1400" dirty="0" smtClean="0"/>
              <a:t>(</a:t>
            </a:r>
            <a:r>
              <a:rPr lang="en-US" sz="1400" dirty="0" err="1" smtClean="0"/>
              <a:t>AppModule</a:t>
            </a:r>
            <a:r>
              <a:rPr lang="en-US" sz="1400" dirty="0" smtClean="0"/>
              <a:t>);</a:t>
            </a:r>
          </a:p>
          <a:p>
            <a:endParaRPr lang="en-US" dirty="0"/>
          </a:p>
          <a:p>
            <a:r>
              <a:rPr lang="en-US" sz="1400" b="1" dirty="0" err="1">
                <a:solidFill>
                  <a:srgbClr val="5480B7"/>
                </a:solidFill>
              </a:rPr>
              <a:t>index.html</a:t>
            </a:r>
          </a:p>
          <a:p>
            <a:r>
              <a:rPr lang="en-US" sz="1400" dirty="0"/>
              <a:t>&lt;</a:t>
            </a:r>
            <a:r>
              <a:rPr lang="en-US" sz="1400" b="1" dirty="0"/>
              <a:t>my-root</a:t>
            </a:r>
            <a:r>
              <a:rPr lang="en-US" sz="1400" dirty="0"/>
              <a:t>&gt;Loading...&lt;/</a:t>
            </a:r>
            <a:r>
              <a:rPr lang="en-US" sz="1400" b="1" dirty="0"/>
              <a:t>my-root</a:t>
            </a:r>
            <a:r>
              <a:rPr lang="en-US" sz="1400" dirty="0" smtClean="0"/>
              <a:t>&gt;</a:t>
            </a:r>
          </a:p>
          <a:p>
            <a:endParaRPr lang="en-US" sz="1400" dirty="0"/>
          </a:p>
          <a:p>
            <a:r>
              <a:rPr lang="en-US" sz="1400" b="1" dirty="0" err="1">
                <a:solidFill>
                  <a:srgbClr val="5480B7"/>
                </a:solidFill>
              </a:rPr>
              <a:t>angula-cli.json</a:t>
            </a:r>
            <a:endParaRPr lang="en-US" sz="1400" b="1" dirty="0">
              <a:solidFill>
                <a:srgbClr val="5480B7"/>
              </a:solidFill>
            </a:endParaRPr>
          </a:p>
          <a:p>
            <a:r>
              <a:rPr lang="en-US" sz="1400" dirty="0"/>
              <a:t>"index": "index.html</a:t>
            </a:r>
            <a:r>
              <a:rPr lang="en-US" sz="1400" dirty="0" smtClean="0"/>
              <a:t>",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"main": "</a:t>
            </a:r>
            <a:r>
              <a:rPr lang="en-US" sz="1400" dirty="0" err="1"/>
              <a:t>main.ts</a:t>
            </a:r>
            <a:r>
              <a:rPr lang="en-US" sz="1400" dirty="0" smtClean="0"/>
              <a:t>",</a:t>
            </a:r>
          </a:p>
          <a:p>
            <a:endParaRPr lang="en-US" sz="1400" dirty="0"/>
          </a:p>
          <a:p>
            <a:r>
              <a:rPr lang="en-US" sz="1400" b="1" dirty="0" err="1" smtClean="0">
                <a:solidFill>
                  <a:srgbClr val="5480B7"/>
                </a:solidFill>
              </a:rPr>
              <a:t>package.json</a:t>
            </a:r>
            <a:r>
              <a:rPr lang="en-US" sz="1400" b="1" dirty="0" smtClean="0">
                <a:solidFill>
                  <a:srgbClr val="5480B7"/>
                </a:solidFill>
              </a:rPr>
              <a:t> </a:t>
            </a:r>
            <a:endParaRPr lang="en-US" sz="1400" dirty="0" smtClean="0"/>
          </a:p>
          <a:p>
            <a:r>
              <a:rPr lang="en-US" sz="1400" dirty="0" smtClean="0"/>
              <a:t>	name, version</a:t>
            </a:r>
          </a:p>
          <a:p>
            <a:r>
              <a:rPr lang="en-US" sz="1400" dirty="0" smtClean="0"/>
              <a:t>	dependencies (</a:t>
            </a:r>
            <a:r>
              <a:rPr lang="en-US" sz="1400" dirty="0" err="1" smtClean="0"/>
              <a:t>SystemJS</a:t>
            </a:r>
            <a:r>
              <a:rPr lang="en-US" sz="1400" dirty="0" smtClean="0"/>
              <a:t> is used as module system)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devDependencies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b="1" dirty="0" err="1" smtClean="0">
                <a:solidFill>
                  <a:srgbClr val="5480B7"/>
                </a:solidFill>
              </a:rPr>
              <a:t>tsconfig.json</a:t>
            </a:r>
            <a:r>
              <a:rPr lang="en-US" sz="1400" dirty="0" smtClean="0">
                <a:solidFill>
                  <a:srgbClr val="5480B7"/>
                </a:solidFill>
              </a:rPr>
              <a:t> 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TypeScript</a:t>
            </a:r>
            <a:r>
              <a:rPr lang="en-US" sz="1400" dirty="0" smtClean="0"/>
              <a:t> </a:t>
            </a:r>
            <a:r>
              <a:rPr lang="en-US" sz="1400" dirty="0" smtClean="0"/>
              <a:t>configuration                                                       </a:t>
            </a:r>
            <a:r>
              <a:rPr lang="en-US" sz="1400" b="1" dirty="0" err="1" smtClean="0">
                <a:solidFill>
                  <a:srgbClr val="FF0000"/>
                </a:solidFill>
              </a:rPr>
              <a:t>npm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start</a:t>
            </a:r>
            <a:endParaRPr lang="ru-RU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Excecution</a:t>
            </a:r>
            <a:r>
              <a:rPr lang="en-US" dirty="0" smtClean="0"/>
              <a:t> Step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1" name="Прямоугольник 5"/>
          <p:cNvSpPr/>
          <p:nvPr/>
        </p:nvSpPr>
        <p:spPr>
          <a:xfrm>
            <a:off x="304800" y="19050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FFC000"/>
                </a:solidFill>
              </a:rPr>
              <a:t>&lt;base </a:t>
            </a:r>
            <a:r>
              <a:rPr lang="en-US" sz="1400" b="1" i="1" dirty="0" err="1" smtClean="0">
                <a:solidFill>
                  <a:srgbClr val="FFC000"/>
                </a:solidFill>
              </a:rPr>
              <a:t>href</a:t>
            </a:r>
            <a:r>
              <a:rPr lang="en-US" sz="1400" b="1" i="1" dirty="0" smtClean="0">
                <a:solidFill>
                  <a:srgbClr val="FFC000"/>
                </a:solidFill>
              </a:rPr>
              <a:t>&gt;</a:t>
            </a:r>
          </a:p>
          <a:p>
            <a:r>
              <a:rPr lang="en-US" sz="1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index.html</a:t>
            </a:r>
            <a:endParaRPr lang="en-US" sz="1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/>
              <a:t>&lt;base </a:t>
            </a:r>
            <a:r>
              <a:rPr lang="en-US" sz="1400" dirty="0" err="1" smtClean="0"/>
              <a:t>href</a:t>
            </a:r>
            <a:r>
              <a:rPr lang="en-US" sz="1400" dirty="0" smtClean="0"/>
              <a:t>="/"&gt;</a:t>
            </a:r>
          </a:p>
          <a:p>
            <a:endParaRPr lang="en-US" sz="1400" b="1" dirty="0" smtClean="0"/>
          </a:p>
          <a:p>
            <a:r>
              <a:rPr lang="en-US" sz="1400" b="1" dirty="0" smtClean="0">
                <a:solidFill>
                  <a:srgbClr val="FFC000"/>
                </a:solidFill>
              </a:rPr>
              <a:t>Router imports</a:t>
            </a:r>
          </a:p>
          <a:p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app-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routing.module.ts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/>
              <a:t>import { </a:t>
            </a:r>
            <a:r>
              <a:rPr lang="en-US" sz="1400" dirty="0" err="1" smtClean="0"/>
              <a:t>RouterModule</a:t>
            </a:r>
            <a:r>
              <a:rPr lang="en-US" sz="1400" dirty="0" smtClean="0"/>
              <a:t>, Routes } from '@angular/router';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>
                <a:solidFill>
                  <a:srgbClr val="FFC000"/>
                </a:solidFill>
              </a:rPr>
              <a:t>Configuration</a:t>
            </a:r>
          </a:p>
          <a:p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app-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routing.module.ts</a:t>
            </a:r>
            <a:endParaRPr lang="en-US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/>
              <a:t>const </a:t>
            </a:r>
            <a:r>
              <a:rPr lang="en-US" sz="1400" dirty="0"/>
              <a:t>routes</a:t>
            </a:r>
            <a:r>
              <a:rPr lang="en-US" sz="1400" dirty="0" smtClean="0"/>
              <a:t>: Routes = [</a:t>
            </a:r>
            <a:br>
              <a:rPr lang="en-US" sz="1400" dirty="0" smtClean="0"/>
            </a:br>
            <a:r>
              <a:rPr lang="en-US" sz="1400" dirty="0" smtClean="0"/>
              <a:t>  { </a:t>
            </a:r>
            <a:r>
              <a:rPr lang="en-US" sz="1400" b="1" dirty="0"/>
              <a:t>path</a:t>
            </a:r>
            <a:r>
              <a:rPr lang="en-US" sz="1400" dirty="0" smtClean="0"/>
              <a:t>: </a:t>
            </a:r>
            <a:r>
              <a:rPr lang="en-US" sz="1400" b="1" dirty="0"/>
              <a:t>''</a:t>
            </a:r>
            <a:r>
              <a:rPr lang="en-US" sz="1400" dirty="0" smtClean="0"/>
              <a:t>, </a:t>
            </a:r>
            <a:r>
              <a:rPr lang="en-US" sz="1400" b="1" dirty="0" err="1"/>
              <a:t>redirectTo</a:t>
            </a:r>
            <a:r>
              <a:rPr lang="en-US" sz="1400" dirty="0" smtClean="0"/>
              <a:t>: </a:t>
            </a:r>
            <a:r>
              <a:rPr lang="en-US" sz="1400" b="1" dirty="0"/>
              <a:t>'/dashboard'</a:t>
            </a:r>
            <a:r>
              <a:rPr lang="en-US" sz="1400" dirty="0" smtClean="0"/>
              <a:t>, </a:t>
            </a:r>
            <a:r>
              <a:rPr lang="en-US" sz="1400" b="1" dirty="0" err="1"/>
              <a:t>pathMatch</a:t>
            </a:r>
            <a:r>
              <a:rPr lang="en-US" sz="1400" dirty="0" smtClean="0"/>
              <a:t>: </a:t>
            </a:r>
            <a:r>
              <a:rPr lang="en-US" sz="1400" b="1" dirty="0"/>
              <a:t>'full' </a:t>
            </a:r>
            <a:r>
              <a:rPr lang="en-US" sz="1400" dirty="0" smtClean="0"/>
              <a:t>},</a:t>
            </a:r>
            <a:br>
              <a:rPr lang="en-US" sz="1400" dirty="0" smtClean="0"/>
            </a:br>
            <a:r>
              <a:rPr lang="en-US" sz="1400" dirty="0" smtClean="0"/>
              <a:t>  { </a:t>
            </a:r>
            <a:r>
              <a:rPr lang="en-US" sz="1400" b="1" dirty="0"/>
              <a:t>path</a:t>
            </a:r>
            <a:r>
              <a:rPr lang="en-US" sz="1400" dirty="0" smtClean="0"/>
              <a:t>: </a:t>
            </a:r>
            <a:r>
              <a:rPr lang="en-US" sz="1400" b="1" dirty="0"/>
              <a:t>'dashboard'</a:t>
            </a:r>
            <a:r>
              <a:rPr lang="en-US" sz="1400" dirty="0" smtClean="0"/>
              <a:t>, </a:t>
            </a:r>
            <a:r>
              <a:rPr lang="en-US" sz="1400" b="1" dirty="0"/>
              <a:t>component</a:t>
            </a:r>
            <a:r>
              <a:rPr lang="en-US" sz="1400" dirty="0" smtClean="0"/>
              <a:t>: </a:t>
            </a:r>
            <a:r>
              <a:rPr lang="en-US" sz="1400" dirty="0" err="1" smtClean="0"/>
              <a:t>DashboardComponent</a:t>
            </a:r>
            <a:r>
              <a:rPr lang="en-US" sz="1400" dirty="0" smtClean="0"/>
              <a:t> },];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@</a:t>
            </a:r>
            <a:r>
              <a:rPr lang="en-US" sz="1400" dirty="0" err="1" smtClean="0"/>
              <a:t>NgModule</a:t>
            </a:r>
            <a:r>
              <a:rPr lang="en-US" sz="1400" dirty="0" smtClean="0"/>
              <a:t>({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b="1" dirty="0"/>
              <a:t>imports</a:t>
            </a:r>
            <a:r>
              <a:rPr lang="en-US" sz="1400" dirty="0" smtClean="0"/>
              <a:t>: [</a:t>
            </a:r>
            <a:r>
              <a:rPr lang="en-US" sz="1400" dirty="0" err="1" smtClean="0"/>
              <a:t>RouterModule.</a:t>
            </a:r>
            <a:r>
              <a:rPr lang="en-US" sz="1400" i="1" dirty="0" err="1" smtClean="0"/>
              <a:t>forRoot</a:t>
            </a:r>
            <a:r>
              <a:rPr lang="en-US" sz="1400" dirty="0" smtClean="0"/>
              <a:t>(</a:t>
            </a:r>
            <a:r>
              <a:rPr lang="en-US" sz="1400" dirty="0"/>
              <a:t>routes</a:t>
            </a:r>
            <a:r>
              <a:rPr lang="en-US" sz="1400" dirty="0" smtClean="0"/>
              <a:t>)],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b="1" dirty="0"/>
              <a:t>exports</a:t>
            </a:r>
            <a:r>
              <a:rPr lang="en-US" sz="1400" dirty="0" smtClean="0"/>
              <a:t>: [</a:t>
            </a:r>
            <a:r>
              <a:rPr lang="en-US" sz="1400" dirty="0" err="1" smtClean="0"/>
              <a:t>RouterModule</a:t>
            </a:r>
            <a:r>
              <a:rPr lang="en-US" sz="1400" dirty="0" smtClean="0"/>
              <a:t>]</a:t>
            </a:r>
            <a:br>
              <a:rPr lang="en-US" sz="1400" dirty="0" smtClean="0"/>
            </a:br>
            <a:r>
              <a:rPr lang="en-US" sz="1400" dirty="0" smtClean="0"/>
              <a:t>})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304800" y="1269592"/>
            <a:ext cx="83820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sz="1600" dirty="0" smtClean="0"/>
              <a:t>The Angular Router enables navigation from one view to the next as users perform application tasks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Angular?</a:t>
            </a:r>
            <a:endParaRPr lang="en-US" dirty="0"/>
          </a:p>
        </p:txBody>
      </p:sp>
      <p:sp>
        <p:nvSpPr>
          <p:cNvPr id="4" name="Content Placeholder 8"/>
          <p:cNvSpPr txBox="1">
            <a:spLocks/>
          </p:cNvSpPr>
          <p:nvPr/>
        </p:nvSpPr>
        <p:spPr>
          <a:xfrm>
            <a:off x="304800" y="2057400"/>
            <a:ext cx="83820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sz="2800" dirty="0" smtClean="0"/>
              <a:t>Angular is a JavaScript Framework which allow you to create a single page application (SPA’s)</a:t>
            </a:r>
            <a:endParaRPr lang="en-US" sz="2800" dirty="0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381000" y="3352800"/>
            <a:ext cx="8382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sz="2800" dirty="0" smtClean="0"/>
              <a:t>Angular 1 </a:t>
            </a:r>
            <a:r>
              <a:rPr lang="en-US" sz="2800" dirty="0" err="1" smtClean="0"/>
              <a:t>vs</a:t>
            </a:r>
            <a:r>
              <a:rPr lang="en-US" sz="2800" dirty="0" smtClean="0"/>
              <a:t> Angular 2 </a:t>
            </a:r>
            <a:r>
              <a:rPr lang="en-US" sz="2800" dirty="0" err="1" smtClean="0"/>
              <a:t>vs</a:t>
            </a:r>
            <a:r>
              <a:rPr lang="en-US" sz="2800" dirty="0" smtClean="0"/>
              <a:t> Angular 4</a:t>
            </a:r>
            <a:endParaRPr lang="en-US" sz="2800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457200" y="3962400"/>
            <a:ext cx="8382000" cy="1066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>
              <a:buNone/>
            </a:pPr>
            <a:r>
              <a:rPr lang="en-US" sz="1600" dirty="0" smtClean="0"/>
              <a:t>Angular 1=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is very popular </a:t>
            </a:r>
            <a:r>
              <a:rPr lang="en-US" sz="1600" dirty="0" err="1" smtClean="0"/>
              <a:t>js</a:t>
            </a:r>
            <a:r>
              <a:rPr lang="en-US" sz="1600" dirty="0" smtClean="0"/>
              <a:t> framework, released a couple of years ago.</a:t>
            </a:r>
          </a:p>
          <a:p>
            <a:pPr>
              <a:buNone/>
            </a:pPr>
            <a:r>
              <a:rPr lang="en-US" sz="1600" dirty="0" smtClean="0"/>
              <a:t>Angular 2= </a:t>
            </a:r>
            <a:r>
              <a:rPr lang="en-US" sz="1600" b="1" dirty="0" smtClean="0"/>
              <a:t>Angular  the complete rewrite of Angular 1 and now it’s the future of angular.</a:t>
            </a:r>
          </a:p>
          <a:p>
            <a:pPr>
              <a:buNone/>
            </a:pPr>
            <a:r>
              <a:rPr lang="en-US" sz="1600" dirty="0" smtClean="0"/>
              <a:t>Angular 3= This version release was skipped due to version conflicts.</a:t>
            </a:r>
          </a:p>
          <a:p>
            <a:pPr>
              <a:buNone/>
            </a:pPr>
            <a:r>
              <a:rPr lang="en-US" sz="1600" dirty="0" smtClean="0"/>
              <a:t>Angular 4= Its simply an update of angular 2</a:t>
            </a:r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57200" y="5486400"/>
            <a:ext cx="8686800" cy="1066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42900" indent="-342900">
              <a:buAutoNum type="arabicParenR"/>
            </a:pPr>
            <a:r>
              <a:rPr lang="en-US" sz="1600" b="1" dirty="0" err="1" smtClean="0"/>
              <a:t>NodeJs</a:t>
            </a:r>
            <a:r>
              <a:rPr lang="en-US" sz="1600" dirty="0" smtClean="0"/>
              <a:t> –Latest Version-It will build the project and create a server to publish and run the application.</a:t>
            </a:r>
          </a:p>
          <a:p>
            <a:pPr marL="342900" indent="-342900">
              <a:buAutoNum type="arabicParenR"/>
            </a:pPr>
            <a:r>
              <a:rPr lang="en-US" sz="1600" b="1" dirty="0" smtClean="0"/>
              <a:t>Angular CLI </a:t>
            </a:r>
            <a:r>
              <a:rPr lang="en-US" sz="1600" dirty="0" smtClean="0"/>
              <a:t>(Command Line Interface): </a:t>
            </a:r>
            <a:r>
              <a:rPr lang="en-US" sz="1600" dirty="0" err="1" smtClean="0"/>
              <a:t>npm</a:t>
            </a:r>
            <a:r>
              <a:rPr lang="en-US" sz="1600" dirty="0" smtClean="0"/>
              <a:t> install @angular/</a:t>
            </a:r>
            <a:r>
              <a:rPr lang="en-US" sz="1600" dirty="0" err="1" smtClean="0"/>
              <a:t>cli</a:t>
            </a:r>
            <a:r>
              <a:rPr lang="en-US" sz="1600" dirty="0" smtClean="0"/>
              <a:t> [</a:t>
            </a:r>
            <a:r>
              <a:rPr lang="en-US" sz="1600" dirty="0" err="1" smtClean="0"/>
              <a:t>npm</a:t>
            </a:r>
            <a:r>
              <a:rPr lang="en-US" sz="1600" dirty="0" smtClean="0"/>
              <a:t>-node package manager]</a:t>
            </a:r>
          </a:p>
          <a:p>
            <a:pPr marL="342900" indent="-342900">
              <a:buAutoNum type="arabicParenR"/>
            </a:pPr>
            <a:r>
              <a:rPr lang="en-US" sz="1600" dirty="0" err="1" smtClean="0"/>
              <a:t>TypeScript</a:t>
            </a: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 smtClean="0"/>
          </a:p>
          <a:p>
            <a:pPr marL="342900" indent="-342900"/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Continue </a:t>
            </a:r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304800" y="2405568"/>
            <a:ext cx="8458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Router outlet</a:t>
            </a:r>
          </a:p>
          <a:p>
            <a:r>
              <a:rPr lang="en-US" sz="1400" b="1" i="1" dirty="0" smtClean="0"/>
              <a:t> 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app.component.ts</a:t>
            </a:r>
            <a:endParaRPr lang="en-US" sz="1400" b="1" i="1" dirty="0"/>
          </a:p>
          <a:p>
            <a:r>
              <a:rPr lang="en-US" sz="1400" dirty="0" smtClean="0"/>
              <a:t>&lt;router-outlet&gt;&lt;/router-outlet&gt;</a:t>
            </a:r>
          </a:p>
          <a:p>
            <a:endParaRPr lang="en-US" sz="1400" b="1" dirty="0"/>
          </a:p>
          <a:p>
            <a:r>
              <a:rPr lang="en-US" sz="1400" b="1" dirty="0" smtClean="0">
                <a:solidFill>
                  <a:srgbClr val="FFC000"/>
                </a:solidFill>
              </a:rPr>
              <a:t>Configuration</a:t>
            </a:r>
          </a:p>
          <a:p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pp.component.ts</a:t>
            </a:r>
            <a:endParaRPr lang="en-US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/>
              <a:t>&lt;</a:t>
            </a:r>
            <a:r>
              <a:rPr lang="en-US" sz="1400" b="1" dirty="0" err="1"/>
              <a:t>nav</a:t>
            </a:r>
            <a:r>
              <a:rPr lang="en-US" sz="1400" b="1" dirty="0"/>
              <a:t>&gt;</a:t>
            </a:r>
            <a:br>
              <a:rPr lang="en-US" sz="1400" b="1" dirty="0"/>
            </a:br>
            <a:r>
              <a:rPr lang="en-US" sz="1400" b="1" dirty="0"/>
              <a:t>  &lt;a </a:t>
            </a:r>
            <a:r>
              <a:rPr lang="en-US" sz="1400" b="1" dirty="0" err="1"/>
              <a:t>routerLink</a:t>
            </a:r>
            <a:r>
              <a:rPr lang="en-US" sz="1400" b="1" dirty="0"/>
              <a:t>="/dashboard" </a:t>
            </a:r>
            <a:r>
              <a:rPr lang="en-US" sz="1400" b="1" dirty="0" err="1"/>
              <a:t>routerLinkActive</a:t>
            </a:r>
            <a:r>
              <a:rPr lang="en-US" sz="1400" b="1" dirty="0"/>
              <a:t>="active"&gt;Dashboard&lt;/a&gt;</a:t>
            </a:r>
            <a:br>
              <a:rPr lang="en-US" sz="1400" b="1" dirty="0"/>
            </a:br>
            <a:r>
              <a:rPr lang="en-US" sz="1400" b="1" dirty="0"/>
              <a:t>  &lt;a </a:t>
            </a:r>
            <a:r>
              <a:rPr lang="en-US" sz="1400" b="1" dirty="0" err="1"/>
              <a:t>routerLink</a:t>
            </a:r>
            <a:r>
              <a:rPr lang="en-US" sz="1400" b="1" dirty="0"/>
              <a:t>="/heroes" </a:t>
            </a:r>
            <a:r>
              <a:rPr lang="en-US" sz="1400" b="1" dirty="0" err="1"/>
              <a:t>routerLinkActive</a:t>
            </a:r>
            <a:r>
              <a:rPr lang="en-US" sz="1400" b="1" dirty="0"/>
              <a:t>="active"&gt;Heroes&lt;/a&gt;</a:t>
            </a:r>
            <a:br>
              <a:rPr lang="en-US" sz="1400" b="1" dirty="0"/>
            </a:br>
            <a:r>
              <a:rPr lang="en-US" sz="1400" b="1" dirty="0"/>
              <a:t>&lt;/</a:t>
            </a:r>
            <a:r>
              <a:rPr lang="en-US" sz="1400" b="1" dirty="0" err="1"/>
              <a:t>nav</a:t>
            </a:r>
            <a:r>
              <a:rPr lang="en-US" sz="1400" b="1" dirty="0"/>
              <a:t>&gt;</a:t>
            </a:r>
            <a:br>
              <a:rPr lang="en-US" sz="1400" b="1" dirty="0"/>
            </a:br>
            <a:r>
              <a:rPr lang="en-US" sz="1400" b="1" dirty="0"/>
              <a:t>&lt;router-outlet&gt;&lt;/router-outlet</a:t>
            </a:r>
            <a:r>
              <a:rPr lang="en-US" sz="1400" b="1" dirty="0" smtClean="0"/>
              <a:t>&gt;</a:t>
            </a:r>
          </a:p>
          <a:p>
            <a:endParaRPr lang="en-US" sz="1400" b="1" dirty="0"/>
          </a:p>
          <a:p>
            <a:r>
              <a:rPr lang="en-US" sz="1400" b="1" dirty="0" smtClean="0">
                <a:solidFill>
                  <a:srgbClr val="FFC000"/>
                </a:solidFill>
              </a:rPr>
              <a:t>Configuration</a:t>
            </a:r>
          </a:p>
          <a:p>
            <a:r>
              <a:rPr 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app.module.ts</a:t>
            </a:r>
            <a:endParaRPr lang="en-US" sz="1400" b="1" dirty="0" smtClean="0"/>
          </a:p>
          <a:p>
            <a:r>
              <a:rPr lang="en-US" sz="1400" dirty="0" smtClean="0"/>
              <a:t>@</a:t>
            </a:r>
            <a:r>
              <a:rPr lang="en-US" sz="1400" dirty="0" err="1" smtClean="0"/>
              <a:t>NgModule</a:t>
            </a:r>
            <a:r>
              <a:rPr lang="en-US" sz="1400" dirty="0" smtClean="0"/>
              <a:t>({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b="1" dirty="0"/>
              <a:t>imports</a:t>
            </a:r>
            <a:r>
              <a:rPr lang="en-US" sz="1400" dirty="0" smtClean="0"/>
              <a:t>: [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err="1" smtClean="0"/>
              <a:t>AppRoutingModule</a:t>
            </a:r>
            <a:r>
              <a:rPr lang="en-US" sz="1400" dirty="0" smtClean="0"/>
              <a:t>,</a:t>
            </a:r>
            <a:endParaRPr lang="en-US" sz="1400" b="1" dirty="0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304800" y="1832312"/>
            <a:ext cx="83820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sz="1600" dirty="0" smtClean="0"/>
              <a:t>The Angular Router enables navigation from one view to the next as users perform application tasks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29698" name="Picture 2" descr="C:\Users\molla\Desktop\control-state-transitions-anim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8229600" cy="685800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1905000"/>
            <a:ext cx="87334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&lt;input type="text" class="form-control" id="name" required [(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ngModel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)]="model.name" name="name" #spy&gt;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&gt;TODO: remove this: {{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spy.className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/>
                <a:cs typeface="Arial" pitchFamily="34" charset="0"/>
              </a:rPr>
              <a:t>}}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7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Pipes transform displayed values within a template.</a:t>
            </a:r>
            <a:endParaRPr lang="en-US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04800" y="2361016"/>
            <a:ext cx="5334000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div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*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ngIf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selectedHero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h2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{{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selectedHero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name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| uppercase}} is my hero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&lt;/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h2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button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(click)=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gotoDetail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()"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&gt;View Details&lt;/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&lt;/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304800" y="1861612"/>
            <a:ext cx="33602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sz="2000" dirty="0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app/</a:t>
            </a:r>
            <a:r>
              <a:rPr lang="en-US" sz="2000" dirty="0" err="1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heroes.component.html</a:t>
            </a:r>
            <a:endParaRPr lang="en-US" sz="2800" dirty="0">
              <a:solidFill>
                <a:srgbClr val="EB571C"/>
              </a:solidFill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Прямоугольник 3"/>
          <p:cNvSpPr/>
          <p:nvPr/>
        </p:nvSpPr>
        <p:spPr>
          <a:xfrm>
            <a:off x="304800" y="4078457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onaco"/>
              </a:rPr>
              <a:t>Built-in pipes</a:t>
            </a:r>
          </a:p>
          <a:p>
            <a:r>
              <a:rPr lang="en-US" sz="1400" dirty="0" err="1" smtClean="0">
                <a:latin typeface="Monaco"/>
              </a:rPr>
              <a:t>DatePipe</a:t>
            </a:r>
            <a:r>
              <a:rPr lang="en-US" sz="1400" dirty="0" smtClean="0">
                <a:latin typeface="Monaco"/>
              </a:rPr>
              <a:t>, </a:t>
            </a:r>
            <a:r>
              <a:rPr lang="en-US" sz="1400" dirty="0" err="1" smtClean="0">
                <a:latin typeface="Monaco"/>
              </a:rPr>
              <a:t>UpperCasePipe</a:t>
            </a:r>
            <a:r>
              <a:rPr lang="en-US" sz="1400" dirty="0" smtClean="0">
                <a:latin typeface="Monaco"/>
              </a:rPr>
              <a:t>, </a:t>
            </a:r>
            <a:r>
              <a:rPr lang="en-US" sz="1400" dirty="0" err="1" smtClean="0">
                <a:latin typeface="Monaco"/>
              </a:rPr>
              <a:t>LowerCasePipe</a:t>
            </a:r>
            <a:r>
              <a:rPr lang="en-US" sz="1400" dirty="0" smtClean="0">
                <a:latin typeface="Monaco"/>
              </a:rPr>
              <a:t>, </a:t>
            </a:r>
            <a:r>
              <a:rPr lang="en-US" sz="1400" dirty="0" err="1" smtClean="0">
                <a:latin typeface="Monaco"/>
              </a:rPr>
              <a:t>CurrencyPipe</a:t>
            </a:r>
            <a:r>
              <a:rPr lang="en-US" sz="1400" dirty="0" smtClean="0">
                <a:latin typeface="Monaco"/>
              </a:rPr>
              <a:t>, and </a:t>
            </a:r>
            <a:r>
              <a:rPr lang="en-US" sz="1400" dirty="0" err="1" smtClean="0">
                <a:latin typeface="Monaco"/>
              </a:rPr>
              <a:t>PercentPipe</a:t>
            </a:r>
            <a:endParaRPr lang="en-US" sz="1400" b="1" dirty="0">
              <a:latin typeface="Monaco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304800" y="4953000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onaco"/>
              </a:rPr>
              <a:t>Chaining pipes</a:t>
            </a:r>
          </a:p>
          <a:p>
            <a:r>
              <a:rPr lang="en-US" sz="1400" dirty="0" smtClean="0"/>
              <a:t>The chained hero's birthday is {{ birthday | date | uppercase}}</a:t>
            </a:r>
            <a:endParaRPr lang="en-US" sz="1400" b="1" dirty="0"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70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 Custom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5512"/>
            <a:ext cx="7696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12516"/>
            <a:ext cx="7315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 is </a:t>
            </a:r>
            <a:r>
              <a:rPr lang="en-US" sz="1600" dirty="0"/>
              <a:t>the primary protocol for browser/server communication.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Angular HTTP library simplifies application programming with the XHR and JSONP APIs</a:t>
            </a:r>
            <a:r>
              <a:rPr lang="en-US" dirty="0" smtClean="0"/>
              <a:t>.</a:t>
            </a: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81000" y="2031592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Angular Http client service is </a:t>
            </a:r>
            <a:r>
              <a:rPr lang="en-US" sz="1600" dirty="0" smtClean="0"/>
              <a:t>injected into </a:t>
            </a:r>
            <a:r>
              <a:rPr lang="en-US" sz="1600" dirty="0"/>
              <a:t>the </a:t>
            </a:r>
            <a:r>
              <a:rPr lang="en-US" sz="1600" dirty="0" err="1"/>
              <a:t>HeroService</a:t>
            </a:r>
            <a:r>
              <a:rPr lang="en-US" sz="1600" dirty="0"/>
              <a:t> constructor 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98940" y="2371572"/>
            <a:ext cx="8153400" cy="433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import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{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Injectable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from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'@angular/core'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import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{ Headers, Http, Response 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from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'@angular/http'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import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rxjs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/add/operator/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toPromise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import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{ Hero 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from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'./hero'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Injectable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export class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HeroService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private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heroesUrl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'app/heroes'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  <a:t>// URL to web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  <a:t>api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constructor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private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http: Http) {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getHeroes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(): Promise&lt;Array&lt;Hero&gt;&gt;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return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.http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heroesUrl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Monaco"/>
                <a:cs typeface="Courier New" pitchFamily="49" charset="0"/>
              </a:rPr>
              <a:t>toPromise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then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((response) =&gt;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return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response.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json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().data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as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Hero[];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})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catch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Monaco"/>
                <a:cs typeface="Courier New" pitchFamily="49" charset="0"/>
              </a:rPr>
              <a:t>handleError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8"/>
          <p:cNvSpPr txBox="1">
            <a:spLocks/>
          </p:cNvSpPr>
          <p:nvPr/>
        </p:nvSpPr>
        <p:spPr>
          <a:xfrm>
            <a:off x="304800" y="2057400"/>
            <a:ext cx="8382000" cy="1066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>
              <a:buNone/>
            </a:pPr>
            <a:r>
              <a:rPr lang="en-US" sz="2800" dirty="0" err="1" smtClean="0"/>
              <a:t>TypeScript</a:t>
            </a:r>
            <a:r>
              <a:rPr lang="en-US" sz="2800" dirty="0" smtClean="0"/>
              <a:t> is a super set of java script,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compile to java script instantly and it will be taken care by the browser itself.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 2-Achtectural Overview</a:t>
            </a:r>
            <a:endParaRPr lang="en-US" dirty="0"/>
          </a:p>
        </p:txBody>
      </p:sp>
      <p:pic>
        <p:nvPicPr>
          <p:cNvPr id="4" name="Изображе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01056"/>
            <a:ext cx="6553199" cy="4057650"/>
          </a:xfrm>
          <a:prstGeom prst="rect">
            <a:avLst/>
          </a:prstGeom>
        </p:spPr>
      </p:pic>
      <p:sp>
        <p:nvSpPr>
          <p:cNvPr id="5" name="Прямоугольник 5"/>
          <p:cNvSpPr/>
          <p:nvPr/>
        </p:nvSpPr>
        <p:spPr>
          <a:xfrm>
            <a:off x="6233506" y="3810000"/>
            <a:ext cx="291049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latin typeface="Monaco"/>
                <a:ea typeface="ＭＳ 明朝"/>
                <a:cs typeface="Times New Roman"/>
              </a:rPr>
              <a:t>Module</a:t>
            </a: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latin typeface="Monaco"/>
                <a:ea typeface="ＭＳ 明朝"/>
                <a:cs typeface="Times New Roman"/>
              </a:rPr>
              <a:t>Component</a:t>
            </a: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latin typeface="Monaco"/>
                <a:ea typeface="ＭＳ 明朝"/>
                <a:cs typeface="Times New Roman"/>
              </a:rPr>
              <a:t>Template</a:t>
            </a: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latin typeface="Monaco"/>
                <a:ea typeface="ＭＳ 明朝"/>
                <a:cs typeface="Times New Roman"/>
              </a:rPr>
              <a:t>Metadata</a:t>
            </a: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latin typeface="Monaco"/>
                <a:ea typeface="ＭＳ 明朝"/>
                <a:cs typeface="Times New Roman"/>
              </a:rPr>
              <a:t>Data Binding</a:t>
            </a: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latin typeface="Monaco"/>
                <a:ea typeface="ＭＳ 明朝"/>
                <a:cs typeface="Times New Roman"/>
              </a:rPr>
              <a:t>Directive</a:t>
            </a: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latin typeface="Monaco"/>
                <a:ea typeface="ＭＳ 明朝"/>
                <a:cs typeface="Times New Roman"/>
              </a:rPr>
              <a:t>Service</a:t>
            </a: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latin typeface="Monaco"/>
                <a:ea typeface="ＭＳ 明朝"/>
                <a:cs typeface="Times New Roman"/>
              </a:rPr>
              <a:t>Dependency Injection</a:t>
            </a: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US" sz="1200" dirty="0" smtClean="0">
              <a:solidFill>
                <a:srgbClr val="D43669"/>
              </a:solidFill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42204" y="6160476"/>
            <a:ext cx="8991600" cy="6553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400" b="1" dirty="0" smtClean="0">
                <a:solidFill>
                  <a:srgbClr val="FF0000"/>
                </a:solidFill>
              </a:rPr>
              <a:t>Component/Template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en-US" sz="1400" b="1" dirty="0" smtClean="0">
                <a:solidFill>
                  <a:srgbClr val="FF0000"/>
                </a:solidFill>
              </a:rPr>
              <a:t>uality: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model-view-controller (MVC) or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model-view-view-model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(MVVM). </a:t>
            </a: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Angular, the component plays the part of the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controller/model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and the template represents the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view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https://angular.io/docs/ts/latest/guide/template-syntax.html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8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09600"/>
            <a:ext cx="2057400" cy="156689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935480"/>
            <a:ext cx="97536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import</a:t>
            </a:r>
            <a:r>
              <a:rPr lang="en-US" dirty="0" smtClean="0"/>
              <a:t> { </a:t>
            </a:r>
            <a:r>
              <a:rPr lang="en-US" dirty="0" err="1" smtClean="0">
                <a:solidFill>
                  <a:srgbClr val="FF0066"/>
                </a:solidFill>
              </a:rPr>
              <a:t>NgModule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/>
              <a:t>}      </a:t>
            </a:r>
            <a:r>
              <a:rPr lang="en-US" dirty="0" smtClean="0">
                <a:solidFill>
                  <a:srgbClr val="FF0066"/>
                </a:solidFill>
              </a:rPr>
              <a:t>from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@angular/core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import</a:t>
            </a:r>
            <a:r>
              <a:rPr lang="en-US" dirty="0" smtClean="0"/>
              <a:t> { </a:t>
            </a:r>
            <a:r>
              <a:rPr lang="en-US" dirty="0" err="1" smtClean="0">
                <a:solidFill>
                  <a:srgbClr val="FF0066"/>
                </a:solidFill>
              </a:rPr>
              <a:t>BrowserModule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/>
              <a:t>} </a:t>
            </a:r>
            <a:r>
              <a:rPr lang="en-US" dirty="0" smtClean="0">
                <a:solidFill>
                  <a:srgbClr val="FF0066"/>
                </a:solidFill>
              </a:rPr>
              <a:t>from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@angular/platform-browser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NgModule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smtClean="0"/>
              <a:t>  imports:      [ </a:t>
            </a:r>
            <a:r>
              <a:rPr lang="en-US" dirty="0" err="1" smtClean="0">
                <a:solidFill>
                  <a:srgbClr val="FF0066"/>
                </a:solidFill>
              </a:rPr>
              <a:t>BrowserModule</a:t>
            </a:r>
            <a:r>
              <a:rPr lang="en-US" dirty="0" smtClean="0"/>
              <a:t> ],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providers:    [</a:t>
            </a:r>
            <a:r>
              <a:rPr lang="en-US" dirty="0" err="1" smtClean="0"/>
              <a:t>HeroService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/>
              <a:t>],</a:t>
            </a:r>
          </a:p>
          <a:p>
            <a:pPr>
              <a:buNone/>
            </a:pPr>
            <a:r>
              <a:rPr lang="en-US" dirty="0" smtClean="0"/>
              <a:t>  declarations</a:t>
            </a:r>
            <a:r>
              <a:rPr lang="en-US" dirty="0" smtClean="0"/>
              <a:t>: [ </a:t>
            </a:r>
            <a:r>
              <a:rPr lang="en-US" dirty="0" err="1" smtClean="0">
                <a:solidFill>
                  <a:srgbClr val="FF0066"/>
                </a:solidFill>
              </a:rPr>
              <a:t>AppComponent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/>
              <a:t>],</a:t>
            </a:r>
          </a:p>
          <a:p>
            <a:pPr>
              <a:buNone/>
            </a:pPr>
            <a:r>
              <a:rPr lang="en-US" dirty="0" smtClean="0"/>
              <a:t>  exports</a:t>
            </a:r>
            <a:r>
              <a:rPr lang="en-US" dirty="0" smtClean="0"/>
              <a:t>:      [ </a:t>
            </a:r>
            <a:r>
              <a:rPr lang="en-US" dirty="0" err="1" smtClean="0">
                <a:solidFill>
                  <a:srgbClr val="FF0066"/>
                </a:solidFill>
              </a:rPr>
              <a:t>AppComponent</a:t>
            </a:r>
            <a:r>
              <a:rPr lang="en-US" dirty="0" smtClean="0"/>
              <a:t> ],</a:t>
            </a:r>
          </a:p>
          <a:p>
            <a:pPr>
              <a:buNone/>
            </a:pPr>
            <a:r>
              <a:rPr lang="en-US" dirty="0" smtClean="0"/>
              <a:t>  bootstrap</a:t>
            </a:r>
            <a:r>
              <a:rPr lang="en-US" dirty="0" smtClean="0"/>
              <a:t>:    [</a:t>
            </a:r>
            <a:r>
              <a:rPr lang="en-US" dirty="0" err="1" smtClean="0"/>
              <a:t>AppComponent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export class </a:t>
            </a:r>
            <a:r>
              <a:rPr lang="en-US" dirty="0" err="1" smtClean="0">
                <a:solidFill>
                  <a:srgbClr val="FF0066"/>
                </a:solidFill>
              </a:rPr>
              <a:t>AppModule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/>
              <a:t>{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4572000" cy="74371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src</a:t>
            </a:r>
            <a:r>
              <a:rPr lang="en-US" b="1" dirty="0" smtClean="0"/>
              <a:t>/</a:t>
            </a:r>
            <a:r>
              <a:rPr lang="en-US" b="1" dirty="0" err="1" smtClean="0"/>
              <a:t>main.ts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7178" y="1990483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idx="1"/>
          </p:nvPr>
        </p:nvSpPr>
        <p:spPr>
          <a:xfrm>
            <a:off x="457200" y="1935480"/>
            <a:ext cx="9753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0066"/>
                </a:solidFill>
              </a:rPr>
              <a:t>import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{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platformBrowserDynamic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 } </a:t>
            </a:r>
            <a:r>
              <a:rPr lang="en-US" sz="1800" dirty="0" smtClean="0">
                <a:solidFill>
                  <a:srgbClr val="FF0066"/>
                </a:solidFill>
              </a:rPr>
              <a:t>from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'@angular/platform-browser-dynamic';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66"/>
                </a:solidFill>
              </a:rPr>
              <a:t>import { </a:t>
            </a:r>
            <a:r>
              <a:rPr lang="en-US" sz="1800" dirty="0" err="1" smtClean="0">
                <a:solidFill>
                  <a:srgbClr val="FF0066"/>
                </a:solidFill>
              </a:rPr>
              <a:t>AppModule</a:t>
            </a:r>
            <a:r>
              <a:rPr lang="en-US" sz="1800" dirty="0" smtClean="0">
                <a:solidFill>
                  <a:srgbClr val="FF0066"/>
                </a:solidFill>
              </a:rPr>
              <a:t> } from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'./app/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app.module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';</a:t>
            </a:r>
          </a:p>
          <a:p>
            <a:pPr>
              <a:buNone/>
            </a:pPr>
            <a:endParaRPr lang="en-US" sz="1800" dirty="0" err="1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platformBrowserDynamic().bootstrapModule(</a:t>
            </a:r>
            <a:r>
              <a:rPr lang="en-US" sz="1800" dirty="0" err="1" smtClean="0">
                <a:solidFill>
                  <a:srgbClr val="FF0066"/>
                </a:solidFill>
              </a:rPr>
              <a:t>AppModule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45720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Library modules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7178" y="1990483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Прямоугольник 12"/>
          <p:cNvSpPr/>
          <p:nvPr/>
        </p:nvSpPr>
        <p:spPr>
          <a:xfrm>
            <a:off x="533400" y="2849904"/>
            <a:ext cx="69746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FF0066"/>
                </a:solidFill>
                <a:effectLst/>
                <a:latin typeface="Consolas"/>
                <a:ea typeface="Cambria"/>
                <a:cs typeface="Courier"/>
              </a:rPr>
              <a:t>import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{Component} from </a:t>
            </a:r>
            <a:r>
              <a:rPr lang="en-US" b="1" dirty="0" smtClean="0">
                <a:solidFill>
                  <a:srgbClr val="FF0066"/>
                </a:solidFill>
                <a:effectLst/>
                <a:latin typeface="Consolas"/>
                <a:ea typeface="Cambria"/>
                <a:cs typeface="Courier"/>
              </a:rPr>
              <a:t>'angular2/core</a:t>
            </a:r>
            <a:r>
              <a:rPr lang="en-US" b="1" dirty="0" smtClean="0">
                <a:solidFill>
                  <a:srgbClr val="FF0066"/>
                </a:solidFill>
                <a:effectLst/>
                <a:latin typeface="Consolas"/>
                <a:ea typeface="Cambria"/>
                <a:cs typeface="Courier"/>
              </a:rPr>
              <a:t>'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nsolas"/>
                <a:ea typeface="Cambria"/>
                <a:cs typeface="Courier"/>
              </a:rPr>
              <a:t>;</a:t>
            </a: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/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FF0066"/>
                </a:solidFill>
                <a:latin typeface="Consolas"/>
                <a:ea typeface="Cambria"/>
                <a:cs typeface="Courier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{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BrowserModule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} from </a:t>
            </a:r>
            <a:r>
              <a:rPr lang="en-US" b="1" dirty="0">
                <a:solidFill>
                  <a:srgbClr val="FF0066"/>
                </a:solidFill>
                <a:latin typeface="Consolas"/>
                <a:ea typeface="Cambria"/>
                <a:cs typeface="Courier"/>
              </a:rPr>
              <a:t>'@angular/platform-browser'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 </a:t>
            </a: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Прямоугольник 13"/>
          <p:cNvSpPr/>
          <p:nvPr/>
        </p:nvSpPr>
        <p:spPr>
          <a:xfrm>
            <a:off x="533400" y="3855184"/>
            <a:ext cx="82476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Modules export things — classes, function, values — that other modules import.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 prefer to write our application as a collection of modules, each module exporting one thing.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60" y="990600"/>
            <a:ext cx="302895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" name="Прямоугольник 2"/>
          <p:cNvSpPr/>
          <p:nvPr/>
        </p:nvSpPr>
        <p:spPr>
          <a:xfrm>
            <a:off x="533401" y="3686940"/>
            <a:ext cx="72390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75"/>
              </a:spcAft>
            </a:pPr>
            <a:r>
              <a:rPr lang="en-US" b="1" dirty="0">
                <a:solidFill>
                  <a:srgbClr val="D43669"/>
                </a:solidFill>
                <a:latin typeface="Monaco"/>
                <a:ea typeface="ＭＳ 明朝"/>
                <a:cs typeface="Courier"/>
              </a:rPr>
              <a:t>export class </a:t>
            </a:r>
            <a:r>
              <a:rPr lang="en-US" b="1" dirty="0" err="1">
                <a:solidFill>
                  <a:srgbClr val="5C707A"/>
                </a:solidFill>
                <a:latin typeface="Monaco"/>
                <a:ea typeface="ＭＳ 明朝"/>
                <a:cs typeface="Courier"/>
              </a:rPr>
              <a:t>HeroesComponent</a:t>
            </a:r>
            <a:r>
              <a:rPr lang="en-US" b="1" dirty="0">
                <a:solidFill>
                  <a:srgbClr val="D43669"/>
                </a:solidFill>
                <a:latin typeface="Monaco"/>
                <a:ea typeface="ＭＳ 明朝"/>
                <a:cs typeface="Courier"/>
              </a:rPr>
              <a:t> implements </a:t>
            </a:r>
            <a:r>
              <a:rPr lang="en-US" b="1" dirty="0" err="1">
                <a:solidFill>
                  <a:srgbClr val="D43669"/>
                </a:solidFill>
                <a:latin typeface="Monaco"/>
                <a:ea typeface="ＭＳ 明朝"/>
                <a:cs typeface="Courier"/>
              </a:rPr>
              <a:t>OnInit</a:t>
            </a:r>
            <a:r>
              <a:rPr lang="en-US" b="1" dirty="0">
                <a:solidFill>
                  <a:srgbClr val="D43669"/>
                </a:solidFill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{</a:t>
            </a:r>
            <a:endParaRPr lang="en-US" sz="16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constructor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(</a:t>
            </a: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private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dirty="0" err="1" smtClean="0"/>
              <a:t>heroService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: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err="1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HeroService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){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}</a:t>
            </a:r>
            <a:endParaRPr lang="en-US" sz="16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heroes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: </a:t>
            </a: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Hero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[];</a:t>
            </a:r>
            <a:endParaRPr lang="en-US" sz="16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</a:t>
            </a:r>
            <a:r>
              <a:rPr lang="en-US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selectedHero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: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Hero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;</a:t>
            </a:r>
            <a:endParaRPr lang="en-US" sz="16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</a:t>
            </a:r>
            <a:r>
              <a:rPr lang="en-US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ngOnInit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(){</a:t>
            </a:r>
            <a:endParaRPr lang="en-US" sz="16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  </a:t>
            </a:r>
            <a:r>
              <a:rPr lang="en-US" b="1" dirty="0" err="1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this</a:t>
            </a:r>
            <a:r>
              <a:rPr lang="en-US" b="1" dirty="0" err="1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.</a:t>
            </a:r>
            <a:r>
              <a:rPr lang="en-US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heroes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err="1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this</a:t>
            </a:r>
            <a:r>
              <a:rPr lang="en-US" b="1" dirty="0" err="1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.</a:t>
            </a:r>
            <a:r>
              <a:rPr lang="en-US" b="1" dirty="0" err="1" smtClean="0">
                <a:solidFill>
                  <a:srgbClr val="5C707A"/>
                </a:solidFill>
                <a:latin typeface="Monaco"/>
                <a:ea typeface="ＭＳ 明朝"/>
                <a:cs typeface="Courier"/>
              </a:rPr>
              <a:t>heroService</a:t>
            </a:r>
            <a:r>
              <a:rPr lang="en-US" b="1" dirty="0" err="1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.</a:t>
            </a:r>
            <a:r>
              <a:rPr lang="en-US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getHeroes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();</a:t>
            </a:r>
            <a:endParaRPr lang="en-US" sz="16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}</a:t>
            </a:r>
            <a:endParaRPr lang="en-US" sz="16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</a:t>
            </a:r>
            <a:r>
              <a:rPr lang="en-US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selectHero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(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hero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: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Hero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)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{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err="1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this</a:t>
            </a:r>
            <a:r>
              <a:rPr lang="en-US" b="1" dirty="0" err="1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.</a:t>
            </a:r>
            <a:r>
              <a:rPr lang="en-US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selectedHero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hero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;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}</a:t>
            </a:r>
            <a:endParaRPr lang="en-US" sz="1600" b="1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}</a:t>
            </a:r>
            <a:endParaRPr lang="en-US" sz="16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536081" y="1350133"/>
            <a:ext cx="2991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B571C"/>
                </a:solidFill>
              </a:rPr>
              <a:t>app/</a:t>
            </a:r>
            <a:r>
              <a:rPr lang="en-US" b="1" dirty="0" err="1" smtClean="0">
                <a:solidFill>
                  <a:srgbClr val="EB571C"/>
                </a:solidFill>
              </a:rPr>
              <a:t>heroes.component.ts</a:t>
            </a:r>
            <a:endParaRPr lang="ru-RU" b="1" dirty="0">
              <a:solidFill>
                <a:srgbClr val="EB571C"/>
              </a:solidFill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53328" y="2133600"/>
            <a:ext cx="7142872" cy="14773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@Component({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selector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'my-heroes'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,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templateUrl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'./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heroes.component.html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,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styleUrls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: 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'./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heroes.component.css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]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onaco"/>
                <a:cs typeface="Courier New" pitchFamily="49" charset="0"/>
              </a:rPr>
              <a:t>})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33400" y="1743228"/>
            <a:ext cx="71628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import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{ Component,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OnInit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from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'@angular/core'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0311" y="1441741"/>
            <a:ext cx="3324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B571C"/>
                </a:solidFill>
              </a:rPr>
              <a:t>app/</a:t>
            </a:r>
            <a:r>
              <a:rPr lang="en-US" b="1" dirty="0" err="1" smtClean="0">
                <a:solidFill>
                  <a:srgbClr val="EB571C"/>
                </a:solidFill>
              </a:rPr>
              <a:t>heroes.component.html</a:t>
            </a:r>
            <a:endParaRPr lang="en-US" b="1" dirty="0">
              <a:solidFill>
                <a:srgbClr val="EB571C"/>
              </a:solidFill>
            </a:endParaRPr>
          </a:p>
        </p:txBody>
      </p:sp>
      <p:pic>
        <p:nvPicPr>
          <p:cNvPr id="6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13" y="445375"/>
            <a:ext cx="2874891" cy="1631576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57200" y="4985832"/>
            <a:ext cx="7467600" cy="1754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div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*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ngIf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selectedHero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h2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{{selectedHero.name | uppercase}} is my hero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h2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button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(click)=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gotoDetail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()"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&gt;View Details&lt;/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button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div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69280" y="1828780"/>
            <a:ext cx="7555520" cy="25853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ul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class=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"heroes"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li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*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ngFor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"let hero of heroes"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(click)=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onSelect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(hero)"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span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class=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"hero-element"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  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span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class=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"badge"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&gt;{{hero.id}}&lt;/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span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 {{hero.name}}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span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  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button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class=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"delete-button"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8000"/>
                </a:solidFill>
                <a:latin typeface="Monaco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Monaco"/>
                <a:cs typeface="Courier New" pitchFamily="49" charset="0"/>
              </a:rPr>
              <a:t>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Courier New" pitchFamily="49" charset="0"/>
              </a:rPr>
              <a:t>(click)=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deleteHero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onaco"/>
                <a:cs typeface="Courier New" pitchFamily="49" charset="0"/>
              </a:rPr>
              <a:t>(hero, $event)"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&gt;Delete&lt;/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button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  &lt;/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li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&lt;/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onaco"/>
                <a:cs typeface="Courier New" pitchFamily="49" charset="0"/>
              </a:rPr>
              <a:t>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522</TotalTime>
  <Words>906</Words>
  <Application>Microsoft Office PowerPoint</Application>
  <PresentationFormat>On-screen Show (4:3)</PresentationFormat>
  <Paragraphs>192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Angular 2</vt:lpstr>
      <vt:lpstr>What is Angular?</vt:lpstr>
      <vt:lpstr>What is TypeScript?</vt:lpstr>
      <vt:lpstr>Angular 2-Achtectural Overview</vt:lpstr>
      <vt:lpstr>Modules</vt:lpstr>
      <vt:lpstr>src/main.ts</vt:lpstr>
      <vt:lpstr>Library modules</vt:lpstr>
      <vt:lpstr>Component</vt:lpstr>
      <vt:lpstr>Template</vt:lpstr>
      <vt:lpstr>Template-(Child Template)</vt:lpstr>
      <vt:lpstr>Metadata</vt:lpstr>
      <vt:lpstr>Data Binding</vt:lpstr>
      <vt:lpstr>Directives</vt:lpstr>
      <vt:lpstr>Services</vt:lpstr>
      <vt:lpstr>Services-Promise</vt:lpstr>
      <vt:lpstr>Dependency injection</vt:lpstr>
      <vt:lpstr>Execution Step Configuration</vt:lpstr>
      <vt:lpstr>Excecution Step</vt:lpstr>
      <vt:lpstr>Routing</vt:lpstr>
      <vt:lpstr>Routing Continue </vt:lpstr>
      <vt:lpstr>Obserables</vt:lpstr>
      <vt:lpstr>Forms</vt:lpstr>
      <vt:lpstr>Pipe</vt:lpstr>
      <vt:lpstr>Pipe Custom</vt:lpstr>
      <vt:lpstr>HTTP</vt:lpstr>
      <vt:lpstr>Authentication</vt:lpstr>
      <vt:lpstr>Deployment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Monirul Molla</dc:creator>
  <cp:lastModifiedBy>Monirul Molla</cp:lastModifiedBy>
  <cp:revision>51</cp:revision>
  <dcterms:created xsi:type="dcterms:W3CDTF">2017-05-29T12:55:32Z</dcterms:created>
  <dcterms:modified xsi:type="dcterms:W3CDTF">2017-05-29T21:37:38Z</dcterms:modified>
</cp:coreProperties>
</file>