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437" r:id="rId2"/>
    <p:sldId id="438" r:id="rId3"/>
    <p:sldId id="439" r:id="rId4"/>
    <p:sldId id="256" r:id="rId5"/>
    <p:sldId id="387" r:id="rId6"/>
    <p:sldId id="398" r:id="rId7"/>
    <p:sldId id="399" r:id="rId8"/>
    <p:sldId id="427" r:id="rId9"/>
    <p:sldId id="428" r:id="rId10"/>
    <p:sldId id="435" r:id="rId11"/>
    <p:sldId id="436" r:id="rId12"/>
    <p:sldId id="434" r:id="rId13"/>
    <p:sldId id="433" r:id="rId14"/>
    <p:sldId id="432" r:id="rId15"/>
    <p:sldId id="431" r:id="rId16"/>
    <p:sldId id="430" r:id="rId17"/>
    <p:sldId id="429" r:id="rId18"/>
    <p:sldId id="35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EBC3694-2741-4009-8A58-CE0A32079ABD}" type="datetimeFigureOut">
              <a:rPr lang="en-US" smtClean="0"/>
              <a:pPr/>
              <a:t>6/21/2017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16C0F8E-1F78-45BE-B82A-5C5D164006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BC3694-2741-4009-8A58-CE0A32079ABD}"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0F8E-1F78-45BE-B82A-5C5D164006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BC3694-2741-4009-8A58-CE0A32079ABD}"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0F8E-1F78-45BE-B82A-5C5D164006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BC3694-2741-4009-8A58-CE0A32079ABD}"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0F8E-1F78-45BE-B82A-5C5D164006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EBC3694-2741-4009-8A58-CE0A32079ABD}"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0F8E-1F78-45BE-B82A-5C5D164006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BC3694-2741-4009-8A58-CE0A32079ABD}" type="datetimeFigureOut">
              <a:rPr lang="en-US" smtClean="0"/>
              <a:pPr/>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0F8E-1F78-45BE-B82A-5C5D164006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EBC3694-2741-4009-8A58-CE0A32079ABD}" type="datetimeFigureOut">
              <a:rPr lang="en-US" smtClean="0"/>
              <a:pPr/>
              <a:t>6/21/2017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C0F8E-1F78-45BE-B82A-5C5D164006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EBC3694-2741-4009-8A58-CE0A32079ABD}" type="datetimeFigureOut">
              <a:rPr lang="en-US" smtClean="0"/>
              <a:pPr/>
              <a:t>6/21/2017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C0F8E-1F78-45BE-B82A-5C5D164006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C3694-2741-4009-8A58-CE0A32079ABD}" type="datetimeFigureOut">
              <a:rPr lang="en-US" smtClean="0"/>
              <a:pPr/>
              <a:t>6/21/2017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C0F8E-1F78-45BE-B82A-5C5D164006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BC3694-2741-4009-8A58-CE0A32079ABD}" type="datetimeFigureOut">
              <a:rPr lang="en-US" smtClean="0"/>
              <a:pPr/>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0F8E-1F78-45BE-B82A-5C5D164006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EBC3694-2741-4009-8A58-CE0A32079ABD}" type="datetimeFigureOut">
              <a:rPr lang="en-US" smtClean="0"/>
              <a:pPr/>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16C0F8E-1F78-45BE-B82A-5C5D164006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EBC3694-2741-4009-8A58-CE0A32079ABD}" type="datetimeFigureOut">
              <a:rPr lang="en-US" smtClean="0"/>
              <a:pPr/>
              <a:t>6/21/2017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16C0F8E-1F78-45BE-B82A-5C5D164006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7851648" cy="1143000"/>
          </a:xfrm>
        </p:spPr>
        <p:txBody>
          <a:bodyPr/>
          <a:lstStyle/>
          <a:p>
            <a:pPr algn="ctr"/>
            <a:r>
              <a:rPr lang="en-US" dirty="0" err="1" smtClean="0"/>
              <a:t>ChatbotRestAPI</a:t>
            </a:r>
            <a:endParaRPr lang="en-US" dirty="0"/>
          </a:p>
        </p:txBody>
      </p:sp>
      <p:sp>
        <p:nvSpPr>
          <p:cNvPr id="3" name="Subtitle 2"/>
          <p:cNvSpPr>
            <a:spLocks noGrp="1"/>
          </p:cNvSpPr>
          <p:nvPr>
            <p:ph type="subTitle" idx="1"/>
          </p:nvPr>
        </p:nvSpPr>
        <p:spPr>
          <a:xfrm>
            <a:off x="533400" y="3228536"/>
            <a:ext cx="7854696" cy="657664"/>
          </a:xfrm>
        </p:spPr>
        <p:txBody>
          <a:bodyPr/>
          <a:lstStyle/>
          <a:p>
            <a:pPr algn="ctr"/>
            <a:r>
              <a:rPr lang="en-US" dirty="0" smtClean="0"/>
              <a:t>Introduction</a:t>
            </a:r>
            <a:endParaRPr lang="en-US" dirty="0"/>
          </a:p>
        </p:txBody>
      </p:sp>
      <p:sp>
        <p:nvSpPr>
          <p:cNvPr id="4" name="TextBox 3"/>
          <p:cNvSpPr txBox="1"/>
          <p:nvPr/>
        </p:nvSpPr>
        <p:spPr>
          <a:xfrm>
            <a:off x="6858000" y="6096000"/>
            <a:ext cx="1923732" cy="369332"/>
          </a:xfrm>
          <a:prstGeom prst="rect">
            <a:avLst/>
          </a:prstGeom>
          <a:noFill/>
        </p:spPr>
        <p:txBody>
          <a:bodyPr wrap="none" rtlCol="0">
            <a:spAutoFit/>
          </a:bodyPr>
          <a:lstStyle/>
          <a:p>
            <a:r>
              <a:rPr lang="en-US" dirty="0" smtClean="0"/>
              <a:t>By Monirul Molla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5612"/>
            <a:ext cx="8229600" cy="515112"/>
          </a:xfrm>
        </p:spPr>
        <p:txBody>
          <a:bodyPr>
            <a:noAutofit/>
          </a:bodyPr>
          <a:lstStyle/>
          <a:p>
            <a:r>
              <a:rPr lang="en-US" sz="3600" b="1" dirty="0" err="1" smtClean="0"/>
              <a:t>Algrothims</a:t>
            </a:r>
            <a:endParaRPr lang="en-US" sz="3600" b="1" dirty="0"/>
          </a:p>
        </p:txBody>
      </p:sp>
      <p:sp>
        <p:nvSpPr>
          <p:cNvPr id="7" name="內容版面配置區 2"/>
          <p:cNvSpPr>
            <a:spLocks noGrp="1"/>
          </p:cNvSpPr>
          <p:nvPr>
            <p:ph idx="1"/>
          </p:nvPr>
        </p:nvSpPr>
        <p:spPr>
          <a:xfrm>
            <a:off x="457200" y="1499616"/>
            <a:ext cx="8229600" cy="4626547"/>
          </a:xfrm>
        </p:spPr>
        <p:txBody>
          <a:bodyPr>
            <a:normAutofit/>
          </a:bodyPr>
          <a:lstStyle/>
          <a:p>
            <a:r>
              <a:rPr lang="en-US" altLang="zh-TW" sz="2400" dirty="0" smtClean="0"/>
              <a:t>The success of machine learning system also depends on the algorithms. </a:t>
            </a:r>
          </a:p>
          <a:p>
            <a:endParaRPr lang="en-US" altLang="zh-TW" sz="2400" dirty="0" smtClean="0"/>
          </a:p>
          <a:p>
            <a:r>
              <a:rPr lang="en-US" altLang="zh-TW" sz="2400" dirty="0" smtClean="0"/>
              <a:t>The </a:t>
            </a:r>
            <a:r>
              <a:rPr lang="en-US" altLang="zh-TW" sz="2400" dirty="0"/>
              <a:t>algorithms control the search to find and build the knowledge structures.</a:t>
            </a:r>
            <a:endParaRPr lang="zh-TW" altLang="en-US" sz="2400" dirty="0" smtClean="0"/>
          </a:p>
          <a:p>
            <a:endParaRPr lang="en-US" altLang="zh-TW" sz="2400" dirty="0" smtClean="0"/>
          </a:p>
          <a:p>
            <a:r>
              <a:rPr lang="en-US" altLang="zh-TW" sz="2400" dirty="0"/>
              <a:t>The </a:t>
            </a:r>
            <a:r>
              <a:rPr lang="en-US" altLang="zh-TW" sz="2400" dirty="0" smtClean="0"/>
              <a:t>learning algorithms </a:t>
            </a:r>
            <a:r>
              <a:rPr lang="en-US" altLang="zh-TW" sz="2400" dirty="0"/>
              <a:t>should extract useful information from training examples</a:t>
            </a:r>
            <a:r>
              <a:rPr lang="en-US" altLang="zh-TW" sz="2400" dirty="0" smtClean="0"/>
              <a:t>.</a:t>
            </a:r>
          </a:p>
          <a:p>
            <a:endParaRPr lang="en-US" altLang="zh-TW" sz="2400" dirty="0" smtClean="0"/>
          </a:p>
          <a:p>
            <a:endParaRPr lang="en-US" altLang="zh-TW"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5612"/>
            <a:ext cx="8229600" cy="515112"/>
          </a:xfrm>
        </p:spPr>
        <p:txBody>
          <a:bodyPr>
            <a:noAutofit/>
          </a:bodyPr>
          <a:lstStyle/>
          <a:p>
            <a:r>
              <a:rPr lang="en-US" sz="3600" b="1" dirty="0" err="1" smtClean="0"/>
              <a:t>Algrothims</a:t>
            </a:r>
            <a:endParaRPr lang="en-US" sz="3600" b="1" dirty="0"/>
          </a:p>
        </p:txBody>
      </p:sp>
      <p:sp>
        <p:nvSpPr>
          <p:cNvPr id="6" name="內容版面配置區 2"/>
          <p:cNvSpPr>
            <a:spLocks noGrp="1"/>
          </p:cNvSpPr>
          <p:nvPr>
            <p:ph idx="1"/>
          </p:nvPr>
        </p:nvSpPr>
        <p:spPr>
          <a:xfrm>
            <a:off x="457200" y="1499616"/>
            <a:ext cx="8229600" cy="4626547"/>
          </a:xfrm>
        </p:spPr>
        <p:txBody>
          <a:bodyPr>
            <a:noAutofit/>
          </a:bodyPr>
          <a:lstStyle/>
          <a:p>
            <a:r>
              <a:rPr lang="en-US" altLang="zh-TW" sz="2400" b="1" dirty="0"/>
              <a:t>Supervised learning </a:t>
            </a:r>
            <a:r>
              <a:rPr lang="en-US" altLang="zh-TW" sz="2400" dirty="0"/>
              <a:t>(                                        </a:t>
            </a:r>
            <a:r>
              <a:rPr lang="en-US" altLang="zh-TW" sz="2400" dirty="0" smtClean="0"/>
              <a:t>)</a:t>
            </a:r>
          </a:p>
          <a:p>
            <a:pPr lvl="1"/>
            <a:r>
              <a:rPr lang="en-US" altLang="zh-TW" sz="2000" dirty="0" smtClean="0"/>
              <a:t>Prediction</a:t>
            </a:r>
          </a:p>
          <a:p>
            <a:pPr lvl="1"/>
            <a:r>
              <a:rPr lang="en-US" altLang="zh-TW" sz="2000" dirty="0" smtClean="0"/>
              <a:t>Classification </a:t>
            </a:r>
            <a:r>
              <a:rPr lang="en-US" altLang="zh-TW" sz="2000" dirty="0"/>
              <a:t>(discrete labels), Regression (real values)</a:t>
            </a:r>
          </a:p>
          <a:p>
            <a:r>
              <a:rPr lang="en-US" altLang="zh-TW" sz="2400" b="1" dirty="0" smtClean="0"/>
              <a:t>Unsupervised </a:t>
            </a:r>
            <a:r>
              <a:rPr lang="en-US" altLang="zh-TW" sz="2400" b="1" dirty="0"/>
              <a:t>learning</a:t>
            </a:r>
            <a:r>
              <a:rPr lang="en-US" altLang="zh-TW" sz="2400" dirty="0"/>
              <a:t> (                          </a:t>
            </a:r>
            <a:r>
              <a:rPr lang="en-US" altLang="zh-TW" sz="2400" dirty="0" smtClean="0"/>
              <a:t>)</a:t>
            </a:r>
          </a:p>
          <a:p>
            <a:pPr lvl="1"/>
            <a:r>
              <a:rPr lang="en-US" altLang="zh-TW" sz="2000" dirty="0" smtClean="0"/>
              <a:t>Clustering</a:t>
            </a:r>
          </a:p>
          <a:p>
            <a:pPr lvl="1"/>
            <a:r>
              <a:rPr lang="en-US" altLang="zh-TW" sz="2000" dirty="0" smtClean="0"/>
              <a:t>Probability </a:t>
            </a:r>
            <a:r>
              <a:rPr lang="en-US" altLang="zh-TW" sz="2000" dirty="0"/>
              <a:t>distribution </a:t>
            </a:r>
            <a:r>
              <a:rPr lang="en-US" altLang="zh-TW" sz="2000" dirty="0" smtClean="0"/>
              <a:t>estimation</a:t>
            </a:r>
          </a:p>
          <a:p>
            <a:pPr lvl="1"/>
            <a:r>
              <a:rPr lang="en-US" altLang="zh-TW" sz="2000" dirty="0" smtClean="0"/>
              <a:t>Finding </a:t>
            </a:r>
            <a:r>
              <a:rPr lang="en-US" altLang="zh-TW" sz="2000" dirty="0"/>
              <a:t>association (in </a:t>
            </a:r>
            <a:r>
              <a:rPr lang="en-US" altLang="zh-TW" sz="2000" dirty="0" smtClean="0"/>
              <a:t>features)</a:t>
            </a:r>
          </a:p>
          <a:p>
            <a:pPr lvl="1"/>
            <a:r>
              <a:rPr lang="en-US" altLang="zh-TW" sz="2000" dirty="0" smtClean="0"/>
              <a:t>Dimension </a:t>
            </a:r>
            <a:r>
              <a:rPr lang="en-US" altLang="zh-TW" sz="2000" dirty="0"/>
              <a:t>reduction </a:t>
            </a:r>
          </a:p>
          <a:p>
            <a:r>
              <a:rPr lang="en-US" altLang="zh-TW" sz="2400" b="1" dirty="0"/>
              <a:t>Semi-supervised </a:t>
            </a:r>
            <a:r>
              <a:rPr lang="en-US" altLang="zh-TW" sz="2400" b="1" dirty="0" smtClean="0"/>
              <a:t>learning</a:t>
            </a:r>
            <a:endParaRPr lang="en-US" altLang="zh-TW" sz="2400" b="1" dirty="0"/>
          </a:p>
          <a:p>
            <a:r>
              <a:rPr lang="en-US" altLang="zh-TW" sz="2400" b="1" dirty="0"/>
              <a:t>Reinforcement </a:t>
            </a:r>
            <a:r>
              <a:rPr lang="en-US" altLang="zh-TW" sz="2400" b="1" dirty="0" smtClean="0"/>
              <a:t>learning</a:t>
            </a:r>
          </a:p>
          <a:p>
            <a:pPr lvl="1"/>
            <a:r>
              <a:rPr lang="en-US" altLang="zh-TW" sz="2000" dirty="0" smtClean="0"/>
              <a:t>Decision </a:t>
            </a:r>
            <a:r>
              <a:rPr lang="en-US" altLang="zh-TW" sz="2000" dirty="0"/>
              <a:t>making (robot, chess machine)</a:t>
            </a:r>
          </a:p>
          <a:p>
            <a:endParaRPr lang="zh-TW" altLang="en-US" sz="2400" dirty="0"/>
          </a:p>
        </p:txBody>
      </p:sp>
      <p:pic>
        <p:nvPicPr>
          <p:cNvPr id="9" name="Picture 1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39952" y="1545357"/>
            <a:ext cx="2714625" cy="371475"/>
          </a:xfrm>
          <a:prstGeom prst="rect">
            <a:avLst/>
          </a:prstGeom>
          <a:noFill/>
        </p:spPr>
      </p:pic>
      <p:pic>
        <p:nvPicPr>
          <p:cNvPr id="10"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396158" y="2713221"/>
            <a:ext cx="1733550" cy="3714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5612"/>
            <a:ext cx="8229600" cy="515112"/>
          </a:xfrm>
        </p:spPr>
        <p:txBody>
          <a:bodyPr>
            <a:noAutofit/>
          </a:bodyPr>
          <a:lstStyle/>
          <a:p>
            <a:r>
              <a:rPr lang="en-US" sz="3600" b="1" dirty="0" err="1" smtClean="0"/>
              <a:t>Algrothims</a:t>
            </a:r>
            <a:endParaRPr lang="en-US" sz="3600" b="1" dirty="0"/>
          </a:p>
        </p:txBody>
      </p:sp>
      <p:pic>
        <p:nvPicPr>
          <p:cNvPr id="2050" name="Picture 2"/>
          <p:cNvPicPr>
            <a:picLocks noChangeAspect="1" noChangeArrowheads="1"/>
          </p:cNvPicPr>
          <p:nvPr/>
        </p:nvPicPr>
        <p:blipFill>
          <a:blip r:embed="rId2"/>
          <a:srcRect/>
          <a:stretch>
            <a:fillRect/>
          </a:stretch>
        </p:blipFill>
        <p:spPr bwMode="auto">
          <a:xfrm>
            <a:off x="762000" y="1524000"/>
            <a:ext cx="7615469" cy="463441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5612"/>
            <a:ext cx="8229600" cy="515112"/>
          </a:xfrm>
        </p:spPr>
        <p:txBody>
          <a:bodyPr>
            <a:noAutofit/>
          </a:bodyPr>
          <a:lstStyle/>
          <a:p>
            <a:r>
              <a:rPr lang="en-US" sz="3600" b="1" dirty="0" smtClean="0"/>
              <a:t>Machine Learning Structure</a:t>
            </a:r>
            <a:endParaRPr lang="en-US" sz="3600" b="1" dirty="0"/>
          </a:p>
        </p:txBody>
      </p:sp>
      <p:sp>
        <p:nvSpPr>
          <p:cNvPr id="7" name="內容版面配置區 3"/>
          <p:cNvSpPr>
            <a:spLocks noGrp="1"/>
          </p:cNvSpPr>
          <p:nvPr>
            <p:ph idx="1"/>
          </p:nvPr>
        </p:nvSpPr>
        <p:spPr>
          <a:xfrm>
            <a:off x="457200" y="1639341"/>
            <a:ext cx="8229600" cy="4525963"/>
          </a:xfrm>
        </p:spPr>
        <p:txBody>
          <a:bodyPr/>
          <a:lstStyle/>
          <a:p>
            <a:r>
              <a:rPr lang="en-US" altLang="zh-TW" dirty="0" smtClean="0"/>
              <a:t>Supervised learning</a:t>
            </a:r>
            <a:endParaRPr lang="zh-TW" altLang="en-US" dirty="0"/>
          </a:p>
        </p:txBody>
      </p:sp>
      <p:pic>
        <p:nvPicPr>
          <p:cNvPr id="8" name="Picture 2" descr="C:\Users\Ian\Desktop\supervised.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64387" y="2204864"/>
            <a:ext cx="6059941" cy="371568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5612"/>
            <a:ext cx="8229600" cy="515112"/>
          </a:xfrm>
        </p:spPr>
        <p:txBody>
          <a:bodyPr>
            <a:noAutofit/>
          </a:bodyPr>
          <a:lstStyle/>
          <a:p>
            <a:r>
              <a:rPr lang="en-US" sz="3600" b="1" dirty="0" smtClean="0"/>
              <a:t>Machine Learning Structure</a:t>
            </a:r>
            <a:endParaRPr lang="en-US" sz="3600" b="1" dirty="0"/>
          </a:p>
        </p:txBody>
      </p:sp>
      <p:sp>
        <p:nvSpPr>
          <p:cNvPr id="7" name="內容版面配置區 3"/>
          <p:cNvSpPr>
            <a:spLocks noGrp="1"/>
          </p:cNvSpPr>
          <p:nvPr>
            <p:ph idx="1"/>
          </p:nvPr>
        </p:nvSpPr>
        <p:spPr>
          <a:xfrm>
            <a:off x="457200" y="1499616"/>
            <a:ext cx="8229600" cy="4626547"/>
          </a:xfrm>
        </p:spPr>
        <p:txBody>
          <a:bodyPr/>
          <a:lstStyle/>
          <a:p>
            <a:r>
              <a:rPr lang="en-US" altLang="zh-TW" dirty="0" smtClean="0"/>
              <a:t>Unsupervised learning</a:t>
            </a:r>
            <a:endParaRPr lang="zh-TW" altLang="en-US" dirty="0"/>
          </a:p>
        </p:txBody>
      </p:sp>
      <p:pic>
        <p:nvPicPr>
          <p:cNvPr id="8" name="Picture 2" descr="C:\Users\Ian\Desktop\unsupervised.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25178" y="2204864"/>
            <a:ext cx="6415174" cy="37152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5612"/>
            <a:ext cx="8229600" cy="515112"/>
          </a:xfrm>
        </p:spPr>
        <p:txBody>
          <a:bodyPr>
            <a:noAutofit/>
          </a:bodyPr>
          <a:lstStyle/>
          <a:p>
            <a:r>
              <a:rPr lang="en-US" sz="3600" b="1" dirty="0" smtClean="0"/>
              <a:t>Under-fitting Vs Over-fitting</a:t>
            </a:r>
            <a:endParaRPr lang="en-US" sz="3600" b="1" dirty="0"/>
          </a:p>
        </p:txBody>
      </p:sp>
      <p:pic>
        <p:nvPicPr>
          <p:cNvPr id="3074" name="Picture 2"/>
          <p:cNvPicPr>
            <a:picLocks noChangeAspect="1" noChangeArrowheads="1"/>
          </p:cNvPicPr>
          <p:nvPr/>
        </p:nvPicPr>
        <p:blipFill>
          <a:blip r:embed="rId2"/>
          <a:srcRect/>
          <a:stretch>
            <a:fillRect/>
          </a:stretch>
        </p:blipFill>
        <p:spPr bwMode="auto">
          <a:xfrm>
            <a:off x="838200" y="1676400"/>
            <a:ext cx="7696200" cy="463895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5612"/>
            <a:ext cx="8229600" cy="515112"/>
          </a:xfrm>
        </p:spPr>
        <p:txBody>
          <a:bodyPr>
            <a:noAutofit/>
          </a:bodyPr>
          <a:lstStyle/>
          <a:p>
            <a:r>
              <a:rPr lang="en-US" sz="3600" b="1" dirty="0" smtClean="0"/>
              <a:t>Learning Techniques</a:t>
            </a:r>
            <a:endParaRPr lang="en-US" sz="3600" b="1" dirty="0"/>
          </a:p>
        </p:txBody>
      </p:sp>
      <p:sp>
        <p:nvSpPr>
          <p:cNvPr id="7" name="內容版面配置區 2"/>
          <p:cNvSpPr>
            <a:spLocks noGrp="1"/>
          </p:cNvSpPr>
          <p:nvPr>
            <p:ph idx="1"/>
          </p:nvPr>
        </p:nvSpPr>
        <p:spPr>
          <a:xfrm>
            <a:off x="457200" y="1499616"/>
            <a:ext cx="8229600" cy="4626547"/>
          </a:xfrm>
        </p:spPr>
        <p:txBody>
          <a:bodyPr>
            <a:noAutofit/>
          </a:bodyPr>
          <a:lstStyle/>
          <a:p>
            <a:r>
              <a:rPr lang="en-US" altLang="zh-TW" sz="2400" dirty="0" smtClean="0"/>
              <a:t>Supervised learning categories and techniques</a:t>
            </a:r>
          </a:p>
          <a:p>
            <a:pPr lvl="1"/>
            <a:r>
              <a:rPr lang="en-US" altLang="zh-TW" sz="2000" b="1" dirty="0" smtClean="0"/>
              <a:t>Linear </a:t>
            </a:r>
            <a:r>
              <a:rPr lang="en-US" altLang="zh-TW" sz="2000" b="1" dirty="0"/>
              <a:t>classifier</a:t>
            </a:r>
            <a:r>
              <a:rPr lang="en-US" altLang="zh-TW" sz="2000" dirty="0"/>
              <a:t> (numerical </a:t>
            </a:r>
            <a:r>
              <a:rPr lang="en-US" altLang="zh-TW" sz="2000" dirty="0" smtClean="0"/>
              <a:t>functions)</a:t>
            </a:r>
            <a:r>
              <a:rPr lang="en-US" altLang="zh-TW" sz="1600" dirty="0"/>
              <a:t>	</a:t>
            </a:r>
            <a:endParaRPr lang="en-US" altLang="zh-TW" sz="1600" dirty="0" smtClean="0"/>
          </a:p>
          <a:p>
            <a:pPr lvl="1"/>
            <a:r>
              <a:rPr lang="en-US" altLang="zh-TW" sz="2000" b="1" dirty="0"/>
              <a:t>Parametric</a:t>
            </a:r>
            <a:r>
              <a:rPr lang="en-US" altLang="zh-TW" sz="2000" dirty="0"/>
              <a:t> (Probabilistic functions) </a:t>
            </a:r>
            <a:endParaRPr lang="en-US" altLang="zh-TW" sz="2000" dirty="0" smtClean="0"/>
          </a:p>
          <a:p>
            <a:pPr lvl="2"/>
            <a:r>
              <a:rPr lang="en-US" altLang="zh-TW" sz="2000" dirty="0" smtClean="0"/>
              <a:t>Naïve </a:t>
            </a:r>
            <a:r>
              <a:rPr lang="en-US" altLang="zh-TW" sz="2000" dirty="0"/>
              <a:t>Bayes, Gaussian discriminant analysis (GDA), Hidden Markov models (HMM), Probabilistic graphical models 	</a:t>
            </a:r>
          </a:p>
          <a:p>
            <a:pPr lvl="1"/>
            <a:r>
              <a:rPr lang="en-US" altLang="zh-TW" sz="2000" b="1" dirty="0" smtClean="0"/>
              <a:t>Non-parametric</a:t>
            </a:r>
            <a:r>
              <a:rPr lang="en-US" altLang="zh-TW" sz="2000" dirty="0" smtClean="0"/>
              <a:t> </a:t>
            </a:r>
            <a:r>
              <a:rPr lang="en-US" altLang="zh-TW" sz="2000" dirty="0"/>
              <a:t>(Instance-based functions</a:t>
            </a:r>
            <a:r>
              <a:rPr lang="en-US" altLang="zh-TW" sz="2000" dirty="0" smtClean="0"/>
              <a:t>)</a:t>
            </a:r>
            <a:r>
              <a:rPr lang="en-US" altLang="zh-TW" sz="2000" i="1" dirty="0"/>
              <a:t> </a:t>
            </a:r>
            <a:endParaRPr lang="en-US" altLang="zh-TW" sz="2000" i="1" dirty="0" smtClean="0"/>
          </a:p>
          <a:p>
            <a:pPr lvl="2"/>
            <a:r>
              <a:rPr lang="en-US" altLang="zh-TW" sz="2000" i="1" dirty="0"/>
              <a:t>K</a:t>
            </a:r>
            <a:r>
              <a:rPr lang="en-US" altLang="zh-TW" sz="2000" dirty="0"/>
              <a:t>-nearest neighbors, Kernel regression, Kernel density estimation, Local regression</a:t>
            </a:r>
          </a:p>
          <a:p>
            <a:pPr lvl="1"/>
            <a:r>
              <a:rPr lang="en-US" altLang="zh-TW" sz="2000" b="1" dirty="0" smtClean="0"/>
              <a:t>Non-metric</a:t>
            </a:r>
            <a:r>
              <a:rPr lang="en-US" altLang="zh-TW" sz="2000" dirty="0" smtClean="0"/>
              <a:t> </a:t>
            </a:r>
            <a:r>
              <a:rPr lang="en-US" altLang="zh-TW" sz="2000" dirty="0"/>
              <a:t>(Symbolic functions</a:t>
            </a:r>
            <a:r>
              <a:rPr lang="en-US" altLang="zh-TW" sz="2000" dirty="0" smtClean="0"/>
              <a:t>)</a:t>
            </a:r>
            <a:r>
              <a:rPr lang="en-US" altLang="zh-TW" sz="2000" dirty="0"/>
              <a:t> </a:t>
            </a:r>
            <a:endParaRPr lang="en-US" altLang="zh-TW" sz="2000" dirty="0" smtClean="0"/>
          </a:p>
          <a:p>
            <a:pPr lvl="2"/>
            <a:r>
              <a:rPr lang="en-US" altLang="zh-TW" sz="2000" dirty="0"/>
              <a:t>Classification and regression tree (CART), decision tree </a:t>
            </a:r>
            <a:r>
              <a:rPr lang="en-US" altLang="zh-TW" sz="1600" dirty="0"/>
              <a:t>	</a:t>
            </a:r>
            <a:endParaRPr lang="en-US" altLang="zh-TW" sz="2000" dirty="0"/>
          </a:p>
          <a:p>
            <a:pPr lvl="1"/>
            <a:r>
              <a:rPr lang="en-US" altLang="zh-TW" sz="2000" b="1" dirty="0" smtClean="0"/>
              <a:t>Aggregation</a:t>
            </a:r>
          </a:p>
          <a:p>
            <a:pPr lvl="2"/>
            <a:r>
              <a:rPr lang="en-US" altLang="zh-TW" sz="2000" dirty="0"/>
              <a:t>Bagging (bootstrap + aggregation), </a:t>
            </a:r>
            <a:r>
              <a:rPr lang="en-US" altLang="zh-TW" sz="2000" dirty="0" err="1"/>
              <a:t>Adaboost</a:t>
            </a:r>
            <a:r>
              <a:rPr lang="en-US" altLang="zh-TW" sz="2000" dirty="0"/>
              <a:t>, Random forest </a:t>
            </a:r>
            <a:r>
              <a:rPr lang="en-US" altLang="zh-TW" sz="1600" dirty="0"/>
              <a:t>	</a:t>
            </a:r>
          </a:p>
          <a:p>
            <a:pPr marL="457200" lvl="1" indent="0">
              <a:buNone/>
            </a:pPr>
            <a:endParaRPr lang="en-US" altLang="zh-TW" sz="2000" dirty="0"/>
          </a:p>
          <a:p>
            <a:endParaRPr lang="zh-TW"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5612"/>
            <a:ext cx="8229600" cy="515112"/>
          </a:xfrm>
        </p:spPr>
        <p:txBody>
          <a:bodyPr>
            <a:noAutofit/>
          </a:bodyPr>
          <a:lstStyle/>
          <a:p>
            <a:r>
              <a:rPr lang="en-US" sz="3600" b="1" dirty="0" smtClean="0"/>
              <a:t>Learning Techniques</a:t>
            </a:r>
            <a:endParaRPr lang="en-US" sz="3600" b="1" dirty="0"/>
          </a:p>
        </p:txBody>
      </p:sp>
      <p:sp>
        <p:nvSpPr>
          <p:cNvPr id="7" name="內容版面配置區 2"/>
          <p:cNvSpPr>
            <a:spLocks noGrp="1"/>
          </p:cNvSpPr>
          <p:nvPr>
            <p:ph idx="1"/>
          </p:nvPr>
        </p:nvSpPr>
        <p:spPr>
          <a:xfrm>
            <a:off x="457200" y="1499616"/>
            <a:ext cx="8229600" cy="4626547"/>
          </a:xfrm>
        </p:spPr>
        <p:txBody>
          <a:bodyPr>
            <a:noAutofit/>
          </a:bodyPr>
          <a:lstStyle/>
          <a:p>
            <a:r>
              <a:rPr lang="en-US" altLang="zh-TW" sz="2400" dirty="0"/>
              <a:t>Unsupervised learning categories and techniques</a:t>
            </a:r>
          </a:p>
          <a:p>
            <a:pPr lvl="1"/>
            <a:r>
              <a:rPr lang="en-US" altLang="zh-TW" sz="2000" b="1" dirty="0" smtClean="0"/>
              <a:t>Clustering</a:t>
            </a:r>
          </a:p>
          <a:p>
            <a:pPr lvl="2"/>
            <a:r>
              <a:rPr lang="en-US" altLang="zh-TW" sz="2000" dirty="0"/>
              <a:t>K-means </a:t>
            </a:r>
            <a:r>
              <a:rPr lang="en-US" altLang="zh-TW" sz="2000" dirty="0" smtClean="0"/>
              <a:t>clustering</a:t>
            </a:r>
            <a:endParaRPr lang="en-US" altLang="zh-TW" sz="2000" dirty="0"/>
          </a:p>
          <a:p>
            <a:pPr lvl="2"/>
            <a:r>
              <a:rPr lang="en-US" altLang="zh-TW" sz="2000" dirty="0"/>
              <a:t>Spectral clustering </a:t>
            </a:r>
            <a:r>
              <a:rPr lang="en-US" altLang="zh-TW" sz="1600" dirty="0"/>
              <a:t>	</a:t>
            </a:r>
            <a:endParaRPr lang="en-US" altLang="zh-TW" sz="2000" dirty="0" smtClean="0"/>
          </a:p>
          <a:p>
            <a:pPr lvl="1"/>
            <a:r>
              <a:rPr lang="en-US" altLang="zh-TW" sz="2000" b="1" dirty="0"/>
              <a:t>Density Estimation </a:t>
            </a:r>
            <a:r>
              <a:rPr lang="en-US" altLang="zh-TW" sz="2000" dirty="0"/>
              <a:t>	</a:t>
            </a:r>
            <a:endParaRPr lang="en-US" altLang="zh-TW" sz="2000" dirty="0" smtClean="0"/>
          </a:p>
          <a:p>
            <a:pPr lvl="2"/>
            <a:r>
              <a:rPr lang="en-US" altLang="zh-TW" sz="2000" dirty="0"/>
              <a:t>Gaussian mixture model (GMM) 	</a:t>
            </a:r>
          </a:p>
          <a:p>
            <a:pPr lvl="2"/>
            <a:r>
              <a:rPr lang="en-US" altLang="zh-TW" sz="2000" dirty="0"/>
              <a:t>Graphical models </a:t>
            </a:r>
          </a:p>
          <a:p>
            <a:pPr lvl="1"/>
            <a:r>
              <a:rPr lang="en-US" altLang="zh-TW" sz="2000" b="1" dirty="0"/>
              <a:t>Dimensionality reduction </a:t>
            </a:r>
            <a:r>
              <a:rPr lang="en-US" altLang="zh-TW" sz="2000" dirty="0"/>
              <a:t>	</a:t>
            </a:r>
          </a:p>
          <a:p>
            <a:pPr lvl="2"/>
            <a:r>
              <a:rPr lang="en-US" altLang="zh-TW" sz="2000" dirty="0"/>
              <a:t>Principal component analysis (PCA) 	</a:t>
            </a:r>
          </a:p>
          <a:p>
            <a:pPr lvl="2"/>
            <a:r>
              <a:rPr lang="en-US" altLang="zh-TW" sz="2000" dirty="0"/>
              <a:t>Factor analysis 	</a:t>
            </a:r>
          </a:p>
          <a:p>
            <a:endParaRPr lang="zh-TW"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7851648" cy="1143000"/>
          </a:xfrm>
        </p:spPr>
        <p:txBody>
          <a:bodyPr/>
          <a:lstStyle/>
          <a:p>
            <a:pPr algn="ctr"/>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5612"/>
            <a:ext cx="8229600" cy="515112"/>
          </a:xfrm>
        </p:spPr>
        <p:txBody>
          <a:bodyPr>
            <a:normAutofit fontScale="90000"/>
          </a:bodyPr>
          <a:lstStyle/>
          <a:p>
            <a:r>
              <a:rPr lang="en-US" b="1" dirty="0" smtClean="0"/>
              <a:t>What is </a:t>
            </a:r>
            <a:r>
              <a:rPr lang="en-US" b="1" dirty="0" err="1" smtClean="0"/>
              <a:t>ChatbotRestAPI</a:t>
            </a:r>
            <a:r>
              <a:rPr lang="en-US" b="1" dirty="0" smtClean="0"/>
              <a:t>?</a:t>
            </a:r>
            <a:endParaRPr lang="en-US" b="1" dirty="0"/>
          </a:p>
        </p:txBody>
      </p:sp>
      <p:sp>
        <p:nvSpPr>
          <p:cNvPr id="5" name="Rectangle 4"/>
          <p:cNvSpPr/>
          <p:nvPr/>
        </p:nvSpPr>
        <p:spPr>
          <a:xfrm>
            <a:off x="304800" y="1305342"/>
            <a:ext cx="8382000" cy="2308324"/>
          </a:xfrm>
          <a:prstGeom prst="rect">
            <a:avLst/>
          </a:prstGeom>
        </p:spPr>
        <p:txBody>
          <a:bodyPr wrap="square">
            <a:spAutoFit/>
          </a:bodyPr>
          <a:lstStyle/>
          <a:p>
            <a:r>
              <a:rPr lang="en-US" sz="2400" dirty="0" smtClean="0">
                <a:latin typeface="Monaco"/>
              </a:rPr>
              <a:t>It's a rest API developed for Chatbot application to get the deployment status of assets. Generally when the user will request to get the details about the status through the chatbot of the asset which he requested for deployment. Internally chatbot use this Rest API to fetch the details of the asset</a:t>
            </a:r>
            <a:endParaRPr lang="en-US" sz="2400" dirty="0">
              <a:latin typeface="Monaco"/>
            </a:endParaRPr>
          </a:p>
        </p:txBody>
      </p:sp>
      <p:sp>
        <p:nvSpPr>
          <p:cNvPr id="6" name="Title 1"/>
          <p:cNvSpPr txBox="1">
            <a:spLocks/>
          </p:cNvSpPr>
          <p:nvPr/>
        </p:nvSpPr>
        <p:spPr>
          <a:xfrm>
            <a:off x="457200" y="4114800"/>
            <a:ext cx="8229600" cy="10668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chemeClr val="tx2"/>
                </a:solidFill>
                <a:effectLst/>
                <a:uLnTx/>
                <a:uFillTx/>
                <a:latin typeface="Monaco"/>
                <a:ea typeface="+mj-ea"/>
                <a:cs typeface="+mj-cs"/>
              </a:rPr>
              <a:t>Technologies Used:</a:t>
            </a:r>
            <a:endParaRPr kumimoji="0" lang="en-US" b="1" i="0" u="none" strike="noStrike" kern="1200" cap="none" spc="0" normalizeH="0" baseline="0" noProof="0" dirty="0" smtClean="0">
              <a:ln>
                <a:noFill/>
              </a:ln>
              <a:solidFill>
                <a:schemeClr val="tx2"/>
              </a:solidFill>
              <a:effectLst/>
              <a:uLnTx/>
              <a:uFillTx/>
              <a:latin typeface="Monaco"/>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dirty="0" smtClean="0">
                <a:latin typeface="Monaco"/>
              </a:rPr>
              <a:t>Spring Boot</a:t>
            </a:r>
            <a:endParaRPr lang="en-US" dirty="0">
              <a:latin typeface="Monac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5612"/>
            <a:ext cx="8229600" cy="515112"/>
          </a:xfrm>
        </p:spPr>
        <p:txBody>
          <a:bodyPr>
            <a:normAutofit fontScale="90000"/>
          </a:bodyPr>
          <a:lstStyle/>
          <a:p>
            <a:r>
              <a:rPr lang="en-US" b="1" dirty="0" err="1" smtClean="0"/>
              <a:t>ChatbotRestAPI</a:t>
            </a:r>
            <a:r>
              <a:rPr lang="en-US" b="1" dirty="0" smtClean="0"/>
              <a:t>-Functions</a:t>
            </a:r>
            <a:endParaRPr lang="en-US" b="1" dirty="0"/>
          </a:p>
        </p:txBody>
      </p:sp>
      <p:sp>
        <p:nvSpPr>
          <p:cNvPr id="5" name="Rectangle 4"/>
          <p:cNvSpPr/>
          <p:nvPr/>
        </p:nvSpPr>
        <p:spPr>
          <a:xfrm>
            <a:off x="304800" y="1305342"/>
            <a:ext cx="8382000" cy="2308324"/>
          </a:xfrm>
          <a:prstGeom prst="rect">
            <a:avLst/>
          </a:prstGeom>
        </p:spPr>
        <p:txBody>
          <a:bodyPr wrap="square">
            <a:spAutoFit/>
          </a:bodyPr>
          <a:lstStyle/>
          <a:p>
            <a:r>
              <a:rPr lang="en-US" sz="2400" dirty="0" smtClean="0">
                <a:latin typeface="Monaco"/>
              </a:rPr>
              <a:t>The rest API have two functions:</a:t>
            </a:r>
          </a:p>
          <a:p>
            <a:endParaRPr lang="en-US" sz="2400" dirty="0" smtClean="0">
              <a:latin typeface="Monaco"/>
            </a:endParaRPr>
          </a:p>
          <a:p>
            <a:pPr marL="342900" indent="-342900">
              <a:buAutoNum type="alphaLcParenR"/>
            </a:pPr>
            <a:r>
              <a:rPr lang="en-US" sz="2400" dirty="0" smtClean="0">
                <a:latin typeface="Monaco"/>
              </a:rPr>
              <a:t>Getting the details of deployment information of all the environments of the asset.  </a:t>
            </a:r>
          </a:p>
          <a:p>
            <a:pPr marL="342900" indent="-342900">
              <a:buAutoNum type="alphaLcParenR"/>
            </a:pPr>
            <a:r>
              <a:rPr lang="en-US" sz="2400" dirty="0" smtClean="0">
                <a:latin typeface="Monaco"/>
              </a:rPr>
              <a:t>Getting the status of a particular  environment of the asset.</a:t>
            </a:r>
            <a:endParaRPr lang="en-US" sz="2400" dirty="0">
              <a:latin typeface="Monac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7851648" cy="1143000"/>
          </a:xfrm>
        </p:spPr>
        <p:txBody>
          <a:bodyPr/>
          <a:lstStyle/>
          <a:p>
            <a:pPr algn="ctr"/>
            <a:r>
              <a:rPr lang="en-US" dirty="0" smtClean="0"/>
              <a:t>Machine Learning</a:t>
            </a:r>
            <a:endParaRPr lang="en-US" dirty="0"/>
          </a:p>
        </p:txBody>
      </p:sp>
      <p:sp>
        <p:nvSpPr>
          <p:cNvPr id="3" name="Subtitle 2"/>
          <p:cNvSpPr>
            <a:spLocks noGrp="1"/>
          </p:cNvSpPr>
          <p:nvPr>
            <p:ph type="subTitle" idx="1"/>
          </p:nvPr>
        </p:nvSpPr>
        <p:spPr>
          <a:xfrm>
            <a:off x="533400" y="3228536"/>
            <a:ext cx="7854696" cy="657664"/>
          </a:xfrm>
        </p:spPr>
        <p:txBody>
          <a:bodyPr/>
          <a:lstStyle/>
          <a:p>
            <a:pPr algn="ctr"/>
            <a:r>
              <a:rPr lang="en-US" dirty="0" smtClean="0"/>
              <a:t>Introduction</a:t>
            </a:r>
            <a:endParaRPr lang="en-US" dirty="0"/>
          </a:p>
        </p:txBody>
      </p:sp>
      <p:sp>
        <p:nvSpPr>
          <p:cNvPr id="4" name="TextBox 3"/>
          <p:cNvSpPr txBox="1"/>
          <p:nvPr/>
        </p:nvSpPr>
        <p:spPr>
          <a:xfrm>
            <a:off x="6858000" y="6096000"/>
            <a:ext cx="1923732" cy="369332"/>
          </a:xfrm>
          <a:prstGeom prst="rect">
            <a:avLst/>
          </a:prstGeom>
          <a:noFill/>
        </p:spPr>
        <p:txBody>
          <a:bodyPr wrap="none" rtlCol="0">
            <a:spAutoFit/>
          </a:bodyPr>
          <a:lstStyle/>
          <a:p>
            <a:r>
              <a:rPr lang="en-US" dirty="0" smtClean="0"/>
              <a:t>By Monirul Molla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605612"/>
            <a:ext cx="8229600" cy="515112"/>
          </a:xfrm>
        </p:spPr>
        <p:txBody>
          <a:bodyPr>
            <a:normAutofit fontScale="90000"/>
          </a:bodyPr>
          <a:lstStyle/>
          <a:p>
            <a:r>
              <a:rPr lang="en-US" b="1" dirty="0" smtClean="0"/>
              <a:t>What is Machine Learning?</a:t>
            </a:r>
            <a:endParaRPr lang="en-US" b="1" dirty="0"/>
          </a:p>
        </p:txBody>
      </p:sp>
      <p:sp>
        <p:nvSpPr>
          <p:cNvPr id="4" name="內容版面配置區 2"/>
          <p:cNvSpPr>
            <a:spLocks noGrp="1"/>
          </p:cNvSpPr>
          <p:nvPr>
            <p:ph idx="1"/>
          </p:nvPr>
        </p:nvSpPr>
        <p:spPr>
          <a:xfrm>
            <a:off x="457200" y="1499617"/>
            <a:ext cx="8229600" cy="2691384"/>
          </a:xfrm>
        </p:spPr>
        <p:txBody>
          <a:bodyPr>
            <a:normAutofit/>
          </a:bodyPr>
          <a:lstStyle/>
          <a:p>
            <a:r>
              <a:rPr lang="en-US" altLang="zh-TW" sz="2400" dirty="0" smtClean="0">
                <a:latin typeface="Monaco"/>
              </a:rPr>
              <a:t>A branch of </a:t>
            </a:r>
            <a:r>
              <a:rPr lang="en-US" altLang="zh-TW" sz="2400" b="1" dirty="0" smtClean="0">
                <a:latin typeface="Monaco"/>
              </a:rPr>
              <a:t>artificial intelligence</a:t>
            </a:r>
            <a:r>
              <a:rPr lang="en-US" altLang="zh-TW" sz="2400" dirty="0" smtClean="0">
                <a:latin typeface="Monaco"/>
              </a:rPr>
              <a:t>, </a:t>
            </a:r>
            <a:r>
              <a:rPr lang="en-US" altLang="zh-TW" sz="2400" dirty="0">
                <a:latin typeface="Monaco"/>
              </a:rPr>
              <a:t>concerned </a:t>
            </a:r>
            <a:r>
              <a:rPr lang="en-US" altLang="zh-TW" sz="2400" dirty="0" smtClean="0">
                <a:latin typeface="Monaco"/>
              </a:rPr>
              <a:t>with the design and development of algorithms that allow computers to evolve behaviors based on empirical data.</a:t>
            </a:r>
          </a:p>
          <a:p>
            <a:endParaRPr lang="en-US" altLang="zh-TW" sz="2400" dirty="0" smtClean="0">
              <a:latin typeface="Monaco"/>
            </a:endParaRPr>
          </a:p>
          <a:p>
            <a:r>
              <a:rPr lang="en-US" altLang="zh-TW" sz="2400" dirty="0" smtClean="0">
                <a:latin typeface="Monaco"/>
              </a:rPr>
              <a:t>As intelligence requires knowledge, it is necessary for the computers to acquire knowledge.</a:t>
            </a:r>
            <a:endParaRPr lang="zh-TW" altLang="en-US" sz="2400" dirty="0" smtClean="0">
              <a:latin typeface="Monac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5612"/>
            <a:ext cx="8229600" cy="515112"/>
          </a:xfrm>
        </p:spPr>
        <p:txBody>
          <a:bodyPr>
            <a:noAutofit/>
          </a:bodyPr>
          <a:lstStyle/>
          <a:p>
            <a:r>
              <a:rPr lang="en-US" sz="3200" b="1" dirty="0" smtClean="0">
                <a:latin typeface="Monaco"/>
              </a:rPr>
              <a:t>Learning  System Model</a:t>
            </a:r>
            <a:endParaRPr lang="en-US" sz="3200" b="1" dirty="0">
              <a:latin typeface="Monaco"/>
            </a:endParaRPr>
          </a:p>
        </p:txBody>
      </p:sp>
      <p:pic>
        <p:nvPicPr>
          <p:cNvPr id="1026" name="Picture 2"/>
          <p:cNvPicPr>
            <a:picLocks noChangeAspect="1" noChangeArrowheads="1"/>
          </p:cNvPicPr>
          <p:nvPr/>
        </p:nvPicPr>
        <p:blipFill>
          <a:blip r:embed="rId2"/>
          <a:srcRect/>
          <a:stretch>
            <a:fillRect/>
          </a:stretch>
        </p:blipFill>
        <p:spPr bwMode="auto">
          <a:xfrm>
            <a:off x="838200" y="1957388"/>
            <a:ext cx="7467600" cy="352901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5612"/>
            <a:ext cx="8229600" cy="515112"/>
          </a:xfrm>
        </p:spPr>
        <p:txBody>
          <a:bodyPr>
            <a:noAutofit/>
          </a:bodyPr>
          <a:lstStyle/>
          <a:p>
            <a:r>
              <a:rPr lang="en-US" sz="3600" b="1" dirty="0" smtClean="0"/>
              <a:t>Training and Testing</a:t>
            </a:r>
            <a:endParaRPr lang="en-US" sz="3600" b="1" dirty="0"/>
          </a:p>
        </p:txBody>
      </p:sp>
      <p:pic>
        <p:nvPicPr>
          <p:cNvPr id="2050" name="Picture 2"/>
          <p:cNvPicPr>
            <a:picLocks noChangeAspect="1" noChangeArrowheads="1"/>
          </p:cNvPicPr>
          <p:nvPr/>
        </p:nvPicPr>
        <p:blipFill>
          <a:blip r:embed="rId2"/>
          <a:srcRect/>
          <a:stretch>
            <a:fillRect/>
          </a:stretch>
        </p:blipFill>
        <p:spPr bwMode="auto">
          <a:xfrm>
            <a:off x="381000" y="1447800"/>
            <a:ext cx="8437417" cy="496943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5612"/>
            <a:ext cx="8229600" cy="515112"/>
          </a:xfrm>
        </p:spPr>
        <p:txBody>
          <a:bodyPr>
            <a:noAutofit/>
          </a:bodyPr>
          <a:lstStyle/>
          <a:p>
            <a:r>
              <a:rPr lang="en-US" sz="3600" b="1" dirty="0" smtClean="0"/>
              <a:t>Training and Testing</a:t>
            </a:r>
            <a:endParaRPr lang="en-US" sz="3600" b="1" dirty="0"/>
          </a:p>
        </p:txBody>
      </p:sp>
      <p:pic>
        <p:nvPicPr>
          <p:cNvPr id="1026" name="Picture 2"/>
          <p:cNvPicPr>
            <a:picLocks noChangeAspect="1" noChangeArrowheads="1"/>
          </p:cNvPicPr>
          <p:nvPr/>
        </p:nvPicPr>
        <p:blipFill>
          <a:blip r:embed="rId2"/>
          <a:srcRect/>
          <a:stretch>
            <a:fillRect/>
          </a:stretch>
        </p:blipFill>
        <p:spPr bwMode="auto">
          <a:xfrm>
            <a:off x="381000" y="1524000"/>
            <a:ext cx="8438270" cy="4495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5612"/>
            <a:ext cx="8229600" cy="515112"/>
          </a:xfrm>
        </p:spPr>
        <p:txBody>
          <a:bodyPr>
            <a:noAutofit/>
          </a:bodyPr>
          <a:lstStyle/>
          <a:p>
            <a:r>
              <a:rPr lang="en-US" sz="3600" b="1" dirty="0" smtClean="0"/>
              <a:t>Performance</a:t>
            </a:r>
            <a:endParaRPr lang="en-US" sz="3600" b="1" dirty="0"/>
          </a:p>
        </p:txBody>
      </p:sp>
      <p:sp>
        <p:nvSpPr>
          <p:cNvPr id="5" name="內容版面配置區 2"/>
          <p:cNvSpPr>
            <a:spLocks noGrp="1"/>
          </p:cNvSpPr>
          <p:nvPr>
            <p:ph idx="1"/>
          </p:nvPr>
        </p:nvSpPr>
        <p:spPr>
          <a:xfrm>
            <a:off x="457200" y="1499616"/>
            <a:ext cx="8229600" cy="4626547"/>
          </a:xfrm>
        </p:spPr>
        <p:txBody>
          <a:bodyPr/>
          <a:lstStyle/>
          <a:p>
            <a:r>
              <a:rPr lang="en-US" altLang="zh-TW" sz="2400" dirty="0"/>
              <a:t>There are several factors affecting the </a:t>
            </a:r>
            <a:r>
              <a:rPr lang="en-US" altLang="zh-TW" sz="2400" dirty="0" smtClean="0"/>
              <a:t>performance:</a:t>
            </a:r>
          </a:p>
          <a:p>
            <a:pPr lvl="1"/>
            <a:r>
              <a:rPr lang="en-US" altLang="zh-TW" sz="2000" b="1" dirty="0" smtClean="0"/>
              <a:t>Types </a:t>
            </a:r>
            <a:r>
              <a:rPr lang="en-US" altLang="zh-TW" sz="2000" b="1" dirty="0"/>
              <a:t>of training</a:t>
            </a:r>
            <a:r>
              <a:rPr lang="en-US" altLang="zh-TW" sz="2000" dirty="0"/>
              <a:t> </a:t>
            </a:r>
            <a:r>
              <a:rPr lang="en-US" altLang="zh-TW" sz="2000" dirty="0" smtClean="0"/>
              <a:t>provided</a:t>
            </a:r>
          </a:p>
          <a:p>
            <a:pPr lvl="1"/>
            <a:r>
              <a:rPr lang="en-US" altLang="zh-TW" sz="2000" dirty="0" smtClean="0"/>
              <a:t>The </a:t>
            </a:r>
            <a:r>
              <a:rPr lang="en-US" altLang="zh-TW" sz="2000" dirty="0"/>
              <a:t>form and extent of any initial </a:t>
            </a:r>
            <a:r>
              <a:rPr lang="en-US" altLang="zh-TW" sz="2000" b="1" dirty="0"/>
              <a:t>background </a:t>
            </a:r>
            <a:r>
              <a:rPr lang="en-US" altLang="zh-TW" sz="2000" b="1" dirty="0" smtClean="0"/>
              <a:t>knowledge</a:t>
            </a:r>
          </a:p>
          <a:p>
            <a:pPr lvl="1"/>
            <a:r>
              <a:rPr lang="en-US" altLang="zh-TW" sz="2000" dirty="0" smtClean="0"/>
              <a:t>The </a:t>
            </a:r>
            <a:r>
              <a:rPr lang="en-US" altLang="zh-TW" sz="2000" b="1" dirty="0"/>
              <a:t>type of feedback</a:t>
            </a:r>
            <a:r>
              <a:rPr lang="en-US" altLang="zh-TW" sz="2000" dirty="0"/>
              <a:t> </a:t>
            </a:r>
            <a:r>
              <a:rPr lang="en-US" altLang="zh-TW" sz="2000" dirty="0" smtClean="0"/>
              <a:t>provided</a:t>
            </a:r>
          </a:p>
          <a:p>
            <a:pPr lvl="1"/>
            <a:r>
              <a:rPr lang="en-US" altLang="zh-TW" sz="2000" dirty="0" smtClean="0"/>
              <a:t>The </a:t>
            </a:r>
            <a:r>
              <a:rPr lang="en-US" altLang="zh-TW" sz="2000" b="1" dirty="0"/>
              <a:t>learning algorithms</a:t>
            </a:r>
            <a:r>
              <a:rPr lang="en-US" altLang="zh-TW" sz="2000" dirty="0"/>
              <a:t> </a:t>
            </a:r>
            <a:r>
              <a:rPr lang="en-US" altLang="zh-TW" sz="2000" dirty="0" smtClean="0"/>
              <a:t>used</a:t>
            </a:r>
            <a:endParaRPr lang="en-US" altLang="zh-TW" sz="2000" dirty="0"/>
          </a:p>
          <a:p>
            <a:pPr marL="457200" lvl="1" indent="0">
              <a:buNone/>
            </a:pPr>
            <a:endParaRPr lang="en-US" altLang="zh-TW" sz="2000" dirty="0" smtClean="0"/>
          </a:p>
          <a:p>
            <a:pPr algn="just"/>
            <a:r>
              <a:rPr lang="en-US" altLang="zh-TW" sz="2400" dirty="0"/>
              <a:t>Two important </a:t>
            </a:r>
            <a:r>
              <a:rPr lang="en-US" altLang="zh-TW" sz="2400" dirty="0" smtClean="0"/>
              <a:t>factors:</a:t>
            </a:r>
          </a:p>
          <a:p>
            <a:pPr lvl="1" algn="just"/>
            <a:r>
              <a:rPr lang="en-US" altLang="zh-TW" sz="2000" dirty="0" smtClean="0"/>
              <a:t>Modeling</a:t>
            </a:r>
          </a:p>
          <a:p>
            <a:pPr lvl="1" algn="just"/>
            <a:r>
              <a:rPr lang="en-US" altLang="zh-TW" sz="2000" dirty="0" smtClean="0"/>
              <a:t>Optimization</a:t>
            </a:r>
            <a:endParaRPr lang="en-US" altLang="zh-TW" sz="2000" dirty="0"/>
          </a:p>
          <a:p>
            <a:pPr marL="457200" lvl="1" indent="0">
              <a:buNone/>
            </a:pPr>
            <a:endParaRPr lang="en-US" altLang="zh-TW" sz="20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7745</TotalTime>
  <Words>296</Words>
  <Application>Microsoft Office PowerPoint</Application>
  <PresentationFormat>On-screen Show (4:3)</PresentationFormat>
  <Paragraphs>79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ChatbotRestAPI</vt:lpstr>
      <vt:lpstr>What is ChatbotRestAPI?</vt:lpstr>
      <vt:lpstr>ChatbotRestAPI-Functions</vt:lpstr>
      <vt:lpstr>Machine Learning</vt:lpstr>
      <vt:lpstr>What is Machine Learning?</vt:lpstr>
      <vt:lpstr>Learning  System Model</vt:lpstr>
      <vt:lpstr>Training and Testing</vt:lpstr>
      <vt:lpstr>Training and Testing</vt:lpstr>
      <vt:lpstr>Performance</vt:lpstr>
      <vt:lpstr>Algrothims</vt:lpstr>
      <vt:lpstr>Algrothims</vt:lpstr>
      <vt:lpstr>Algrothims</vt:lpstr>
      <vt:lpstr>Machine Learning Structure</vt:lpstr>
      <vt:lpstr>Machine Learning Structure</vt:lpstr>
      <vt:lpstr>Under-fitting Vs Over-fitting</vt:lpstr>
      <vt:lpstr>Learning Techniques</vt:lpstr>
      <vt:lpstr>Learning Techniques</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Monirul Molla</dc:creator>
  <cp:lastModifiedBy>Monirul Molla</cp:lastModifiedBy>
  <cp:revision>264</cp:revision>
  <dcterms:created xsi:type="dcterms:W3CDTF">2017-05-29T12:55:32Z</dcterms:created>
  <dcterms:modified xsi:type="dcterms:W3CDTF">2017-06-22T03:57:12Z</dcterms:modified>
</cp:coreProperties>
</file>