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e7192c50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e7192c50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e7192c50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e7192c50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e7192c50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e7192c50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e7192c5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e7192c5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e7192c50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e7192c50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e7192c50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e7192c50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e7192c50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e7192c50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e7192c50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e7192c50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e7192c50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e7192c50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e7192c50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e7192c50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94075"/>
            <a:ext cx="8520600" cy="1103100"/>
          </a:xfrm>
          <a:prstGeom prst="rect">
            <a:avLst/>
          </a:prstGeom>
          <a:solidFill>
            <a:srgbClr val="D0E0E3"/>
          </a:solidFill>
        </p:spPr>
        <p:txBody>
          <a:bodyPr anchorCtr="0" anchor="b" bIns="91425" lIns="91425" spcFirstLastPara="1" rIns="91425" wrap="square" tIns="91425">
            <a:normAutofit/>
          </a:bodyPr>
          <a:lstStyle/>
          <a:p>
            <a:pPr indent="0" lvl="0" marL="0" rtl="0" algn="ctr">
              <a:spcBef>
                <a:spcPts val="0"/>
              </a:spcBef>
              <a:spcAft>
                <a:spcPts val="0"/>
              </a:spcAft>
              <a:buNone/>
            </a:pPr>
            <a:r>
              <a:rPr lang="en" sz="3000"/>
              <a:t>Shortest path to reach one prime to other by changing single digit at a time</a:t>
            </a:r>
            <a:endParaRPr sz="3000"/>
          </a:p>
        </p:txBody>
      </p:sp>
      <p:sp>
        <p:nvSpPr>
          <p:cNvPr id="55" name="Google Shape;55;p13"/>
          <p:cNvSpPr txBox="1"/>
          <p:nvPr>
            <p:ph idx="1" type="subTitle"/>
          </p:nvPr>
        </p:nvSpPr>
        <p:spPr>
          <a:xfrm>
            <a:off x="311700" y="2478800"/>
            <a:ext cx="8520600" cy="24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t>							GROUP - 30</a:t>
            </a:r>
            <a:endParaRPr sz="2100"/>
          </a:p>
          <a:p>
            <a:pPr indent="0" lvl="0" marL="0" rtl="0" algn="l">
              <a:spcBef>
                <a:spcPts val="0"/>
              </a:spcBef>
              <a:spcAft>
                <a:spcPts val="0"/>
              </a:spcAft>
              <a:buClr>
                <a:schemeClr val="dk1"/>
              </a:buClr>
              <a:buSzPts val="1100"/>
              <a:buFont typeface="Arial"/>
              <a:buNone/>
            </a:pPr>
            <a:r>
              <a:rPr lang="en" sz="2100"/>
              <a:t>	</a:t>
            </a:r>
            <a:endParaRPr sz="2100"/>
          </a:p>
          <a:p>
            <a:pPr indent="0" lvl="0" marL="0" rtl="0" algn="l">
              <a:spcBef>
                <a:spcPts val="0"/>
              </a:spcBef>
              <a:spcAft>
                <a:spcPts val="0"/>
              </a:spcAft>
              <a:buClr>
                <a:schemeClr val="dk1"/>
              </a:buClr>
              <a:buSzPts val="1100"/>
              <a:buFont typeface="Arial"/>
              <a:buNone/>
            </a:pPr>
            <a:r>
              <a:rPr lang="en" sz="2100"/>
              <a:t>IIB2019031 Debasish Das</a:t>
            </a:r>
            <a:endParaRPr sz="2100"/>
          </a:p>
          <a:p>
            <a:pPr indent="0" lvl="0" marL="0" rtl="0" algn="l">
              <a:spcBef>
                <a:spcPts val="0"/>
              </a:spcBef>
              <a:spcAft>
                <a:spcPts val="0"/>
              </a:spcAft>
              <a:buClr>
                <a:schemeClr val="dk1"/>
              </a:buClr>
              <a:buSzPts val="1100"/>
              <a:buFont typeface="Arial"/>
              <a:buNone/>
            </a:pPr>
            <a:r>
              <a:rPr lang="en" sz="2100"/>
              <a:t>IIB2019032 Surya Kant</a:t>
            </a:r>
            <a:endParaRPr sz="2100"/>
          </a:p>
          <a:p>
            <a:pPr indent="0" lvl="0" marL="0" rtl="0" algn="l">
              <a:spcBef>
                <a:spcPts val="0"/>
              </a:spcBef>
              <a:spcAft>
                <a:spcPts val="0"/>
              </a:spcAft>
              <a:buClr>
                <a:schemeClr val="dk1"/>
              </a:buClr>
              <a:buSzPts val="1100"/>
              <a:buFont typeface="Arial"/>
              <a:buNone/>
            </a:pPr>
            <a:r>
              <a:rPr lang="en" sz="2100"/>
              <a:t>IIB2019033 MD Monish Ansari</a:t>
            </a:r>
            <a:endParaRPr sz="2100"/>
          </a:p>
          <a:p>
            <a:pPr indent="0" lvl="0" marL="0" rtl="0" algn="l">
              <a:spcBef>
                <a:spcPts val="0"/>
              </a:spcBef>
              <a:spcAft>
                <a:spcPts val="0"/>
              </a:spcAft>
              <a:buClr>
                <a:schemeClr val="dk1"/>
              </a:buClr>
              <a:buSzPts val="1100"/>
              <a:buFont typeface="Arial"/>
              <a:buNone/>
            </a:pPr>
            <a:r>
              <a:t/>
            </a:r>
            <a:endParaRPr sz="2100"/>
          </a:p>
          <a:p>
            <a:pPr indent="0" lvl="0" marL="0" rtl="0" algn="ctr">
              <a:spcBef>
                <a:spcPts val="0"/>
              </a:spcBef>
              <a:spcAft>
                <a:spcPts val="0"/>
              </a:spcAft>
              <a:buNone/>
            </a:pPr>
            <a:r>
              <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7695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None/>
            </a:pPr>
            <a:r>
              <a:rPr lang="en" sz="3000"/>
              <a:t>Conclusion:</a:t>
            </a:r>
            <a:endParaRPr sz="3000"/>
          </a:p>
        </p:txBody>
      </p:sp>
      <p:sp>
        <p:nvSpPr>
          <p:cNvPr id="109" name="Google Shape;109;p22"/>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434343"/>
              </a:buClr>
              <a:buSzPts val="1900"/>
              <a:buChar char="●"/>
            </a:pPr>
            <a:r>
              <a:rPr lang="en" sz="1900">
                <a:solidFill>
                  <a:srgbClr val="434343"/>
                </a:solidFill>
              </a:rPr>
              <a:t>We have solved our problem using BFS and Sieve of Eratosthenes, which will take over all time of O(N(log(log(N))) + P 2 ) .</a:t>
            </a:r>
            <a:endParaRPr sz="1900">
              <a:solidFill>
                <a:srgbClr val="434343"/>
              </a:solidFill>
            </a:endParaRPr>
          </a:p>
          <a:p>
            <a:pPr indent="0" lvl="0" marL="457200" rtl="0" algn="l">
              <a:spcBef>
                <a:spcPts val="1200"/>
              </a:spcBef>
              <a:spcAft>
                <a:spcPts val="0"/>
              </a:spcAft>
              <a:buNone/>
            </a:pPr>
            <a:r>
              <a:rPr lang="en" sz="1900">
                <a:solidFill>
                  <a:srgbClr val="434343"/>
                </a:solidFill>
              </a:rPr>
              <a:t>Where,</a:t>
            </a:r>
            <a:endParaRPr sz="1900">
              <a:solidFill>
                <a:srgbClr val="434343"/>
              </a:solidFill>
            </a:endParaRPr>
          </a:p>
          <a:p>
            <a:pPr indent="0" lvl="0" marL="0" rtl="0" algn="l">
              <a:spcBef>
                <a:spcPts val="1200"/>
              </a:spcBef>
              <a:spcAft>
                <a:spcPts val="0"/>
              </a:spcAft>
              <a:buNone/>
            </a:pPr>
            <a:r>
              <a:rPr lang="en" sz="1900">
                <a:solidFill>
                  <a:srgbClr val="434343"/>
                </a:solidFill>
              </a:rPr>
              <a:t>           N: largest 4 digit number.</a:t>
            </a:r>
            <a:endParaRPr sz="1900">
              <a:solidFill>
                <a:srgbClr val="434343"/>
              </a:solidFill>
            </a:endParaRPr>
          </a:p>
          <a:p>
            <a:pPr indent="0" lvl="0" marL="457200" rtl="0" algn="l">
              <a:spcBef>
                <a:spcPts val="1200"/>
              </a:spcBef>
              <a:spcAft>
                <a:spcPts val="1200"/>
              </a:spcAft>
              <a:buNone/>
            </a:pPr>
            <a:r>
              <a:rPr lang="en" sz="1900">
                <a:solidFill>
                  <a:srgbClr val="434343"/>
                </a:solidFill>
              </a:rPr>
              <a:t>    P:  number of prime numbers of 4 digits.</a:t>
            </a:r>
            <a:endParaRPr sz="19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682800"/>
          </a:xfrm>
          <a:prstGeom prst="rect">
            <a:avLst/>
          </a:prstGeom>
          <a:solidFill>
            <a:srgbClr val="CCCCCC"/>
          </a:solidFill>
        </p:spPr>
        <p:txBody>
          <a:bodyPr anchorCtr="0" anchor="t" bIns="91425" lIns="91425" spcFirstLastPara="1" rIns="91425" wrap="square" tIns="91425">
            <a:noAutofit/>
          </a:bodyPr>
          <a:lstStyle/>
          <a:p>
            <a:pPr indent="0" lvl="0" marL="0" rtl="0" algn="ctr">
              <a:spcBef>
                <a:spcPts val="0"/>
              </a:spcBef>
              <a:spcAft>
                <a:spcPts val="0"/>
              </a:spcAft>
              <a:buNone/>
            </a:pPr>
            <a:r>
              <a:rPr lang="en" sz="3000"/>
              <a:t>References:</a:t>
            </a:r>
            <a:endParaRPr sz="3000"/>
          </a:p>
        </p:txBody>
      </p:sp>
      <p:sp>
        <p:nvSpPr>
          <p:cNvPr id="115" name="Google Shape;115;p23"/>
          <p:cNvSpPr txBox="1"/>
          <p:nvPr>
            <p:ph idx="1" type="body"/>
          </p:nvPr>
        </p:nvSpPr>
        <p:spPr>
          <a:xfrm>
            <a:off x="311700" y="1648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Montserrat"/>
                <a:ea typeface="Montserrat"/>
                <a:cs typeface="Montserrat"/>
                <a:sym typeface="Montserrat"/>
              </a:rPr>
              <a:t>1.  </a:t>
            </a:r>
            <a:r>
              <a:rPr lang="en">
                <a:solidFill>
                  <a:srgbClr val="000000"/>
                </a:solidFill>
                <a:latin typeface="Montserrat"/>
                <a:ea typeface="Montserrat"/>
                <a:cs typeface="Montserrat"/>
                <a:sym typeface="Montserrat"/>
              </a:rPr>
              <a:t>https://en.wikipedia.org/wiki/Breadth-first search </a:t>
            </a:r>
            <a:endParaRPr>
              <a:solidFill>
                <a:srgbClr val="000000"/>
              </a:solidFill>
              <a:latin typeface="Montserrat"/>
              <a:ea typeface="Montserrat"/>
              <a:cs typeface="Montserrat"/>
              <a:sym typeface="Montserrat"/>
            </a:endParaRPr>
          </a:p>
          <a:p>
            <a:pPr indent="0" lvl="0" marL="0" rtl="0" algn="l">
              <a:spcBef>
                <a:spcPts val="1200"/>
              </a:spcBef>
              <a:spcAft>
                <a:spcPts val="0"/>
              </a:spcAft>
              <a:buNone/>
            </a:pPr>
            <a:r>
              <a:rPr b="1" lang="en">
                <a:solidFill>
                  <a:srgbClr val="000000"/>
                </a:solidFill>
                <a:latin typeface="Montserrat"/>
                <a:ea typeface="Montserrat"/>
                <a:cs typeface="Montserrat"/>
                <a:sym typeface="Montserrat"/>
              </a:rPr>
              <a:t>2.</a:t>
            </a:r>
            <a:r>
              <a:rPr lang="en">
                <a:solidFill>
                  <a:srgbClr val="24292E"/>
                </a:solidFill>
                <a:latin typeface="Montserrat"/>
                <a:ea typeface="Montserrat"/>
                <a:cs typeface="Montserrat"/>
                <a:sym typeface="Montserrat"/>
              </a:rPr>
              <a:t>https://www.geeksforgeeks.org/shortest-path-reach-one-prime-changing-single-digit-time/</a:t>
            </a:r>
            <a:endParaRPr sz="2600">
              <a:solidFill>
                <a:srgbClr val="000000"/>
              </a:solidFill>
              <a:latin typeface="Montserrat"/>
              <a:ea typeface="Montserrat"/>
              <a:cs typeface="Montserrat"/>
              <a:sym typeface="Montserrat"/>
            </a:endParaRPr>
          </a:p>
          <a:p>
            <a:pPr indent="0" lvl="0" marL="0" rtl="0" algn="l">
              <a:spcBef>
                <a:spcPts val="1200"/>
              </a:spcBef>
              <a:spcAft>
                <a:spcPts val="1200"/>
              </a:spcAft>
              <a:buNone/>
            </a:pPr>
            <a:r>
              <a:rPr b="1" lang="en">
                <a:solidFill>
                  <a:srgbClr val="000000"/>
                </a:solidFill>
                <a:latin typeface="Montserrat"/>
                <a:ea typeface="Montserrat"/>
                <a:cs typeface="Montserrat"/>
                <a:sym typeface="Montserrat"/>
              </a:rPr>
              <a:t>3.</a:t>
            </a:r>
            <a:r>
              <a:rPr lang="en">
                <a:solidFill>
                  <a:srgbClr val="000000"/>
                </a:solidFill>
                <a:latin typeface="Montserrat"/>
                <a:ea typeface="Montserrat"/>
                <a:cs typeface="Montserrat"/>
                <a:sym typeface="Montserrat"/>
              </a:rPr>
              <a:t> Cormen, Leiserson, Rivest, and Stein (2009). Introduction to Algorithms, 3rd edition.</a:t>
            </a:r>
            <a:endParaRPr>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solidFill>
            <a:srgbClr val="FFFF00"/>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7786"/>
              <a:buFont typeface="Arial"/>
              <a:buNone/>
            </a:pPr>
            <a:r>
              <a:rPr b="1" lang="en" sz="2911"/>
              <a:t>Content Listings:</a:t>
            </a:r>
            <a:r>
              <a:rPr lang="en"/>
              <a:t>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363150"/>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Problem Statement</a:t>
            </a:r>
            <a:endParaRPr sz="1900"/>
          </a:p>
          <a:p>
            <a:pPr indent="-349250" lvl="0" marL="457200" rtl="0" algn="l">
              <a:spcBef>
                <a:spcPts val="0"/>
              </a:spcBef>
              <a:spcAft>
                <a:spcPts val="0"/>
              </a:spcAft>
              <a:buSzPts val="1900"/>
              <a:buChar char="❖"/>
            </a:pPr>
            <a:r>
              <a:rPr lang="en" sz="1900"/>
              <a:t>Introduction</a:t>
            </a:r>
            <a:endParaRPr sz="1900"/>
          </a:p>
          <a:p>
            <a:pPr indent="-349250" lvl="0" marL="457200" rtl="0" algn="l">
              <a:spcBef>
                <a:spcPts val="0"/>
              </a:spcBef>
              <a:spcAft>
                <a:spcPts val="0"/>
              </a:spcAft>
              <a:buSzPts val="1900"/>
              <a:buChar char="❖"/>
            </a:pPr>
            <a:r>
              <a:rPr lang="en" sz="1900"/>
              <a:t>Algorithm Analysis</a:t>
            </a:r>
            <a:endParaRPr sz="1900"/>
          </a:p>
          <a:p>
            <a:pPr indent="-349250" lvl="0" marL="457200" rtl="0" algn="l">
              <a:spcBef>
                <a:spcPts val="0"/>
              </a:spcBef>
              <a:spcAft>
                <a:spcPts val="0"/>
              </a:spcAft>
              <a:buSzPts val="1900"/>
              <a:buChar char="❖"/>
            </a:pPr>
            <a:r>
              <a:rPr lang="en" sz="1900"/>
              <a:t>Algorithm Design</a:t>
            </a:r>
            <a:endParaRPr sz="1900"/>
          </a:p>
          <a:p>
            <a:pPr indent="-349250" lvl="0" marL="457200" rtl="0" algn="l">
              <a:spcBef>
                <a:spcPts val="0"/>
              </a:spcBef>
              <a:spcAft>
                <a:spcPts val="0"/>
              </a:spcAft>
              <a:buSzPts val="1900"/>
              <a:buChar char="❖"/>
            </a:pPr>
            <a:r>
              <a:rPr lang="en" sz="1900"/>
              <a:t>Time Complexity</a:t>
            </a:r>
            <a:endParaRPr sz="1900"/>
          </a:p>
          <a:p>
            <a:pPr indent="-349250" lvl="0" marL="457200" rtl="0" algn="l">
              <a:spcBef>
                <a:spcPts val="0"/>
              </a:spcBef>
              <a:spcAft>
                <a:spcPts val="0"/>
              </a:spcAft>
              <a:buSzPts val="1900"/>
              <a:buChar char="❖"/>
            </a:pPr>
            <a:r>
              <a:rPr lang="en" sz="1900"/>
              <a:t>Space Complexity</a:t>
            </a:r>
            <a:endParaRPr sz="1900"/>
          </a:p>
          <a:p>
            <a:pPr indent="-349250" lvl="0" marL="457200" rtl="0" algn="l">
              <a:spcBef>
                <a:spcPts val="0"/>
              </a:spcBef>
              <a:spcAft>
                <a:spcPts val="0"/>
              </a:spcAft>
              <a:buSzPts val="1900"/>
              <a:buChar char="❖"/>
            </a:pPr>
            <a:r>
              <a:rPr lang="en" sz="1900"/>
              <a:t>Application</a:t>
            </a:r>
            <a:endParaRPr sz="1900"/>
          </a:p>
          <a:p>
            <a:pPr indent="-349250" lvl="0" marL="457200" rtl="0" algn="l">
              <a:spcBef>
                <a:spcPts val="0"/>
              </a:spcBef>
              <a:spcAft>
                <a:spcPts val="0"/>
              </a:spcAft>
              <a:buSzPts val="1900"/>
              <a:buChar char="❖"/>
            </a:pPr>
            <a:r>
              <a:rPr lang="en" sz="1900"/>
              <a:t>Conclusion</a:t>
            </a:r>
            <a:endParaRPr sz="1900"/>
          </a:p>
          <a:p>
            <a:pPr indent="-349250" lvl="0" marL="457200" rtl="0" algn="l">
              <a:spcBef>
                <a:spcPts val="0"/>
              </a:spcBef>
              <a:spcAft>
                <a:spcPts val="0"/>
              </a:spcAft>
              <a:buSzPts val="1900"/>
              <a:buChar char="❖"/>
            </a:pPr>
            <a:r>
              <a:rPr lang="en" sz="1900"/>
              <a:t>References</a:t>
            </a:r>
            <a:endParaRPr sz="1900"/>
          </a:p>
          <a:p>
            <a:pPr indent="0" lvl="0" marL="457200" rtl="0" algn="l">
              <a:spcBef>
                <a:spcPts val="1200"/>
              </a:spcBef>
              <a:spcAft>
                <a:spcPts val="0"/>
              </a:spcAft>
              <a:buClr>
                <a:schemeClr val="dk1"/>
              </a:buClr>
              <a:buSzPts val="1100"/>
              <a:buFont typeface="Arial"/>
              <a:buNone/>
            </a:pPr>
            <a:r>
              <a:t/>
            </a:r>
            <a:endParaRPr sz="1900"/>
          </a:p>
          <a:p>
            <a:pPr indent="0" lvl="0" marL="0" rtl="0" algn="l">
              <a:spcBef>
                <a:spcPts val="1200"/>
              </a:spcBef>
              <a:spcAft>
                <a:spcPts val="0"/>
              </a:spcAft>
              <a:buClr>
                <a:schemeClr val="dk1"/>
              </a:buClr>
              <a:buSzPts val="1100"/>
              <a:buFont typeface="Arial"/>
              <a:buNone/>
            </a:pPr>
            <a:r>
              <a:t/>
            </a:r>
            <a:endParaRPr sz="1900"/>
          </a:p>
          <a:p>
            <a:pPr indent="0" lvl="0" marL="0" rtl="0" algn="l">
              <a:spcBef>
                <a:spcPts val="1200"/>
              </a:spcBef>
              <a:spcAft>
                <a:spcPts val="120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720000"/>
          </a:xfrm>
          <a:prstGeom prst="rect">
            <a:avLst/>
          </a:prstGeom>
          <a:solidFill>
            <a:srgbClr val="D9D9D9"/>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29640"/>
              <a:buFont typeface="Arial"/>
              <a:buNone/>
            </a:pPr>
            <a:r>
              <a:rPr b="1" lang="en" sz="3711"/>
              <a:t>Problem Statement:</a:t>
            </a:r>
            <a:endParaRPr b="1" sz="371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636025"/>
            <a:ext cx="8520600" cy="30693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2000"/>
              <a:t>       Shortest path to reach one prime to other by changing single digit at a time. Given two four-digit prime numbers, suppose 1033 and 8179, we need to find the shortest path from 1033 to 8179 by altering only single digit at a time such that every number that we get after changing a digit is prime. For example, a solution is 1033, 1733, 3733, 3739, 3779, 8779, 8179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83900"/>
            <a:ext cx="8520600" cy="645600"/>
          </a:xfrm>
          <a:prstGeom prst="rect">
            <a:avLst/>
          </a:prstGeom>
          <a:solidFill>
            <a:srgbClr val="D9D9D9"/>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0555"/>
              <a:buFont typeface="Arial"/>
              <a:buNone/>
            </a:pPr>
            <a:r>
              <a:rPr lang="en" sz="3600"/>
              <a:t>Introduction: </a:t>
            </a:r>
            <a:endParaRPr sz="3600"/>
          </a:p>
          <a:p>
            <a:pPr indent="0" lvl="0" marL="0" rtl="0" algn="l">
              <a:spcBef>
                <a:spcPts val="0"/>
              </a:spcBef>
              <a:spcAft>
                <a:spcPts val="0"/>
              </a:spcAft>
              <a:buNone/>
            </a:pPr>
            <a:r>
              <a:t/>
            </a:r>
            <a:endParaRPr/>
          </a:p>
        </p:txBody>
      </p:sp>
      <p:sp>
        <p:nvSpPr>
          <p:cNvPr id="73" name="Google Shape;73;p16"/>
          <p:cNvSpPr txBox="1"/>
          <p:nvPr>
            <p:ph idx="1" type="body"/>
          </p:nvPr>
        </p:nvSpPr>
        <p:spPr>
          <a:xfrm>
            <a:off x="311700" y="13507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rgbClr val="434343"/>
                </a:solidFill>
              </a:rPr>
              <a:t>  In this question, we have to find the shortest distance between two prime numbers by changing a single digit at a time.To solve t</a:t>
            </a:r>
            <a:r>
              <a:rPr lang="en">
                <a:solidFill>
                  <a:srgbClr val="434343"/>
                </a:solidFill>
              </a:rPr>
              <a:t>his Problem we need the  understanding of graph traversal (BFS) and Sieve of Eratosthenes.</a:t>
            </a:r>
            <a:endParaRPr>
              <a:solidFill>
                <a:srgbClr val="434343"/>
              </a:solidFill>
            </a:endParaRPr>
          </a:p>
          <a:p>
            <a:pPr indent="0" lvl="0" marL="0" rtl="0" algn="just">
              <a:spcBef>
                <a:spcPts val="1200"/>
              </a:spcBef>
              <a:spcAft>
                <a:spcPts val="0"/>
              </a:spcAft>
              <a:buNone/>
            </a:pPr>
            <a:r>
              <a:t/>
            </a:r>
            <a:endParaRPr>
              <a:solidFill>
                <a:srgbClr val="434343"/>
              </a:solidFill>
            </a:endParaRPr>
          </a:p>
          <a:p>
            <a:pPr indent="-342900" lvl="0" marL="457200" rtl="0" algn="just">
              <a:spcBef>
                <a:spcPts val="1200"/>
              </a:spcBef>
              <a:spcAft>
                <a:spcPts val="0"/>
              </a:spcAft>
              <a:buClr>
                <a:srgbClr val="434343"/>
              </a:buClr>
              <a:buSzPts val="1800"/>
              <a:buChar char="●"/>
            </a:pPr>
            <a:r>
              <a:rPr b="1" lang="en">
                <a:solidFill>
                  <a:srgbClr val="000000"/>
                </a:solidFill>
              </a:rPr>
              <a:t>BFS:</a:t>
            </a:r>
            <a:r>
              <a:rPr lang="en">
                <a:solidFill>
                  <a:srgbClr val="434343"/>
                </a:solidFill>
              </a:rPr>
              <a:t> Breadth-first search is an algorithm for traversing or searching tree or graph data structures</a:t>
            </a:r>
            <a:endParaRPr>
              <a:solidFill>
                <a:srgbClr val="434343"/>
              </a:solidFill>
            </a:endParaRPr>
          </a:p>
          <a:p>
            <a:pPr indent="-342900" lvl="0" marL="457200" rtl="0" algn="just">
              <a:spcBef>
                <a:spcPts val="0"/>
              </a:spcBef>
              <a:spcAft>
                <a:spcPts val="0"/>
              </a:spcAft>
              <a:buClr>
                <a:srgbClr val="434343"/>
              </a:buClr>
              <a:buSzPts val="1800"/>
              <a:buChar char="●"/>
            </a:pPr>
            <a:r>
              <a:rPr b="1" lang="en">
                <a:solidFill>
                  <a:srgbClr val="434343"/>
                </a:solidFill>
              </a:rPr>
              <a:t>Sieve of Eratosthenes:</a:t>
            </a:r>
            <a:r>
              <a:rPr lang="en">
                <a:solidFill>
                  <a:srgbClr val="434343"/>
                </a:solidFill>
              </a:rPr>
              <a:t> It is an algorithm for finding all the prime numbers in a segment (form 1 to n) using O(nloglogn) operations.</a:t>
            </a:r>
            <a:endParaRPr>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96300"/>
            <a:ext cx="8520600" cy="621000"/>
          </a:xfrm>
          <a:prstGeom prst="rect">
            <a:avLst/>
          </a:prstGeom>
          <a:solidFill>
            <a:srgbClr val="D9D9D9"/>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0555"/>
              <a:buFont typeface="Arial"/>
              <a:buNone/>
            </a:pPr>
            <a:r>
              <a:rPr lang="en" sz="3600"/>
              <a:t>Algorithm Analysis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434343"/>
              </a:buClr>
              <a:buSzPts val="1600"/>
              <a:buAutoNum type="arabicPeriod"/>
            </a:pPr>
            <a:r>
              <a:rPr b="1" lang="en" sz="1700">
                <a:solidFill>
                  <a:srgbClr val="434343"/>
                </a:solidFill>
              </a:rPr>
              <a:t>Breadth-first search (BFS)</a:t>
            </a:r>
            <a:r>
              <a:rPr b="1" lang="en" sz="1700">
                <a:solidFill>
                  <a:srgbClr val="434343"/>
                </a:solidFill>
              </a:rPr>
              <a:t>:</a:t>
            </a:r>
            <a:r>
              <a:rPr lang="en" sz="1600">
                <a:solidFill>
                  <a:srgbClr val="434343"/>
                </a:solidFill>
              </a:rPr>
              <a:t> It starts at the tree root (or some arbitrary node of a graph, sometimes referred to as a ’search key’), and explores all of the neighbor nodes at the present depth prior to moving on to the nodes at the next depth level. It uses the opposite strategy of depth-first search, which instead explores the node branch as far as possible before being forced to backtrack and expand other nodes.</a:t>
            </a:r>
            <a:endParaRPr sz="1600">
              <a:solidFill>
                <a:srgbClr val="434343"/>
              </a:solidFill>
            </a:endParaRPr>
          </a:p>
          <a:p>
            <a:pPr indent="-330200" lvl="0" marL="457200" rtl="0" algn="just">
              <a:spcBef>
                <a:spcPts val="0"/>
              </a:spcBef>
              <a:spcAft>
                <a:spcPts val="0"/>
              </a:spcAft>
              <a:buClr>
                <a:srgbClr val="434343"/>
              </a:buClr>
              <a:buSzPts val="1600"/>
              <a:buAutoNum type="arabicPeriod"/>
            </a:pPr>
            <a:r>
              <a:rPr b="1" lang="en">
                <a:solidFill>
                  <a:srgbClr val="434343"/>
                </a:solidFill>
              </a:rPr>
              <a:t>Sieve of Eratosthenes:</a:t>
            </a:r>
            <a:r>
              <a:rPr lang="en" sz="1600">
                <a:solidFill>
                  <a:srgbClr val="434343"/>
                </a:solidFill>
              </a:rPr>
              <a:t> The algorithm is very simple: at the beginning we write down all numbers between 2 and n. We mark all proper multiples of 2 (since 2 is the smallest prime number) as composite. A proper multiple of a number x, is a number greater than x and divisible by x. Then we find the next number that hasn’t been marked as composite, in this case it is 3. Which means 3 is prime, and we mark all proper multiples of 3 as composite. The next unmarked number is 5, which is the next prime number, and we mark all proper multiples of it. And we continue this procedure until we processed all numbers in the row. </a:t>
            </a:r>
            <a:endParaRPr sz="16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71500"/>
            <a:ext cx="8520600" cy="6333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t>Algorithm Design</a:t>
            </a:r>
            <a:endParaRPr sz="3020"/>
          </a:p>
        </p:txBody>
      </p:sp>
      <p:sp>
        <p:nvSpPr>
          <p:cNvPr id="85" name="Google Shape;85;p18"/>
          <p:cNvSpPr txBox="1"/>
          <p:nvPr>
            <p:ph idx="1" type="body"/>
          </p:nvPr>
        </p:nvSpPr>
        <p:spPr>
          <a:xfrm>
            <a:off x="249750" y="1090525"/>
            <a:ext cx="8520600" cy="41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434343"/>
                </a:solidFill>
                <a:highlight>
                  <a:srgbClr val="FFFFFF"/>
                </a:highlight>
              </a:rPr>
              <a:t>Step by step approach Of Algorithms:</a:t>
            </a:r>
            <a:endParaRPr sz="1700">
              <a:solidFill>
                <a:srgbClr val="434343"/>
              </a:solidFill>
              <a:highlight>
                <a:srgbClr val="FFFFFF"/>
              </a:highlight>
            </a:endParaRPr>
          </a:p>
          <a:p>
            <a:pPr indent="-336550" lvl="0" marL="457200" rtl="0" algn="l">
              <a:spcBef>
                <a:spcPts val="1200"/>
              </a:spcBef>
              <a:spcAft>
                <a:spcPts val="0"/>
              </a:spcAft>
              <a:buClr>
                <a:srgbClr val="434343"/>
              </a:buClr>
              <a:buSzPts val="1700"/>
              <a:buChar char="❖"/>
            </a:pPr>
            <a:r>
              <a:rPr lang="en" sz="1700">
                <a:solidFill>
                  <a:srgbClr val="434343"/>
                </a:solidFill>
                <a:highlight>
                  <a:srgbClr val="FFFFFF"/>
                </a:highlight>
              </a:rPr>
              <a:t>First we, find and store all the prime numbers of 4 digit using Sieve of Eratosthenes</a:t>
            </a:r>
            <a:endParaRPr sz="1700">
              <a:solidFill>
                <a:srgbClr val="434343"/>
              </a:solidFill>
              <a:highlight>
                <a:srgbClr val="FFFFFF"/>
              </a:highlight>
            </a:endParaRPr>
          </a:p>
          <a:p>
            <a:pPr indent="-336550" lvl="0" marL="457200" rtl="0" algn="l">
              <a:spcBef>
                <a:spcPts val="0"/>
              </a:spcBef>
              <a:spcAft>
                <a:spcPts val="0"/>
              </a:spcAft>
              <a:buClr>
                <a:srgbClr val="434343"/>
              </a:buClr>
              <a:buSzPts val="1700"/>
              <a:buChar char="❖"/>
            </a:pPr>
            <a:r>
              <a:rPr lang="en" sz="1700">
                <a:solidFill>
                  <a:srgbClr val="434343"/>
                </a:solidFill>
                <a:highlight>
                  <a:srgbClr val="FFFFFF"/>
                </a:highlight>
              </a:rPr>
              <a:t>Make a graph using those prime numbers. Vertex will be the prime numbers and two primes u,v will have an edge if they can be converted into one another by changing a single digit. Ex. 1373 and 1303 will have an edge connecting both the nodes in our graph.</a:t>
            </a:r>
            <a:endParaRPr sz="1700">
              <a:solidFill>
                <a:srgbClr val="434343"/>
              </a:solidFill>
              <a:highlight>
                <a:srgbClr val="FFFFFF"/>
              </a:highlight>
            </a:endParaRPr>
          </a:p>
          <a:p>
            <a:pPr indent="-336550" lvl="0" marL="457200" rtl="0" algn="l">
              <a:spcBef>
                <a:spcPts val="0"/>
              </a:spcBef>
              <a:spcAft>
                <a:spcPts val="0"/>
              </a:spcAft>
              <a:buClr>
                <a:srgbClr val="434343"/>
              </a:buClr>
              <a:buSzPts val="1700"/>
              <a:buChar char="❖"/>
            </a:pPr>
            <a:r>
              <a:rPr lang="en" sz="1700">
                <a:solidFill>
                  <a:srgbClr val="434343"/>
                </a:solidFill>
                <a:highlight>
                  <a:srgbClr val="FFFFFF"/>
                </a:highlight>
              </a:rPr>
              <a:t>If we have to find the shortest distance between a and b, then we will root our graph at node a and initialize its distance as 0.</a:t>
            </a:r>
            <a:endParaRPr sz="1700">
              <a:solidFill>
                <a:srgbClr val="434343"/>
              </a:solidFill>
              <a:highlight>
                <a:srgbClr val="FFFFFF"/>
              </a:highlight>
            </a:endParaRPr>
          </a:p>
          <a:p>
            <a:pPr indent="-336550" lvl="0" marL="457200" rtl="0" algn="l">
              <a:spcBef>
                <a:spcPts val="0"/>
              </a:spcBef>
              <a:spcAft>
                <a:spcPts val="0"/>
              </a:spcAft>
              <a:buClr>
                <a:srgbClr val="434343"/>
              </a:buClr>
              <a:buSzPts val="1700"/>
              <a:buChar char="❖"/>
            </a:pPr>
            <a:r>
              <a:rPr lang="en" sz="1700">
                <a:solidFill>
                  <a:srgbClr val="434343"/>
                </a:solidFill>
                <a:highlight>
                  <a:srgbClr val="FFFFFF"/>
                </a:highlight>
              </a:rPr>
              <a:t>Then apply bfs on our graph to find the shortest distance between given two prime numbers. The relation used will be distance[child] = distance[parent] + 1, where child and parent have a direct edge and parent has a height smaller than child.</a:t>
            </a:r>
            <a:endParaRPr sz="1700">
              <a:solidFill>
                <a:srgbClr val="434343"/>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707400"/>
          </a:xfrm>
          <a:prstGeom prst="rect">
            <a:avLst/>
          </a:prstGeom>
          <a:solidFill>
            <a:srgbClr val="D9D9D9"/>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28779"/>
              <a:buFont typeface="Arial"/>
              <a:buNone/>
            </a:pPr>
            <a:r>
              <a:rPr lang="en" sz="3822"/>
              <a:t>Time Complexity:</a:t>
            </a:r>
            <a:endParaRPr sz="3822"/>
          </a:p>
          <a:p>
            <a:pPr indent="0" lvl="0" marL="0" rtl="0" algn="l">
              <a:spcBef>
                <a:spcPts val="0"/>
              </a:spcBef>
              <a:spcAft>
                <a:spcPts val="0"/>
              </a:spcAft>
              <a:buNone/>
            </a:pPr>
            <a:r>
              <a:t/>
            </a:r>
            <a:endParaRPr/>
          </a:p>
        </p:txBody>
      </p:sp>
      <p:sp>
        <p:nvSpPr>
          <p:cNvPr id="91" name="Google Shape;91;p19"/>
          <p:cNvSpPr txBox="1"/>
          <p:nvPr>
            <p:ph idx="1" type="body"/>
          </p:nvPr>
        </p:nvSpPr>
        <p:spPr>
          <a:xfrm>
            <a:off x="311700" y="1412925"/>
            <a:ext cx="8520600" cy="315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900">
                <a:solidFill>
                  <a:srgbClr val="434343"/>
                </a:solidFill>
              </a:rPr>
              <a:t>T</a:t>
            </a:r>
            <a:r>
              <a:rPr lang="en" sz="1900">
                <a:solidFill>
                  <a:srgbClr val="434343"/>
                </a:solidFill>
              </a:rPr>
              <a:t>he Time complexity of our program is : </a:t>
            </a:r>
            <a:r>
              <a:rPr b="1" lang="en" sz="1900">
                <a:solidFill>
                  <a:srgbClr val="434343"/>
                </a:solidFill>
              </a:rPr>
              <a:t>O(N(log(log(N))) + P 2 )</a:t>
            </a:r>
            <a:endParaRPr b="1" sz="1900">
              <a:solidFill>
                <a:srgbClr val="434343"/>
              </a:solidFill>
            </a:endParaRPr>
          </a:p>
          <a:p>
            <a:pPr indent="0" lvl="0" marL="0" rtl="0" algn="l">
              <a:spcBef>
                <a:spcPts val="1200"/>
              </a:spcBef>
              <a:spcAft>
                <a:spcPts val="0"/>
              </a:spcAft>
              <a:buNone/>
            </a:pPr>
            <a:r>
              <a:rPr lang="en">
                <a:solidFill>
                  <a:srgbClr val="434343"/>
                </a:solidFill>
              </a:rPr>
              <a:t>Because of the three functions used-</a:t>
            </a:r>
            <a:endParaRPr>
              <a:solidFill>
                <a:srgbClr val="434343"/>
              </a:solidFill>
            </a:endParaRPr>
          </a:p>
          <a:p>
            <a:pPr indent="-349250" lvl="0" marL="457200" rtl="0" algn="l">
              <a:spcBef>
                <a:spcPts val="1200"/>
              </a:spcBef>
              <a:spcAft>
                <a:spcPts val="0"/>
              </a:spcAft>
              <a:buClr>
                <a:srgbClr val="434343"/>
              </a:buClr>
              <a:buSzPts val="1900"/>
              <a:buChar char="➢"/>
            </a:pPr>
            <a:r>
              <a:rPr lang="en" sz="1900">
                <a:solidFill>
                  <a:srgbClr val="434343"/>
                </a:solidFill>
              </a:rPr>
              <a:t>sieve(): : to generate prime numbers up to N. it take </a:t>
            </a:r>
            <a:r>
              <a:rPr i="1" lang="en" sz="1900">
                <a:solidFill>
                  <a:srgbClr val="434343"/>
                </a:solidFill>
              </a:rPr>
              <a:t>O(N(log(log(N))))</a:t>
            </a:r>
            <a:r>
              <a:rPr lang="en" sz="1900">
                <a:solidFill>
                  <a:srgbClr val="434343"/>
                </a:solidFill>
              </a:rPr>
              <a:t> time.</a:t>
            </a:r>
            <a:endParaRPr sz="1900">
              <a:solidFill>
                <a:srgbClr val="434343"/>
              </a:solidFill>
            </a:endParaRPr>
          </a:p>
          <a:p>
            <a:pPr indent="-349250" lvl="0" marL="457200" rtl="0" algn="l">
              <a:spcBef>
                <a:spcPts val="0"/>
              </a:spcBef>
              <a:spcAft>
                <a:spcPts val="0"/>
              </a:spcAft>
              <a:buClr>
                <a:srgbClr val="434343"/>
              </a:buClr>
              <a:buSzPts val="1900"/>
              <a:buChar char="➢"/>
            </a:pPr>
            <a:r>
              <a:rPr lang="en" sz="1900">
                <a:solidFill>
                  <a:srgbClr val="434343"/>
                </a:solidFill>
              </a:rPr>
              <a:t>makeGraph() : to add edges in our graph. It takes </a:t>
            </a:r>
            <a:r>
              <a:rPr i="1" lang="en" sz="1900">
                <a:solidFill>
                  <a:srgbClr val="434343"/>
                </a:solidFill>
              </a:rPr>
              <a:t>O(P 2 )</a:t>
            </a:r>
            <a:r>
              <a:rPr lang="en" sz="1900">
                <a:solidFill>
                  <a:srgbClr val="434343"/>
                </a:solidFill>
              </a:rPr>
              <a:t> time.</a:t>
            </a:r>
            <a:endParaRPr sz="1900">
              <a:solidFill>
                <a:srgbClr val="434343"/>
              </a:solidFill>
            </a:endParaRPr>
          </a:p>
          <a:p>
            <a:pPr indent="-349250" lvl="0" marL="457200" rtl="0" algn="l">
              <a:spcBef>
                <a:spcPts val="0"/>
              </a:spcBef>
              <a:spcAft>
                <a:spcPts val="0"/>
              </a:spcAft>
              <a:buClr>
                <a:srgbClr val="434343"/>
              </a:buClr>
              <a:buSzPts val="1900"/>
              <a:buChar char="➢"/>
            </a:pPr>
            <a:r>
              <a:rPr lang="en" sz="1900">
                <a:solidFill>
                  <a:srgbClr val="434343"/>
                </a:solidFill>
              </a:rPr>
              <a:t>bfs : to find shortest distance between given two 4 digit primes. It takes </a:t>
            </a:r>
            <a:r>
              <a:rPr i="1" lang="en" sz="1900">
                <a:solidFill>
                  <a:srgbClr val="434343"/>
                </a:solidFill>
              </a:rPr>
              <a:t>O(N + P 2 )</a:t>
            </a:r>
            <a:r>
              <a:rPr lang="en" sz="1900">
                <a:solidFill>
                  <a:srgbClr val="434343"/>
                </a:solidFill>
              </a:rPr>
              <a:t> time</a:t>
            </a:r>
            <a:endParaRPr sz="1900">
              <a:solidFill>
                <a:srgbClr val="434343"/>
              </a:solidFill>
            </a:endParaRPr>
          </a:p>
          <a:p>
            <a:pPr indent="0" lvl="0" marL="0" rtl="0" algn="l">
              <a:spcBef>
                <a:spcPts val="1200"/>
              </a:spcBef>
              <a:spcAft>
                <a:spcPts val="1200"/>
              </a:spcAft>
              <a:buNone/>
            </a:pPr>
            <a:r>
              <a:t/>
            </a:r>
            <a:endParaRPr sz="19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695100"/>
          </a:xfrm>
          <a:prstGeom prst="rect">
            <a:avLst/>
          </a:prstGeom>
          <a:solidFill>
            <a:srgbClr val="D9D9D9"/>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29640"/>
              <a:buFont typeface="Arial"/>
              <a:buNone/>
            </a:pPr>
            <a:r>
              <a:rPr lang="en" sz="3711"/>
              <a:t>Space Complexity:	</a:t>
            </a:r>
            <a:endParaRPr sz="3711"/>
          </a:p>
          <a:p>
            <a:pPr indent="0" lvl="0" marL="0" rtl="0" algn="l">
              <a:spcBef>
                <a:spcPts val="0"/>
              </a:spcBef>
              <a:spcAft>
                <a:spcPts val="0"/>
              </a:spcAft>
              <a:buNone/>
            </a:pPr>
            <a:r>
              <a:t/>
            </a:r>
            <a:endParaRPr/>
          </a:p>
        </p:txBody>
      </p:sp>
      <p:sp>
        <p:nvSpPr>
          <p:cNvPr id="97" name="Google Shape;97;p20"/>
          <p:cNvSpPr txBox="1"/>
          <p:nvPr>
            <p:ph idx="1" type="body"/>
          </p:nvPr>
        </p:nvSpPr>
        <p:spPr>
          <a:xfrm>
            <a:off x="311700" y="13259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434343"/>
                </a:solidFill>
              </a:rPr>
              <a:t>T</a:t>
            </a:r>
            <a:r>
              <a:rPr lang="en" sz="1900">
                <a:solidFill>
                  <a:srgbClr val="434343"/>
                </a:solidFill>
              </a:rPr>
              <a:t>he space complexity of the program is </a:t>
            </a:r>
            <a:r>
              <a:rPr b="1" lang="en" sz="1900">
                <a:solidFill>
                  <a:srgbClr val="434343"/>
                </a:solidFill>
              </a:rPr>
              <a:t>O(N + P 2 ) </a:t>
            </a:r>
            <a:r>
              <a:rPr lang="en" sz="1900">
                <a:solidFill>
                  <a:srgbClr val="434343"/>
                </a:solidFill>
              </a:rPr>
              <a:t>.</a:t>
            </a:r>
            <a:endParaRPr sz="1900">
              <a:solidFill>
                <a:srgbClr val="434343"/>
              </a:solidFill>
            </a:endParaRPr>
          </a:p>
          <a:p>
            <a:pPr indent="0" lvl="0" marL="0" rtl="0" algn="l">
              <a:spcBef>
                <a:spcPts val="1200"/>
              </a:spcBef>
              <a:spcAft>
                <a:spcPts val="0"/>
              </a:spcAft>
              <a:buNone/>
            </a:pPr>
            <a:r>
              <a:rPr lang="en">
                <a:solidFill>
                  <a:srgbClr val="434343"/>
                </a:solidFill>
              </a:rPr>
              <a:t>Because of the three functions-</a:t>
            </a:r>
            <a:endParaRPr>
              <a:solidFill>
                <a:srgbClr val="434343"/>
              </a:solidFill>
            </a:endParaRPr>
          </a:p>
          <a:p>
            <a:pPr indent="-349250" lvl="0" marL="457200" rtl="0" algn="l">
              <a:spcBef>
                <a:spcPts val="1200"/>
              </a:spcBef>
              <a:spcAft>
                <a:spcPts val="0"/>
              </a:spcAft>
              <a:buClr>
                <a:srgbClr val="434343"/>
              </a:buClr>
              <a:buSzPts val="1900"/>
              <a:buChar char="➢"/>
            </a:pPr>
            <a:r>
              <a:rPr lang="en" sz="1900">
                <a:solidFill>
                  <a:srgbClr val="434343"/>
                </a:solidFill>
              </a:rPr>
              <a:t>sieve(): : to store prime numbers up to N. it take </a:t>
            </a:r>
            <a:r>
              <a:rPr i="1" lang="en" sz="1900">
                <a:solidFill>
                  <a:srgbClr val="434343"/>
                </a:solidFill>
              </a:rPr>
              <a:t>O(N)</a:t>
            </a:r>
            <a:r>
              <a:rPr lang="en" sz="1900">
                <a:solidFill>
                  <a:srgbClr val="434343"/>
                </a:solidFill>
              </a:rPr>
              <a:t> space.</a:t>
            </a:r>
            <a:endParaRPr sz="1900">
              <a:solidFill>
                <a:srgbClr val="434343"/>
              </a:solidFill>
            </a:endParaRPr>
          </a:p>
          <a:p>
            <a:pPr indent="-349250" lvl="0" marL="457200" rtl="0" algn="l">
              <a:spcBef>
                <a:spcPts val="0"/>
              </a:spcBef>
              <a:spcAft>
                <a:spcPts val="0"/>
              </a:spcAft>
              <a:buClr>
                <a:srgbClr val="434343"/>
              </a:buClr>
              <a:buSzPts val="1900"/>
              <a:buChar char="➢"/>
            </a:pPr>
            <a:r>
              <a:rPr lang="en" sz="1900">
                <a:solidFill>
                  <a:srgbClr val="434343"/>
                </a:solidFill>
              </a:rPr>
              <a:t>makeGraph() : to add edges in our graph. At max we will have P ∗ (P − 1)/2 edges. So storing N nodes and P 2 edges Which is </a:t>
            </a:r>
            <a:r>
              <a:rPr i="1" lang="en" sz="1900">
                <a:solidFill>
                  <a:srgbClr val="434343"/>
                </a:solidFill>
              </a:rPr>
              <a:t>O(N + P 2 )</a:t>
            </a:r>
            <a:r>
              <a:rPr lang="en" sz="1900">
                <a:solidFill>
                  <a:srgbClr val="434343"/>
                </a:solidFill>
              </a:rPr>
              <a:t> space.</a:t>
            </a:r>
            <a:endParaRPr sz="1900">
              <a:solidFill>
                <a:srgbClr val="434343"/>
              </a:solidFill>
            </a:endParaRPr>
          </a:p>
          <a:p>
            <a:pPr indent="-349250" lvl="0" marL="457200" rtl="0" algn="l">
              <a:spcBef>
                <a:spcPts val="0"/>
              </a:spcBef>
              <a:spcAft>
                <a:spcPts val="0"/>
              </a:spcAft>
              <a:buClr>
                <a:srgbClr val="434343"/>
              </a:buClr>
              <a:buSzPts val="1900"/>
              <a:buChar char="➢"/>
            </a:pPr>
            <a:r>
              <a:rPr lang="en" sz="1900">
                <a:solidFill>
                  <a:srgbClr val="434343"/>
                </a:solidFill>
              </a:rPr>
              <a:t>bfs : in bfs, our queue can have a maximum of P values at a time. So, It takes </a:t>
            </a:r>
            <a:r>
              <a:rPr i="1" lang="en" sz="1900">
                <a:solidFill>
                  <a:srgbClr val="434343"/>
                </a:solidFill>
              </a:rPr>
              <a:t>O(P)</a:t>
            </a:r>
            <a:r>
              <a:rPr lang="en" sz="1900">
                <a:solidFill>
                  <a:srgbClr val="434343"/>
                </a:solidFill>
              </a:rPr>
              <a:t> time. </a:t>
            </a:r>
            <a:endParaRPr sz="1900">
              <a:solidFill>
                <a:srgbClr val="434343"/>
              </a:solidFill>
            </a:endParaRPr>
          </a:p>
          <a:p>
            <a:pPr indent="0" lvl="0" marL="457200" rtl="0" algn="l">
              <a:spcBef>
                <a:spcPts val="1200"/>
              </a:spcBef>
              <a:spcAft>
                <a:spcPts val="0"/>
              </a:spcAft>
              <a:buNone/>
            </a:pPr>
            <a:r>
              <a:t/>
            </a:r>
            <a:endParaRPr sz="1900">
              <a:solidFill>
                <a:srgbClr val="434343"/>
              </a:solidFill>
            </a:endParaRPr>
          </a:p>
          <a:p>
            <a:pPr indent="0" lvl="0" marL="457200" rtl="0" algn="l">
              <a:spcBef>
                <a:spcPts val="1200"/>
              </a:spcBef>
              <a:spcAft>
                <a:spcPts val="1200"/>
              </a:spcAft>
              <a:buNone/>
            </a:pPr>
            <a:r>
              <a:t/>
            </a:r>
            <a:endParaRPr sz="19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608400"/>
          </a:xfrm>
          <a:prstGeom prst="rect">
            <a:avLst/>
          </a:prstGeom>
          <a:solidFill>
            <a:srgbClr val="D9D9D9"/>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t>Applications:</a:t>
            </a:r>
            <a:endParaRPr sz="3020"/>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rgbClr val="434343"/>
                </a:solidFill>
              </a:rPr>
              <a:t>      </a:t>
            </a:r>
            <a:r>
              <a:rPr lang="en">
                <a:solidFill>
                  <a:srgbClr val="434343"/>
                </a:solidFill>
              </a:rPr>
              <a:t>Graphs are widely used to represent the flow of computation . In World Wide Web, web pages are considered to be the vertices. There is an edge from a page u to other page v if there is a link of page v on page u. This is an example of Directed graph. It was the basic idea behind Google Page Ranking Algorithm.Few important real life applications of graph data structures are: </a:t>
            </a:r>
            <a:endParaRPr>
              <a:solidFill>
                <a:srgbClr val="434343"/>
              </a:solidFill>
            </a:endParaRPr>
          </a:p>
          <a:p>
            <a:pPr indent="-342900" lvl="0" marL="457200" rtl="0" algn="just">
              <a:spcBef>
                <a:spcPts val="1200"/>
              </a:spcBef>
              <a:spcAft>
                <a:spcPts val="0"/>
              </a:spcAft>
              <a:buClr>
                <a:srgbClr val="434343"/>
              </a:buClr>
              <a:buSzPts val="1800"/>
              <a:buChar char="●"/>
            </a:pPr>
            <a:r>
              <a:rPr lang="en">
                <a:solidFill>
                  <a:srgbClr val="434343"/>
                </a:solidFill>
              </a:rPr>
              <a:t>Facebook</a:t>
            </a:r>
            <a:endParaRPr>
              <a:solidFill>
                <a:srgbClr val="434343"/>
              </a:solidFill>
            </a:endParaRPr>
          </a:p>
          <a:p>
            <a:pPr indent="-342900" lvl="0" marL="457200" rtl="0" algn="just">
              <a:spcBef>
                <a:spcPts val="0"/>
              </a:spcBef>
              <a:spcAft>
                <a:spcPts val="0"/>
              </a:spcAft>
              <a:buClr>
                <a:srgbClr val="434343"/>
              </a:buClr>
              <a:buSzPts val="1800"/>
              <a:buChar char="●"/>
            </a:pPr>
            <a:r>
              <a:rPr lang="en">
                <a:solidFill>
                  <a:srgbClr val="434343"/>
                </a:solidFill>
              </a:rPr>
              <a:t>Google Maps</a:t>
            </a:r>
            <a:endParaRPr>
              <a:solidFill>
                <a:srgbClr val="434343"/>
              </a:solidFill>
            </a:endParaRPr>
          </a:p>
          <a:p>
            <a:pPr indent="-342900" lvl="0" marL="457200" rtl="0" algn="just">
              <a:spcBef>
                <a:spcPts val="0"/>
              </a:spcBef>
              <a:spcAft>
                <a:spcPts val="0"/>
              </a:spcAft>
              <a:buClr>
                <a:srgbClr val="434343"/>
              </a:buClr>
              <a:buSzPts val="1800"/>
              <a:buChar char="●"/>
            </a:pPr>
            <a:r>
              <a:rPr lang="en">
                <a:solidFill>
                  <a:srgbClr val="434343"/>
                </a:solidFill>
              </a:rPr>
              <a:t>Graph theory is also used to study molecules in chemistry and physics.</a:t>
            </a:r>
            <a:endParaRPr>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