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  <p:sldMasterId id="2147483969" r:id="rId2"/>
  </p:sldMasterIdLst>
  <p:notesMasterIdLst>
    <p:notesMasterId r:id="rId21"/>
  </p:notesMasterIdLst>
  <p:sldIdLst>
    <p:sldId id="257" r:id="rId3"/>
    <p:sldId id="282" r:id="rId4"/>
    <p:sldId id="272" r:id="rId5"/>
    <p:sldId id="274" r:id="rId6"/>
    <p:sldId id="275" r:id="rId7"/>
    <p:sldId id="285" r:id="rId8"/>
    <p:sldId id="286" r:id="rId9"/>
    <p:sldId id="287" r:id="rId10"/>
    <p:sldId id="288" r:id="rId11"/>
    <p:sldId id="261" r:id="rId12"/>
    <p:sldId id="262" r:id="rId13"/>
    <p:sldId id="263" r:id="rId14"/>
    <p:sldId id="264" r:id="rId15"/>
    <p:sldId id="265" r:id="rId16"/>
    <p:sldId id="284" r:id="rId17"/>
    <p:sldId id="278" r:id="rId18"/>
    <p:sldId id="28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2050" y="-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0B0F9-38A4-4DAF-855A-D9885BD1BEF5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A291-818A-4B03-A6ED-3ACF8EB85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7286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000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8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886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548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D307A2-25E4-4C22-925E-905D6FEECD3D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365903-2F02-486E-92A2-A9A475E37A9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1058387"/>
            <a:ext cx="6768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PREDICTING MALIGNANCY</a:t>
            </a:r>
          </a:p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OF BREAST</a:t>
            </a:r>
          </a:p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CANCER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3717032"/>
            <a:ext cx="48965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By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SUSMITA GOSWAMI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ANIK 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DUTTA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PRALAY 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GHOSH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SANKHA 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MANDAL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SAYAN 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CHOWDHURY</a:t>
            </a:r>
          </a:p>
          <a:p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sz="2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UDAYADITYA 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SASMAL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4" t="6300" r="20619" b="13900"/>
          <a:stretch/>
        </p:blipFill>
        <p:spPr>
          <a:xfrm>
            <a:off x="1619672" y="836712"/>
            <a:ext cx="2232248" cy="33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700808"/>
            <a:ext cx="764802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endParaRPr lang="en-US" sz="2000" dirty="0">
              <a:latin typeface="Swiss921 BT" pitchFamily="34" charset="0"/>
            </a:endParaRPr>
          </a:p>
          <a:p>
            <a:r>
              <a:rPr lang="en-US" sz="2500" dirty="0" smtClean="0">
                <a:latin typeface="Arial" panose="020B0604020202020204" pitchFamily="34" charset="0"/>
              </a:rPr>
              <a:t> After </a:t>
            </a:r>
            <a:r>
              <a:rPr lang="en-US" sz="2500" dirty="0">
                <a:latin typeface="Arial" panose="020B0604020202020204" pitchFamily="34" charset="0"/>
              </a:rPr>
              <a:t>analyzing all the EDA we have implemented four models </a:t>
            </a:r>
            <a:endParaRPr lang="en-IN" sz="25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63367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dobe Gurmukhi" pitchFamily="50" charset="0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dobe Gurmukhi" pitchFamily="50" charset="0"/>
              </a:rPr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dobe Gurmukhi" pitchFamily="50" charset="0"/>
              </a:rPr>
              <a:t>KNN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dobe Gurmukhi" pitchFamily="50" charset="0"/>
              </a:rPr>
              <a:t>Naive </a:t>
            </a:r>
            <a:r>
              <a:rPr lang="en-US" sz="2500" dirty="0" err="1" smtClean="0">
                <a:latin typeface="Arial" panose="020B0604020202020204" pitchFamily="34" charset="0"/>
                <a:cs typeface="Adobe Gurmukhi" pitchFamily="50" charset="0"/>
              </a:rPr>
              <a:t>Baye’s</a:t>
            </a:r>
            <a:endParaRPr lang="en-US" sz="2500" dirty="0" smtClean="0">
              <a:latin typeface="Arial" panose="020B0604020202020204" pitchFamily="34" charset="0"/>
              <a:cs typeface="Adobe Gurmukhi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500" dirty="0" smtClean="0">
                <a:latin typeface="Arial" panose="020B0604020202020204" pitchFamily="34" charset="0"/>
                <a:cs typeface="Adobe Gurmukhi" pitchFamily="50" charset="0"/>
              </a:rPr>
              <a:t>Ensemble</a:t>
            </a:r>
            <a:endParaRPr lang="en-IN" sz="2500" dirty="0">
              <a:latin typeface="Arial" panose="020B0604020202020204" pitchFamily="34" charset="0"/>
              <a:cs typeface="Adobe Gurmukhi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692696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IMPLEMENTED MODELS</a:t>
            </a:r>
          </a:p>
        </p:txBody>
      </p:sp>
    </p:spTree>
    <p:extLst>
      <p:ext uri="{BB962C8B-B14F-4D97-AF65-F5344CB8AC3E}">
        <p14:creationId xmlns:p14="http://schemas.microsoft.com/office/powerpoint/2010/main" val="15492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3810" y="116632"/>
            <a:ext cx="614623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Logistic regression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811326" cy="2657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90" y="3284984"/>
            <a:ext cx="543000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754" y="201414"/>
            <a:ext cx="4017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7DA841-0CC3-4B3E-8F3A-22672CD89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 r="18420"/>
          <a:stretch/>
        </p:blipFill>
        <p:spPr>
          <a:xfrm>
            <a:off x="1546150" y="1126148"/>
            <a:ext cx="6480720" cy="2302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D45F71-111D-494F-9EE2-E640C5701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3" y="3429000"/>
            <a:ext cx="6410227" cy="2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7416" y="116632"/>
            <a:ext cx="34195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Naive Baye’s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08720"/>
            <a:ext cx="6672506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0" y="3212976"/>
            <a:ext cx="550621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7784" y="404664"/>
            <a:ext cx="4464496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KNN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6811326" cy="4291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49" y="1988840"/>
            <a:ext cx="548716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8864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KNN Model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60" y="980728"/>
            <a:ext cx="6801799" cy="271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77" y="3212976"/>
            <a:ext cx="5601482" cy="32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09637"/>
            <a:ext cx="6887536" cy="268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92" y="3065811"/>
            <a:ext cx="549669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4364" y="404664"/>
            <a:ext cx="4995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Ensemble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27994"/>
            <a:ext cx="5256584" cy="2581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645024"/>
            <a:ext cx="5048955" cy="30568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44208" y="177281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Bagging Ensemble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881" y="4823441"/>
            <a:ext cx="24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Ensemble </a:t>
            </a:r>
          </a:p>
        </p:txBody>
      </p:sp>
    </p:spTree>
    <p:extLst>
      <p:ext uri="{BB962C8B-B14F-4D97-AF65-F5344CB8AC3E}">
        <p14:creationId xmlns:p14="http://schemas.microsoft.com/office/powerpoint/2010/main" val="24752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1EED1D-BF75-46F6-B71D-BD2C4D072A8E}"/>
              </a:ext>
            </a:extLst>
          </p:cNvPr>
          <p:cNvSpPr txBox="1"/>
          <p:nvPr/>
        </p:nvSpPr>
        <p:spPr>
          <a:xfrm>
            <a:off x="2843808" y="-4737"/>
            <a:ext cx="305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Inference</a:t>
            </a:r>
            <a:endParaRPr lang="en-IN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C548D9-8E23-4080-85B5-A1759505C4B8}"/>
              </a:ext>
            </a:extLst>
          </p:cNvPr>
          <p:cNvSpPr txBox="1"/>
          <p:nvPr/>
        </p:nvSpPr>
        <p:spPr>
          <a:xfrm>
            <a:off x="971600" y="1772816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By evaluating all the five types of models (Logistic Regression, Decision Tree, KNN, Naïve Bayes' and Ensemble) we have found that KNN model model is giving the best </a:t>
            </a:r>
            <a:r>
              <a:rPr lang="en-US" sz="2400" dirty="0" smtClean="0">
                <a:latin typeface="Arial Rounded MT Bold" panose="020F0704030504030204" pitchFamily="34" charset="0"/>
              </a:rPr>
              <a:t>accuracy (</a:t>
            </a:r>
            <a:r>
              <a:rPr lang="en-US" sz="2400" dirty="0">
                <a:latin typeface="Arial Rounded MT Bold" panose="020F0704030504030204" pitchFamily="34" charset="0"/>
              </a:rPr>
              <a:t>94.73680</a:t>
            </a:r>
            <a:r>
              <a:rPr lang="en-US" sz="2400" dirty="0" smtClean="0">
                <a:latin typeface="Arial Rounded MT Bold" panose="020F0704030504030204" pitchFamily="34" charset="0"/>
              </a:rPr>
              <a:t>) , True Positive </a:t>
            </a:r>
            <a:r>
              <a:rPr lang="en-US" sz="2400" dirty="0">
                <a:latin typeface="Arial Rounded MT Bold" panose="020F0704030504030204" pitchFamily="34" charset="0"/>
              </a:rPr>
              <a:t>rate 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100 and </a:t>
            </a:r>
            <a:r>
              <a:rPr lang="en-US" sz="2400" dirty="0" smtClean="0">
                <a:latin typeface="Arial Rounded MT Bold" panose="020F0704030504030204" pitchFamily="34" charset="0"/>
              </a:rPr>
              <a:t>False Negative Rate 0 while using  Texture Mean, Perimeter Mean, Smoothness Mean, Compactness Mean , Symmetry Mean, Fractal Dimension Mean ,Smoothness SE, Area SE and Concave Point Se. Thus </a:t>
            </a:r>
            <a:r>
              <a:rPr lang="en-US" sz="2400" dirty="0">
                <a:latin typeface="Arial Rounded MT Bold" panose="020F0704030504030204" pitchFamily="34" charset="0"/>
              </a:rPr>
              <a:t>our </a:t>
            </a:r>
            <a:r>
              <a:rPr lang="en-US" sz="2400" dirty="0" smtClean="0">
                <a:latin typeface="Arial Rounded MT Bold" panose="020F0704030504030204" pitchFamily="34" charset="0"/>
              </a:rPr>
              <a:t>prediction </a:t>
            </a:r>
            <a:r>
              <a:rPr lang="en-US" sz="2400" dirty="0">
                <a:latin typeface="Arial Rounded MT Bold" panose="020F0704030504030204" pitchFamily="34" charset="0"/>
              </a:rPr>
              <a:t>model </a:t>
            </a:r>
            <a:r>
              <a:rPr lang="en-US" sz="2400" dirty="0" smtClean="0">
                <a:latin typeface="Arial Rounded MT Bold" panose="020F0704030504030204" pitchFamily="34" charset="0"/>
              </a:rPr>
              <a:t>(KNN)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can </a:t>
            </a:r>
            <a:r>
              <a:rPr lang="en-US" sz="2400" dirty="0">
                <a:latin typeface="Arial Rounded MT Bold" panose="020F0704030504030204" pitchFamily="34" charset="0"/>
              </a:rPr>
              <a:t>detect malignancy faster and at a  lower cost.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2636912"/>
            <a:ext cx="583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golian Baiti" panose="03000500000000000000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84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5" y="836712"/>
            <a:ext cx="21820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1" u="sng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8" y="2060848"/>
            <a:ext cx="6336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en-US" sz="2600" dirty="0">
                <a:latin typeface="Arial" panose="020B0604020202020204" pitchFamily="34" charset="0"/>
              </a:rPr>
              <a:t>OBJECTIVE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</a:rPr>
              <a:t> DATA DESCRIPTION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</a:rPr>
              <a:t> EXPLORATORY DATA  ANALYSIS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</a:rPr>
              <a:t> IMPLEMENTED MODELS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</a:rPr>
              <a:t> SELECTED MODEL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</a:rPr>
              <a:t> INFERNCE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24644-DBEA-4261-B26B-2257EE7B8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076" y="312284"/>
            <a:ext cx="6858000" cy="1166258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bg1">
                    <a:lumMod val="50000"/>
                  </a:schemeClr>
                </a:solidFill>
              </a:rPr>
              <a:t>  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3F8F7F-DA90-4BC8-A494-F8D28964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680" y="1916832"/>
            <a:ext cx="6408712" cy="380038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Create a Learner Model by inductive learning.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The Learner Model predicts malignancy of breast cancer i.e. if a tumours is of malignant type or benign type based on 30 features.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Time Saving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Cost Saving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CC883-66D4-49F6-9C0A-7437ACE0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376" y="484397"/>
            <a:ext cx="6858000" cy="928379"/>
          </a:xfrm>
        </p:spPr>
        <p:txBody>
          <a:bodyPr/>
          <a:lstStyle/>
          <a:p>
            <a:pPr algn="ctr"/>
            <a:r>
              <a:rPr lang="en-IN" sz="4000" b="1" i="1" dirty="0">
                <a:solidFill>
                  <a:schemeClr val="bg1">
                    <a:lumMod val="50000"/>
                  </a:schemeClr>
                </a:solidFill>
              </a:rPr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BA2D9F-EDCC-4CA8-8DFE-E38CE67B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8" y="1765673"/>
            <a:ext cx="6768752" cy="490368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Diagnosis (M = malignant, B = benign)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Ten real-valued features are computed for each cell nucleus: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a) radius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b) texture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c) perimeter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d) area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e) smoothness 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 f) compactness 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 g) concavity 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 h) concave points 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IN" sz="37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) symmetry</a:t>
            </a:r>
          </a:p>
          <a:p>
            <a:pPr algn="l"/>
            <a:r>
              <a:rPr lang="en-IN" sz="3700" dirty="0">
                <a:solidFill>
                  <a:schemeClr val="tx1"/>
                </a:solidFill>
                <a:latin typeface="Arial" panose="020B0604020202020204" pitchFamily="34" charset="0"/>
              </a:rPr>
              <a:t>      j) fractal dimension</a:t>
            </a:r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20888"/>
            <a:ext cx="5544616" cy="1068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10723"/>
            <a:ext cx="5004048" cy="930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77" y="5085184"/>
            <a:ext cx="303302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5308D-875C-4749-88EE-5F8EC0DF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268760"/>
            <a:ext cx="732162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800" b="1" i="1" dirty="0"/>
              <a:t>   </a:t>
            </a:r>
            <a:r>
              <a:rPr lang="en-IN" sz="4000" b="1" i="1" dirty="0">
                <a:solidFill>
                  <a:schemeClr val="bg1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91B03-0EE5-4F71-ACC4-6B7C8AB93E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03648" y="2348880"/>
            <a:ext cx="6912768" cy="31683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hlinkClick r:id="" action="ppaction://hlinkshowjump?jump=nextslide"/>
              </a:rPr>
              <a:t>Univariate Analysis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hlinkClick r:id="rId2" action="ppaction://hlinksldjump"/>
              </a:rPr>
              <a:t>Bivariate Analysis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Missing Value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Outlier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Variable Transformation &amp; Creation</a:t>
            </a:r>
          </a:p>
          <a:p>
            <a:pPr marL="0" indent="0">
              <a:buNone/>
            </a:pP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2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93121C-966C-4CED-A914-33C0AFF2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84984"/>
            <a:ext cx="2694080" cy="2520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84984"/>
            <a:ext cx="2893178" cy="2736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9672" y="116632"/>
            <a:ext cx="5674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Univariate Analysis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752"/>
            <a:ext cx="6709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Simplest form of analyzing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Analyzing of one feature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Examples- Boxplot, Distplot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79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44624"/>
            <a:ext cx="5462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Skewness Analysis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467" y="120563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dobe Caslon Pro Bold" pitchFamily="18" charset="0"/>
              </a:rPr>
              <a:t>Skewness: Asymmetry in statistical distribution </a:t>
            </a:r>
            <a:endParaRPr lang="en-IN" sz="2400" dirty="0">
              <a:latin typeface="Adobe Caslon Pro Bold" pitchFamily="18" charset="0"/>
            </a:endParaRPr>
          </a:p>
        </p:txBody>
      </p:sp>
      <p:pic>
        <p:nvPicPr>
          <p:cNvPr id="4" name="Picture 3" descr="A close up of a map&#10;&#10;Description automatically generate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4"/>
          <a:stretch/>
        </p:blipFill>
        <p:spPr bwMode="auto">
          <a:xfrm>
            <a:off x="1979712" y="2852936"/>
            <a:ext cx="4108723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880" y="155679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dobe Caslon Pro Bold" pitchFamily="18" charset="0"/>
              </a:rPr>
              <a:t>Determine the Skewness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dobe Caslon Pro Bold" pitchFamily="18" charset="0"/>
              </a:rPr>
              <a:t>How to Remove Skewness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Adobe Caslon Pro Bold" pitchFamily="18" charset="0"/>
            </a:endParaRPr>
          </a:p>
        </p:txBody>
      </p:sp>
      <p:sp>
        <p:nvSpPr>
          <p:cNvPr id="6" name="Action Button: Information 5">
            <a:hlinkClick r:id="rId3" action="ppaction://hlinksldjump" highlightClick="1"/>
          </p:cNvPr>
          <p:cNvSpPr/>
          <p:nvPr/>
        </p:nvSpPr>
        <p:spPr>
          <a:xfrm>
            <a:off x="7020272" y="5589240"/>
            <a:ext cx="1008112" cy="100811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9067" y="-14610"/>
            <a:ext cx="5353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Bivariate Analysis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253" y="1484784"/>
            <a:ext cx="7992888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Complex form of analyzing Data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Analysis of Two features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Testing simplest </a:t>
            </a:r>
            <a:r>
              <a:rPr lang="en-US" sz="2800" dirty="0" smtClean="0">
                <a:latin typeface="Adobe Caslon Pro" pitchFamily="18" charset="0"/>
              </a:rPr>
              <a:t>hypotheses</a:t>
            </a:r>
            <a:endParaRPr lang="en-US" sz="2800" dirty="0">
              <a:latin typeface="Adobe Caslon Pro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Examples-Bar Plot</a:t>
            </a:r>
            <a:endParaRPr lang="en-IN" sz="2800" dirty="0">
              <a:latin typeface="Adobe Caslon Pro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5"/>
          <a:stretch/>
        </p:blipFill>
        <p:spPr>
          <a:xfrm>
            <a:off x="1475656" y="3645024"/>
            <a:ext cx="4280326" cy="2791963"/>
          </a:xfrm>
          <a:prstGeom prst="rect">
            <a:avLst/>
          </a:prstGeom>
        </p:spPr>
      </p:pic>
      <p:sp>
        <p:nvSpPr>
          <p:cNvPr id="7" name="Action Button: Information 6">
            <a:hlinkClick r:id="rId3" action="ppaction://hlinksldjump" highlightClick="1"/>
          </p:cNvPr>
          <p:cNvSpPr/>
          <p:nvPr/>
        </p:nvSpPr>
        <p:spPr>
          <a:xfrm>
            <a:off x="7380312" y="5946264"/>
            <a:ext cx="576064" cy="66258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7265" y="116632"/>
            <a:ext cx="2821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Heatmap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Garamond Pro Bold" pitchFamily="18" charset="0"/>
              </a:rPr>
              <a:t>Graphical Representation of Data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Garamond Pro Bold" pitchFamily="18" charset="0"/>
              </a:rPr>
              <a:t>Originated in 2D display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Garamond Pro Bold" pitchFamily="18" charset="0"/>
              </a:rPr>
              <a:t>Feature Selection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Garamond Pro Bold" pitchFamily="18" charset="0"/>
              </a:rPr>
              <a:t>Represent Complex Statistical Data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140968"/>
            <a:ext cx="3744416" cy="32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44969"/>
            <a:ext cx="4032448" cy="34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557</TotalTime>
  <Words>369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Feathered</vt:lpstr>
      <vt:lpstr>Oriel</vt:lpstr>
      <vt:lpstr>PowerPoint Presentation</vt:lpstr>
      <vt:lpstr>PowerPoint Presentation</vt:lpstr>
      <vt:lpstr>   OBJECTIVE</vt:lpstr>
      <vt:lpstr>DATA DESCRIPTION</vt:lpstr>
      <vt:lpstr>  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55</cp:revision>
  <dcterms:created xsi:type="dcterms:W3CDTF">2019-07-23T20:39:32Z</dcterms:created>
  <dcterms:modified xsi:type="dcterms:W3CDTF">2019-07-26T08:56:34Z</dcterms:modified>
</cp:coreProperties>
</file>