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83"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1AC95F-F609-47E1-9B52-7383955B8551}"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165178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1AC95F-F609-47E1-9B52-7383955B8551}"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176419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557474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82942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2521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1AC95F-F609-47E1-9B52-7383955B8551}" type="datetimeFigureOut">
              <a:rPr lang="en-IN" smtClean="0"/>
              <a:t>16-08-2022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825074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1AC95F-F609-47E1-9B52-7383955B8551}" type="datetimeFigureOut">
              <a:rPr lang="en-IN" smtClean="0"/>
              <a:t>16-08-2022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609625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AC95F-F609-47E1-9B52-7383955B8551}"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1529065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AC95F-F609-47E1-9B52-7383955B8551}"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33873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51AC95F-F609-47E1-9B52-7383955B8551}"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32181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23154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1AC95F-F609-47E1-9B52-7383955B8551}"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50819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1AC95F-F609-47E1-9B52-7383955B8551}" type="datetimeFigureOut">
              <a:rPr lang="en-IN" smtClean="0"/>
              <a:t>16-08-2022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3644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51AC95F-F609-47E1-9B52-7383955B8551}" type="datetimeFigureOut">
              <a:rPr lang="en-IN" smtClean="0"/>
              <a:t>16-08-2022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71978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1AC95F-F609-47E1-9B52-7383955B8551}" type="datetimeFigureOut">
              <a:rPr lang="en-IN" smtClean="0"/>
              <a:t>16-08-2022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36605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51AC95F-F609-47E1-9B52-7383955B8551}" type="datetimeFigureOut">
              <a:rPr lang="en-IN" smtClean="0"/>
              <a:t>16-08-2022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96655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1AC95F-F609-47E1-9B52-7383955B8551}"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17994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1AC95F-F609-47E1-9B52-7383955B8551}" type="datetimeFigureOut">
              <a:rPr lang="en-IN" smtClean="0"/>
              <a:t>16-08-2022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59814D-8C78-40B8-A832-FF36E365F038}" type="slidenum">
              <a:rPr lang="en-IN" smtClean="0"/>
              <a:t>‹#›</a:t>
            </a:fld>
            <a:endParaRPr lang="en-IN"/>
          </a:p>
        </p:txBody>
      </p:sp>
    </p:spTree>
    <p:extLst>
      <p:ext uri="{BB962C8B-B14F-4D97-AF65-F5344CB8AC3E}">
        <p14:creationId xmlns:p14="http://schemas.microsoft.com/office/powerpoint/2010/main" val="6115701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AB16-C172-4207-A4D4-95D0911E5DC1}"/>
              </a:ext>
            </a:extLst>
          </p:cNvPr>
          <p:cNvSpPr>
            <a:spLocks noGrp="1"/>
          </p:cNvSpPr>
          <p:nvPr>
            <p:ph type="ctrTitle"/>
          </p:nvPr>
        </p:nvSpPr>
        <p:spPr>
          <a:xfrm>
            <a:off x="340710" y="545976"/>
            <a:ext cx="9693558" cy="1800951"/>
          </a:xfrm>
        </p:spPr>
        <p:txBody>
          <a:bodyPr/>
          <a:lstStyle/>
          <a:p>
            <a:r>
              <a:rPr lang="en-IN" sz="4400" b="1" i="1" dirty="0">
                <a:solidFill>
                  <a:srgbClr val="FFFF00"/>
                </a:solidFill>
                <a:latin typeface="Arial Narrow" panose="020B0606020202030204" pitchFamily="34" charset="0"/>
              </a:rPr>
              <a:t>“Real time” Hand Gesture Recognition and Live Hand Sign Translator</a:t>
            </a:r>
          </a:p>
        </p:txBody>
      </p:sp>
      <p:sp>
        <p:nvSpPr>
          <p:cNvPr id="3" name="Subtitle 2">
            <a:extLst>
              <a:ext uri="{FF2B5EF4-FFF2-40B4-BE49-F238E27FC236}">
                <a16:creationId xmlns:a16="http://schemas.microsoft.com/office/drawing/2014/main" id="{48069F6E-ED15-4B08-8AFF-28532C5B0910}"/>
              </a:ext>
            </a:extLst>
          </p:cNvPr>
          <p:cNvSpPr>
            <a:spLocks noGrp="1"/>
          </p:cNvSpPr>
          <p:nvPr>
            <p:ph type="subTitle" idx="1"/>
          </p:nvPr>
        </p:nvSpPr>
        <p:spPr>
          <a:xfrm>
            <a:off x="380269" y="3061320"/>
            <a:ext cx="8825658" cy="2156080"/>
          </a:xfrm>
        </p:spPr>
        <p:txBody>
          <a:bodyPr>
            <a:normAutofit fontScale="92500" lnSpcReduction="20000"/>
          </a:bodyPr>
          <a:lstStyle/>
          <a:p>
            <a:r>
              <a:rPr lang="en-IN" dirty="0">
                <a:solidFill>
                  <a:srgbClr val="FF0000"/>
                </a:solidFill>
              </a:rPr>
              <a:t>By:</a:t>
            </a:r>
          </a:p>
          <a:p>
            <a:r>
              <a:rPr lang="en-IN" dirty="0"/>
              <a:t>Sasi Vatsal - 20l31a5413</a:t>
            </a:r>
          </a:p>
          <a:p>
            <a:r>
              <a:rPr lang="en-IN" dirty="0" err="1"/>
              <a:t>Thrushith</a:t>
            </a:r>
            <a:r>
              <a:rPr lang="en-IN" dirty="0"/>
              <a:t> - 20l31a5461</a:t>
            </a:r>
          </a:p>
          <a:p>
            <a:r>
              <a:rPr lang="en-IN" dirty="0" err="1"/>
              <a:t>Jagan</a:t>
            </a:r>
            <a:r>
              <a:rPr lang="en-IN" dirty="0"/>
              <a:t> - 20l31a5449</a:t>
            </a:r>
          </a:p>
          <a:p>
            <a:r>
              <a:rPr lang="en-IN" dirty="0" err="1"/>
              <a:t>Shaieen</a:t>
            </a:r>
            <a:r>
              <a:rPr lang="en-IN" dirty="0"/>
              <a:t> - 21l31a5405</a:t>
            </a:r>
          </a:p>
          <a:p>
            <a:r>
              <a:rPr lang="en-IN" dirty="0"/>
              <a:t>Vivek </a:t>
            </a:r>
            <a:r>
              <a:rPr lang="en-IN" dirty="0" err="1"/>
              <a:t>Dattu</a:t>
            </a:r>
            <a:r>
              <a:rPr lang="en-IN" dirty="0"/>
              <a:t>  - 20l31a5446</a:t>
            </a:r>
          </a:p>
        </p:txBody>
      </p:sp>
      <p:pic>
        <p:nvPicPr>
          <p:cNvPr id="7" name="Picture 6">
            <a:extLst>
              <a:ext uri="{FF2B5EF4-FFF2-40B4-BE49-F238E27FC236}">
                <a16:creationId xmlns:a16="http://schemas.microsoft.com/office/drawing/2014/main" id="{3EDE2B6A-52E7-4052-BEB1-AA5710E9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558" y="2386566"/>
            <a:ext cx="5364214" cy="4023161"/>
          </a:xfrm>
          <a:prstGeom prst="rect">
            <a:avLst/>
          </a:prstGeom>
        </p:spPr>
      </p:pic>
      <p:pic>
        <p:nvPicPr>
          <p:cNvPr id="11" name="Picture 10">
            <a:extLst>
              <a:ext uri="{FF2B5EF4-FFF2-40B4-BE49-F238E27FC236}">
                <a16:creationId xmlns:a16="http://schemas.microsoft.com/office/drawing/2014/main" id="{0B87668A-4F40-4A21-9D12-52751628B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245" y="3578895"/>
            <a:ext cx="1644755" cy="1638505"/>
          </a:xfrm>
          <a:prstGeom prst="rect">
            <a:avLst/>
          </a:prstGeom>
        </p:spPr>
      </p:pic>
      <p:pic>
        <p:nvPicPr>
          <p:cNvPr id="13" name="Picture 12">
            <a:extLst>
              <a:ext uri="{FF2B5EF4-FFF2-40B4-BE49-F238E27FC236}">
                <a16:creationId xmlns:a16="http://schemas.microsoft.com/office/drawing/2014/main" id="{16CD4954-8261-496F-B51A-5E505D3FC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502" y="4203340"/>
            <a:ext cx="395056" cy="395056"/>
          </a:xfrm>
          <a:prstGeom prst="rect">
            <a:avLst/>
          </a:prstGeom>
        </p:spPr>
      </p:pic>
    </p:spTree>
    <p:extLst>
      <p:ext uri="{BB962C8B-B14F-4D97-AF65-F5344CB8AC3E}">
        <p14:creationId xmlns:p14="http://schemas.microsoft.com/office/powerpoint/2010/main" val="469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barn(inVertical)">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barn(inVertical)">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barn(inVertical)">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barn(inVertical)">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barn(inVertical)">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barn(inVertical)">
                                      <p:cBhvr>
                                        <p:cTn id="5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8541-488A-45AC-88DE-CD51E8D67D8F}"/>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Abstract </a:t>
            </a:r>
            <a:r>
              <a:rPr lang="en-IN" b="1" i="1" dirty="0">
                <a:solidFill>
                  <a:srgbClr val="FFFF00"/>
                </a:solidFill>
              </a:rPr>
              <a:t>:</a:t>
            </a:r>
          </a:p>
        </p:txBody>
      </p:sp>
      <p:sp>
        <p:nvSpPr>
          <p:cNvPr id="3" name="Content Placeholder 2">
            <a:extLst>
              <a:ext uri="{FF2B5EF4-FFF2-40B4-BE49-F238E27FC236}">
                <a16:creationId xmlns:a16="http://schemas.microsoft.com/office/drawing/2014/main" id="{6B1C05E7-16CB-4B58-A6C4-40A1584612E7}"/>
              </a:ext>
            </a:extLst>
          </p:cNvPr>
          <p:cNvSpPr>
            <a:spLocks noGrp="1"/>
          </p:cNvSpPr>
          <p:nvPr>
            <p:ph idx="1"/>
          </p:nvPr>
        </p:nvSpPr>
        <p:spPr>
          <a:xfrm>
            <a:off x="1104293" y="1331259"/>
            <a:ext cx="9404723" cy="5949107"/>
          </a:xfrm>
        </p:spPr>
        <p:txBody>
          <a:bodyPr/>
          <a:lstStyle/>
          <a:p>
            <a:r>
              <a:rPr lang="en-US" b="1" dirty="0">
                <a:effectLst/>
                <a:latin typeface="charter"/>
              </a:rPr>
              <a:t>It is a very difficult world when we are unable to interact with our fellow mates. Imagine the world for deaf and mute, they face more challenges in communicating than we do, they surely can use sign languages but how many of us are thorough with the sign languages. Hence, we recognized this problem and thought of making the interaction easier. We are using a Leap Motion Controller for the gesture recognition for which we created a Machine Learning model that will detect the gesture and tell it further to the people who are not aware of the sign language, hence making it easier for interaction.</a:t>
            </a:r>
            <a:endParaRPr lang="en-IN" b="1" dirty="0"/>
          </a:p>
        </p:txBody>
      </p:sp>
      <p:pic>
        <p:nvPicPr>
          <p:cNvPr id="5" name="Picture 4">
            <a:extLst>
              <a:ext uri="{FF2B5EF4-FFF2-40B4-BE49-F238E27FC236}">
                <a16:creationId xmlns:a16="http://schemas.microsoft.com/office/drawing/2014/main" id="{775E5F1C-C058-453D-8BC3-84E4B047B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822" y="4018279"/>
            <a:ext cx="3685631" cy="2457087"/>
          </a:xfrm>
          <a:prstGeom prst="rect">
            <a:avLst/>
          </a:prstGeom>
        </p:spPr>
      </p:pic>
    </p:spTree>
    <p:extLst>
      <p:ext uri="{BB962C8B-B14F-4D97-AF65-F5344CB8AC3E}">
        <p14:creationId xmlns:p14="http://schemas.microsoft.com/office/powerpoint/2010/main" val="64646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9071-9949-401F-AF13-5FDA7451A2E8}"/>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Previous model </a:t>
            </a:r>
            <a:r>
              <a:rPr lang="en-IN" b="1" i="1" dirty="0">
                <a:solidFill>
                  <a:srgbClr val="FFFF00"/>
                </a:solidFill>
                <a:latin typeface="Bahnschrift Condensed" panose="020B0502040204020203" pitchFamily="34" charset="0"/>
              </a:rPr>
              <a:t>:</a:t>
            </a:r>
          </a:p>
        </p:txBody>
      </p:sp>
      <p:pic>
        <p:nvPicPr>
          <p:cNvPr id="7" name="Picture 6">
            <a:extLst>
              <a:ext uri="{FF2B5EF4-FFF2-40B4-BE49-F238E27FC236}">
                <a16:creationId xmlns:a16="http://schemas.microsoft.com/office/drawing/2014/main" id="{9F3A7B3B-5EC5-4087-9327-9492BB35A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2" y="1271451"/>
            <a:ext cx="2585644" cy="3968176"/>
          </a:xfrm>
          <a:prstGeom prst="rect">
            <a:avLst/>
          </a:prstGeom>
        </p:spPr>
      </p:pic>
      <p:sp>
        <p:nvSpPr>
          <p:cNvPr id="9" name="TextBox 8">
            <a:extLst>
              <a:ext uri="{FF2B5EF4-FFF2-40B4-BE49-F238E27FC236}">
                <a16:creationId xmlns:a16="http://schemas.microsoft.com/office/drawing/2014/main" id="{9CF69E12-740D-4922-AF30-1932BAF0E8B1}"/>
              </a:ext>
            </a:extLst>
          </p:cNvPr>
          <p:cNvSpPr txBox="1"/>
          <p:nvPr/>
        </p:nvSpPr>
        <p:spPr>
          <a:xfrm>
            <a:off x="3872837" y="2283143"/>
            <a:ext cx="7766903" cy="923330"/>
          </a:xfrm>
          <a:prstGeom prst="rect">
            <a:avLst/>
          </a:prstGeom>
          <a:noFill/>
        </p:spPr>
        <p:txBody>
          <a:bodyPr wrap="square">
            <a:spAutoFit/>
          </a:bodyPr>
          <a:lstStyle/>
          <a:p>
            <a:pPr algn="ctr"/>
            <a:r>
              <a:rPr lang="en-IN" b="1" i="1" u="sng" dirty="0">
                <a:solidFill>
                  <a:srgbClr val="FFFF00"/>
                </a:solidFill>
              </a:rPr>
              <a:t>BY</a:t>
            </a:r>
            <a:r>
              <a:rPr lang="en-IN" b="1" i="1" dirty="0"/>
              <a:t>:</a:t>
            </a:r>
          </a:p>
          <a:p>
            <a:pPr algn="ctr"/>
            <a:r>
              <a:rPr lang="en-IN" b="1" i="1" dirty="0" err="1"/>
              <a:t>Parshwa</a:t>
            </a:r>
            <a:r>
              <a:rPr lang="en-IN" b="1" i="1" dirty="0"/>
              <a:t> P. Patil, Maithili J. </a:t>
            </a:r>
            <a:r>
              <a:rPr lang="en-IN" b="1" i="1" dirty="0" err="1"/>
              <a:t>Phatak</a:t>
            </a:r>
            <a:r>
              <a:rPr lang="en-IN" b="1" i="1" dirty="0"/>
              <a:t>, </a:t>
            </a:r>
            <a:r>
              <a:rPr lang="en-IN" b="1" i="1" dirty="0" err="1"/>
              <a:t>Suharsh</a:t>
            </a:r>
            <a:r>
              <a:rPr lang="en-IN" b="1" i="1" dirty="0"/>
              <a:t> S. Kale, </a:t>
            </a:r>
            <a:r>
              <a:rPr lang="en-IN" b="1" i="1" dirty="0" err="1"/>
              <a:t>Premjeet</a:t>
            </a:r>
            <a:r>
              <a:rPr lang="en-IN" b="1" i="1" dirty="0"/>
              <a:t> N. Patil, Pranav S. </a:t>
            </a:r>
            <a:r>
              <a:rPr lang="en-IN" b="1" i="1" dirty="0" err="1"/>
              <a:t>Harole</a:t>
            </a:r>
            <a:r>
              <a:rPr lang="en-IN" b="1" i="1" dirty="0"/>
              <a:t>, Prof. </a:t>
            </a:r>
            <a:r>
              <a:rPr lang="en-IN" b="1" i="1" dirty="0" err="1"/>
              <a:t>Dr.</a:t>
            </a:r>
            <a:r>
              <a:rPr lang="en-IN" b="1" i="1" dirty="0"/>
              <a:t> C. S. Shinde</a:t>
            </a:r>
          </a:p>
        </p:txBody>
      </p:sp>
      <p:sp>
        <p:nvSpPr>
          <p:cNvPr id="13" name="TextBox 12">
            <a:extLst>
              <a:ext uri="{FF2B5EF4-FFF2-40B4-BE49-F238E27FC236}">
                <a16:creationId xmlns:a16="http://schemas.microsoft.com/office/drawing/2014/main" id="{83379953-9283-46D5-8C5F-74F387D5D578}"/>
              </a:ext>
            </a:extLst>
          </p:cNvPr>
          <p:cNvSpPr txBox="1"/>
          <p:nvPr/>
        </p:nvSpPr>
        <p:spPr>
          <a:xfrm>
            <a:off x="1902421" y="5483028"/>
            <a:ext cx="6483933" cy="923330"/>
          </a:xfrm>
          <a:prstGeom prst="rect">
            <a:avLst/>
          </a:prstGeom>
          <a:noFill/>
        </p:spPr>
        <p:txBody>
          <a:bodyPr wrap="square">
            <a:spAutoFit/>
          </a:bodyPr>
          <a:lstStyle/>
          <a:p>
            <a:r>
              <a:rPr lang="en-IN" b="1" i="1" dirty="0">
                <a:solidFill>
                  <a:srgbClr val="FF0000"/>
                </a:solidFill>
                <a:latin typeface="Arial Black" panose="020B0A04020102020204" pitchFamily="34" charset="0"/>
              </a:rPr>
              <a:t>The link for the base paper is provided here:👇👇</a:t>
            </a:r>
          </a:p>
          <a:p>
            <a:endParaRPr lang="en-IN" b="1" i="1" dirty="0">
              <a:solidFill>
                <a:srgbClr val="FF0000"/>
              </a:solidFill>
              <a:latin typeface="Arial Black" panose="020B0A04020102020204" pitchFamily="34" charset="0"/>
            </a:endParaRPr>
          </a:p>
          <a:p>
            <a:r>
              <a:rPr lang="en-IN" dirty="0"/>
              <a:t>https://www.irjet.net/archives/V6/i11/IRJET-V6I11170.pdf</a:t>
            </a:r>
          </a:p>
        </p:txBody>
      </p:sp>
      <p:pic>
        <p:nvPicPr>
          <p:cNvPr id="15" name="Picture 14">
            <a:extLst>
              <a:ext uri="{FF2B5EF4-FFF2-40B4-BE49-F238E27FC236}">
                <a16:creationId xmlns:a16="http://schemas.microsoft.com/office/drawing/2014/main" id="{D566D392-DE49-48F6-BD0F-FD88481F3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7018" y="4050531"/>
            <a:ext cx="3465121" cy="2660093"/>
          </a:xfrm>
          <a:prstGeom prst="rect">
            <a:avLst/>
          </a:prstGeom>
        </p:spPr>
      </p:pic>
    </p:spTree>
    <p:extLst>
      <p:ext uri="{BB962C8B-B14F-4D97-AF65-F5344CB8AC3E}">
        <p14:creationId xmlns:p14="http://schemas.microsoft.com/office/powerpoint/2010/main" val="381279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F63C-FDF3-4F48-8FA9-B5A0CFBAC665}"/>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Advantages :</a:t>
            </a:r>
          </a:p>
        </p:txBody>
      </p:sp>
      <p:sp>
        <p:nvSpPr>
          <p:cNvPr id="3" name="Content Placeholder 2">
            <a:extLst>
              <a:ext uri="{FF2B5EF4-FFF2-40B4-BE49-F238E27FC236}">
                <a16:creationId xmlns:a16="http://schemas.microsoft.com/office/drawing/2014/main" id="{69F124D7-6EFD-470F-8C1A-0F6416B6844C}"/>
              </a:ext>
            </a:extLst>
          </p:cNvPr>
          <p:cNvSpPr>
            <a:spLocks noGrp="1"/>
          </p:cNvSpPr>
          <p:nvPr>
            <p:ph idx="1"/>
          </p:nvPr>
        </p:nvSpPr>
        <p:spPr>
          <a:xfrm>
            <a:off x="1085895" y="1478152"/>
            <a:ext cx="9277305" cy="4195481"/>
          </a:xfrm>
        </p:spPr>
        <p:txBody>
          <a:bodyPr/>
          <a:lstStyle/>
          <a:p>
            <a:r>
              <a:rPr lang="en-IN" dirty="0"/>
              <a:t>It is very easy to implement once the data set is provided because the model can also be extended into various platforms.</a:t>
            </a:r>
          </a:p>
          <a:p>
            <a:r>
              <a:rPr lang="en-IN" dirty="0"/>
              <a:t>This model is easily portable </a:t>
            </a:r>
            <a:r>
              <a:rPr lang="en-IN" dirty="0" err="1"/>
              <a:t>i.e</a:t>
            </a:r>
            <a:r>
              <a:rPr lang="en-IN" dirty="0"/>
              <a:t>, it can be used in many cross platforms.</a:t>
            </a:r>
          </a:p>
          <a:p>
            <a:r>
              <a:rPr lang="en-IN" dirty="0"/>
              <a:t>The real time FEED is also shown in this model.</a:t>
            </a:r>
          </a:p>
          <a:p>
            <a:r>
              <a:rPr lang="en-IN" dirty="0"/>
              <a:t>The accuracy is more when compared to the prior models.</a:t>
            </a:r>
          </a:p>
          <a:p>
            <a:pPr marL="1828800" lvl="4" indent="0">
              <a:buNone/>
            </a:pPr>
            <a:r>
              <a:rPr lang="en-IN" b="1" i="1" dirty="0">
                <a:solidFill>
                  <a:srgbClr val="FFFF00"/>
                </a:solidFill>
              </a:rPr>
              <a:t>			</a:t>
            </a:r>
            <a:r>
              <a:rPr lang="en-IN" sz="2400" b="1" i="1" dirty="0">
                <a:solidFill>
                  <a:srgbClr val="FFFF00"/>
                </a:solidFill>
              </a:rPr>
              <a:t>“</a:t>
            </a:r>
            <a:r>
              <a:rPr lang="en-IN" sz="1800" b="1" i="1" dirty="0">
                <a:solidFill>
                  <a:srgbClr val="FFFF00"/>
                </a:solidFill>
              </a:rPr>
              <a:t>ACCURACY </a:t>
            </a:r>
            <a:r>
              <a:rPr lang="en-IN" sz="1800" b="1" i="1">
                <a:solidFill>
                  <a:srgbClr val="FFFF00"/>
                </a:solidFill>
              </a:rPr>
              <a:t>= 94.0643 </a:t>
            </a:r>
            <a:r>
              <a:rPr lang="en-IN" sz="1800" b="1" i="1" dirty="0">
                <a:solidFill>
                  <a:srgbClr val="FFFF00"/>
                </a:solidFill>
              </a:rPr>
              <a:t>%</a:t>
            </a:r>
            <a:r>
              <a:rPr lang="en-IN" sz="2400" b="1" i="1" dirty="0">
                <a:solidFill>
                  <a:srgbClr val="FFFF00"/>
                </a:solidFill>
              </a:rPr>
              <a:t>”</a:t>
            </a:r>
          </a:p>
        </p:txBody>
      </p:sp>
      <p:pic>
        <p:nvPicPr>
          <p:cNvPr id="5" name="Picture 4">
            <a:extLst>
              <a:ext uri="{FF2B5EF4-FFF2-40B4-BE49-F238E27FC236}">
                <a16:creationId xmlns:a16="http://schemas.microsoft.com/office/drawing/2014/main" id="{1A3D33FE-66F9-4FCA-8C82-ED701A2F1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35" y="4110365"/>
            <a:ext cx="4513716" cy="2538966"/>
          </a:xfrm>
          <a:prstGeom prst="rect">
            <a:avLst/>
          </a:prstGeom>
        </p:spPr>
      </p:pic>
      <p:pic>
        <p:nvPicPr>
          <p:cNvPr id="6" name="Picture 5">
            <a:extLst>
              <a:ext uri="{FF2B5EF4-FFF2-40B4-BE49-F238E27FC236}">
                <a16:creationId xmlns:a16="http://schemas.microsoft.com/office/drawing/2014/main" id="{784A85FD-DF15-4E1F-B2EE-B3DF21806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794" y="4007876"/>
            <a:ext cx="3409406" cy="2591682"/>
          </a:xfrm>
          <a:prstGeom prst="rect">
            <a:avLst/>
          </a:prstGeom>
        </p:spPr>
      </p:pic>
    </p:spTree>
    <p:extLst>
      <p:ext uri="{BB962C8B-B14F-4D97-AF65-F5344CB8AC3E}">
        <p14:creationId xmlns:p14="http://schemas.microsoft.com/office/powerpoint/2010/main" val="1557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499B-BF90-44C3-9338-603DD2388B6B}"/>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Disadvantage </a:t>
            </a:r>
            <a:r>
              <a:rPr lang="en-IN" b="1" i="1" dirty="0">
                <a:solidFill>
                  <a:srgbClr val="FFFF00"/>
                </a:solidFill>
                <a:latin typeface="Bahnschrift Condensed" panose="020B0502040204020203" pitchFamily="34" charset="0"/>
              </a:rPr>
              <a:t>:</a:t>
            </a:r>
            <a:br>
              <a:rPr lang="en-IN" b="1" i="1" dirty="0">
                <a:solidFill>
                  <a:srgbClr val="FFFF00"/>
                </a:solidFill>
                <a:latin typeface="Bahnschrift Condensed" panose="020B0502040204020203" pitchFamily="34" charset="0"/>
              </a:rPr>
            </a:br>
            <a:endParaRPr lang="en-IN" b="1" i="1" dirty="0">
              <a:solidFill>
                <a:srgbClr val="FFFF00"/>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79D577D1-FA00-4120-9538-6580DF4A5461}"/>
              </a:ext>
            </a:extLst>
          </p:cNvPr>
          <p:cNvSpPr>
            <a:spLocks noGrp="1"/>
          </p:cNvSpPr>
          <p:nvPr>
            <p:ph idx="1"/>
          </p:nvPr>
        </p:nvSpPr>
        <p:spPr>
          <a:xfrm>
            <a:off x="1104293" y="1492187"/>
            <a:ext cx="8946541" cy="4195481"/>
          </a:xfrm>
        </p:spPr>
        <p:txBody>
          <a:bodyPr/>
          <a:lstStyle/>
          <a:p>
            <a:pPr>
              <a:buFont typeface="Wingdings" panose="05000000000000000000" pitchFamily="2" charset="2"/>
              <a:buChar char="Ø"/>
            </a:pPr>
            <a:r>
              <a:rPr lang="en-IN" dirty="0"/>
              <a:t>The previous models have no portability feature i.e., there is no proper application. </a:t>
            </a:r>
          </a:p>
          <a:p>
            <a:pPr>
              <a:buFont typeface="Wingdings" panose="05000000000000000000" pitchFamily="2" charset="2"/>
              <a:buChar char="Ø"/>
            </a:pPr>
            <a:r>
              <a:rPr lang="en-IN" dirty="0"/>
              <a:t>There is no real time conversion in the previous models. </a:t>
            </a:r>
          </a:p>
          <a:p>
            <a:pPr>
              <a:buFont typeface="Wingdings" panose="05000000000000000000" pitchFamily="2" charset="2"/>
              <a:buChar char="Ø"/>
            </a:pPr>
            <a:r>
              <a:rPr lang="en-IN" dirty="0"/>
              <a:t>The prior models have less accuracy when compared to the present model.</a:t>
            </a:r>
          </a:p>
        </p:txBody>
      </p:sp>
      <p:pic>
        <p:nvPicPr>
          <p:cNvPr id="7" name="Picture 6">
            <a:extLst>
              <a:ext uri="{FF2B5EF4-FFF2-40B4-BE49-F238E27FC236}">
                <a16:creationId xmlns:a16="http://schemas.microsoft.com/office/drawing/2014/main" id="{B2BF4C90-CC09-41B6-9073-E9E96E3CC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200" y="3767481"/>
            <a:ext cx="6468725" cy="2587490"/>
          </a:xfrm>
          <a:prstGeom prst="rect">
            <a:avLst/>
          </a:prstGeom>
        </p:spPr>
      </p:pic>
    </p:spTree>
    <p:extLst>
      <p:ext uri="{BB962C8B-B14F-4D97-AF65-F5344CB8AC3E}">
        <p14:creationId xmlns:p14="http://schemas.microsoft.com/office/powerpoint/2010/main" val="257496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FDCE-453B-4BBB-8B58-821083F0FEBE}"/>
              </a:ext>
            </a:extLst>
          </p:cNvPr>
          <p:cNvSpPr>
            <a:spLocks noGrp="1"/>
          </p:cNvSpPr>
          <p:nvPr>
            <p:ph type="title"/>
          </p:nvPr>
        </p:nvSpPr>
        <p:spPr>
          <a:xfrm>
            <a:off x="437105" y="191461"/>
            <a:ext cx="9404723" cy="1400530"/>
          </a:xfrm>
        </p:spPr>
        <p:txBody>
          <a:bodyPr/>
          <a:lstStyle/>
          <a:p>
            <a:r>
              <a:rPr lang="en-IN" b="1" i="1" u="sng" dirty="0">
                <a:solidFill>
                  <a:srgbClr val="FFFF00"/>
                </a:solidFill>
                <a:latin typeface="Bahnschrift Condensed" panose="020B0502040204020203" pitchFamily="34" charset="0"/>
              </a:rPr>
              <a:t>Requirements </a:t>
            </a:r>
            <a:r>
              <a:rPr lang="en-IN" b="1" i="1" dirty="0">
                <a:solidFill>
                  <a:srgbClr val="FFFF00"/>
                </a:solidFill>
                <a:latin typeface="Bahnschrift Condensed" panose="020B0502040204020203" pitchFamily="34" charset="0"/>
              </a:rPr>
              <a:t>:</a:t>
            </a:r>
          </a:p>
        </p:txBody>
      </p:sp>
      <p:sp>
        <p:nvSpPr>
          <p:cNvPr id="3" name="Content Placeholder 2">
            <a:extLst>
              <a:ext uri="{FF2B5EF4-FFF2-40B4-BE49-F238E27FC236}">
                <a16:creationId xmlns:a16="http://schemas.microsoft.com/office/drawing/2014/main" id="{C19EAAE7-1E38-428E-AB7B-FE5171D8F9B1}"/>
              </a:ext>
            </a:extLst>
          </p:cNvPr>
          <p:cNvSpPr>
            <a:spLocks noGrp="1"/>
          </p:cNvSpPr>
          <p:nvPr>
            <p:ph idx="1"/>
          </p:nvPr>
        </p:nvSpPr>
        <p:spPr>
          <a:xfrm>
            <a:off x="850762" y="1225731"/>
            <a:ext cx="11480576" cy="5440808"/>
          </a:xfrm>
        </p:spPr>
        <p:txBody>
          <a:bodyPr>
            <a:normAutofit fontScale="85000" lnSpcReduction="20000"/>
          </a:bodyPr>
          <a:lstStyle/>
          <a:p>
            <a:r>
              <a:rPr lang="en-IN" b="1" i="1" u="sng" dirty="0">
                <a:solidFill>
                  <a:srgbClr val="FFC000"/>
                </a:solidFill>
              </a:rPr>
              <a:t>Webapp : </a:t>
            </a:r>
            <a:r>
              <a:rPr lang="en-IN" dirty="0"/>
              <a:t>  </a:t>
            </a:r>
            <a:r>
              <a:rPr lang="en-IN" b="1" dirty="0" err="1"/>
              <a:t>Streamlit</a:t>
            </a:r>
            <a:endParaRPr lang="en-IN" b="1" dirty="0"/>
          </a:p>
          <a:p>
            <a:r>
              <a:rPr lang="en-IN" b="1" i="1" u="sng" dirty="0">
                <a:solidFill>
                  <a:srgbClr val="FFC000"/>
                </a:solidFill>
              </a:rPr>
              <a:t>Development : </a:t>
            </a:r>
            <a:r>
              <a:rPr lang="en-IN" b="1" dirty="0"/>
              <a:t>Heroku</a:t>
            </a:r>
          </a:p>
          <a:p>
            <a:r>
              <a:rPr lang="en-IN" b="1" i="1" u="sng" dirty="0">
                <a:solidFill>
                  <a:srgbClr val="FFC000"/>
                </a:solidFill>
              </a:rPr>
              <a:t>Python libraries </a:t>
            </a:r>
            <a:r>
              <a:rPr lang="en-IN" dirty="0"/>
              <a:t>:</a:t>
            </a:r>
          </a:p>
          <a:p>
            <a:pPr lvl="1">
              <a:buFont typeface="Courier New" panose="02070309020205020404" pitchFamily="49" charset="0"/>
              <a:buChar char="o"/>
            </a:pPr>
            <a:r>
              <a:rPr lang="en-IN" dirty="0" err="1"/>
              <a:t>Tensorflow</a:t>
            </a:r>
            <a:endParaRPr lang="en-IN" dirty="0"/>
          </a:p>
          <a:p>
            <a:pPr lvl="1">
              <a:buFont typeface="Courier New" panose="02070309020205020404" pitchFamily="49" charset="0"/>
              <a:buChar char="o"/>
            </a:pPr>
            <a:r>
              <a:rPr lang="en-IN" dirty="0" err="1"/>
              <a:t>Keras</a:t>
            </a:r>
            <a:endParaRPr lang="en-IN" dirty="0"/>
          </a:p>
          <a:p>
            <a:pPr lvl="1">
              <a:buFont typeface="Courier New" panose="02070309020205020404" pitchFamily="49" charset="0"/>
              <a:buChar char="o"/>
            </a:pPr>
            <a:r>
              <a:rPr lang="en-IN" dirty="0"/>
              <a:t>Pandas </a:t>
            </a:r>
          </a:p>
          <a:p>
            <a:pPr lvl="1">
              <a:buFont typeface="Courier New" panose="02070309020205020404" pitchFamily="49" charset="0"/>
              <a:buChar char="o"/>
            </a:pPr>
            <a:r>
              <a:rPr lang="en-IN" dirty="0" err="1"/>
              <a:t>Numpy</a:t>
            </a:r>
            <a:r>
              <a:rPr lang="en-IN" dirty="0"/>
              <a:t> </a:t>
            </a:r>
          </a:p>
          <a:p>
            <a:pPr lvl="1">
              <a:buFont typeface="Courier New" panose="02070309020205020404" pitchFamily="49" charset="0"/>
              <a:buChar char="o"/>
            </a:pPr>
            <a:r>
              <a:rPr lang="en-IN" dirty="0" err="1"/>
              <a:t>Sklearn</a:t>
            </a:r>
            <a:r>
              <a:rPr lang="en-IN" dirty="0"/>
              <a:t> </a:t>
            </a:r>
          </a:p>
          <a:p>
            <a:pPr lvl="1">
              <a:buFont typeface="Courier New" panose="02070309020205020404" pitchFamily="49" charset="0"/>
              <a:buChar char="o"/>
            </a:pPr>
            <a:r>
              <a:rPr lang="en-IN" dirty="0"/>
              <a:t>LMC</a:t>
            </a:r>
          </a:p>
          <a:p>
            <a:pPr lvl="2">
              <a:buFont typeface="Arial" panose="020B0604020202020204" pitchFamily="34" charset="0"/>
              <a:buChar char="•"/>
            </a:pPr>
            <a:r>
              <a:rPr lang="en-IN" dirty="0"/>
              <a:t>Computer vision, </a:t>
            </a:r>
            <a:r>
              <a:rPr lang="en-IN" dirty="0" err="1"/>
              <a:t>Mediapipe</a:t>
            </a:r>
            <a:endParaRPr lang="en-IN" dirty="0"/>
          </a:p>
          <a:p>
            <a:pPr lvl="2">
              <a:buFont typeface="Arial" panose="020B0604020202020204" pitchFamily="34" charset="0"/>
              <a:buChar char="•"/>
            </a:pPr>
            <a:r>
              <a:rPr lang="en-IN" dirty="0"/>
              <a:t>Circle gestures</a:t>
            </a:r>
          </a:p>
          <a:p>
            <a:pPr lvl="2">
              <a:buFont typeface="Arial" panose="020B0604020202020204" pitchFamily="34" charset="0"/>
              <a:buChar char="•"/>
            </a:pPr>
            <a:r>
              <a:rPr lang="en-IN" dirty="0"/>
              <a:t>Key tap gestures</a:t>
            </a:r>
          </a:p>
          <a:p>
            <a:pPr lvl="2">
              <a:buFont typeface="Arial" panose="020B0604020202020204" pitchFamily="34" charset="0"/>
              <a:buChar char="•"/>
            </a:pPr>
            <a:r>
              <a:rPr lang="en-IN" dirty="0"/>
              <a:t>Swipe gesture</a:t>
            </a:r>
          </a:p>
          <a:p>
            <a:r>
              <a:rPr lang="en-IN" b="1" i="1" u="sng" dirty="0" err="1">
                <a:solidFill>
                  <a:srgbClr val="FFC000"/>
                </a:solidFill>
              </a:rPr>
              <a:t>Algoritms</a:t>
            </a:r>
            <a:r>
              <a:rPr lang="en-IN" b="1" i="1" u="sng" dirty="0">
                <a:solidFill>
                  <a:srgbClr val="FFC000"/>
                </a:solidFill>
              </a:rPr>
              <a:t> :</a:t>
            </a:r>
          </a:p>
          <a:p>
            <a:pPr lvl="2">
              <a:buFont typeface="Courier New" panose="02070309020205020404" pitchFamily="49" charset="0"/>
              <a:buChar char="o"/>
            </a:pPr>
            <a:r>
              <a:rPr lang="en-IN" dirty="0"/>
              <a:t>KNN</a:t>
            </a:r>
          </a:p>
          <a:p>
            <a:pPr lvl="2">
              <a:buFont typeface="Courier New" panose="02070309020205020404" pitchFamily="49" charset="0"/>
              <a:buChar char="o"/>
            </a:pPr>
            <a:r>
              <a:rPr lang="en-IN" dirty="0"/>
              <a:t>Random Forest</a:t>
            </a:r>
          </a:p>
          <a:p>
            <a:pPr lvl="2">
              <a:buFont typeface="Courier New" panose="02070309020205020404" pitchFamily="49" charset="0"/>
              <a:buChar char="o"/>
            </a:pPr>
            <a:r>
              <a:rPr lang="en-IN" dirty="0"/>
              <a:t>Decision Tree</a:t>
            </a:r>
          </a:p>
          <a:p>
            <a:endParaRPr lang="en-IN" b="1" i="1" u="sng" dirty="0">
              <a:solidFill>
                <a:srgbClr val="FFC000"/>
              </a:solidFill>
            </a:endParaRPr>
          </a:p>
          <a:p>
            <a:pPr marL="914400" lvl="2" indent="0">
              <a:buNone/>
            </a:pPr>
            <a:endParaRPr lang="en-IN" dirty="0"/>
          </a:p>
        </p:txBody>
      </p:sp>
      <p:pic>
        <p:nvPicPr>
          <p:cNvPr id="5" name="Picture 4">
            <a:extLst>
              <a:ext uri="{FF2B5EF4-FFF2-40B4-BE49-F238E27FC236}">
                <a16:creationId xmlns:a16="http://schemas.microsoft.com/office/drawing/2014/main" id="{1A7EFA71-82ED-44FF-87DE-61C7DABD0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9650" y="4060201"/>
            <a:ext cx="3130144" cy="2347608"/>
          </a:xfrm>
          <a:prstGeom prst="rect">
            <a:avLst/>
          </a:prstGeom>
        </p:spPr>
      </p:pic>
      <p:pic>
        <p:nvPicPr>
          <p:cNvPr id="7" name="Picture 6">
            <a:extLst>
              <a:ext uri="{FF2B5EF4-FFF2-40B4-BE49-F238E27FC236}">
                <a16:creationId xmlns:a16="http://schemas.microsoft.com/office/drawing/2014/main" id="{EE2B9ACF-BCAC-4D40-A7A4-8A5CBDCD0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350" y="1116400"/>
            <a:ext cx="2913485" cy="2218920"/>
          </a:xfrm>
          <a:prstGeom prst="rect">
            <a:avLst/>
          </a:prstGeom>
        </p:spPr>
      </p:pic>
      <p:pic>
        <p:nvPicPr>
          <p:cNvPr id="9" name="Picture 8">
            <a:extLst>
              <a:ext uri="{FF2B5EF4-FFF2-40B4-BE49-F238E27FC236}">
                <a16:creationId xmlns:a16="http://schemas.microsoft.com/office/drawing/2014/main" id="{CB386794-B6BA-46B7-B277-084BCB2A5E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872" y="706520"/>
            <a:ext cx="2533650" cy="3148012"/>
          </a:xfrm>
          <a:prstGeom prst="rect">
            <a:avLst/>
          </a:prstGeom>
        </p:spPr>
      </p:pic>
    </p:spTree>
    <p:extLst>
      <p:ext uri="{BB962C8B-B14F-4D97-AF65-F5344CB8AC3E}">
        <p14:creationId xmlns:p14="http://schemas.microsoft.com/office/powerpoint/2010/main" val="331093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fade">
                                      <p:cBhvr>
                                        <p:cTn id="30" dur="1000"/>
                                        <p:tgtEl>
                                          <p:spTgt spid="3">
                                            <p:txEl>
                                              <p:pRg st="0" end="0"/>
                                            </p:txEl>
                                          </p:spTgt>
                                        </p:tgtEl>
                                      </p:cBhvr>
                                    </p:animEffect>
                                    <p:anim calcmode="lin" valueType="num">
                                      <p:cBhvr>
                                        <p:cTn id="3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1000"/>
                                        <p:tgtEl>
                                          <p:spTgt spid="3">
                                            <p:txEl>
                                              <p:pRg st="1" end="1"/>
                                            </p:txEl>
                                          </p:spTgt>
                                        </p:tgtEl>
                                      </p:cBhvr>
                                    </p:animEffect>
                                    <p:anim calcmode="lin" valueType="num">
                                      <p:cBhvr>
                                        <p:cTn id="3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1000"/>
                                        <p:tgtEl>
                                          <p:spTgt spid="3">
                                            <p:txEl>
                                              <p:pRg st="2" end="2"/>
                                            </p:txEl>
                                          </p:spTgt>
                                        </p:tgtEl>
                                      </p:cBhvr>
                                    </p:animEffect>
                                    <p:anim calcmode="lin" valueType="num">
                                      <p:cBhvr>
                                        <p:cTn id="4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1000"/>
                                        <p:tgtEl>
                                          <p:spTgt spid="3">
                                            <p:txEl>
                                              <p:pRg st="3" end="3"/>
                                            </p:txEl>
                                          </p:spTgt>
                                        </p:tgtEl>
                                      </p:cBhvr>
                                    </p:animEffect>
                                    <p:anim calcmode="lin" valueType="num">
                                      <p:cBhvr>
                                        <p:cTn id="5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fade">
                                      <p:cBhvr>
                                        <p:cTn id="54" dur="1000"/>
                                        <p:tgtEl>
                                          <p:spTgt spid="3">
                                            <p:txEl>
                                              <p:pRg st="4" end="4"/>
                                            </p:txEl>
                                          </p:spTgt>
                                        </p:tgtEl>
                                      </p:cBhvr>
                                    </p:animEffect>
                                    <p:anim calcmode="lin" valueType="num">
                                      <p:cBhvr>
                                        <p:cTn id="5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1000"/>
                                        <p:tgtEl>
                                          <p:spTgt spid="3">
                                            <p:txEl>
                                              <p:pRg st="5" end="5"/>
                                            </p:txEl>
                                          </p:spTgt>
                                        </p:tgtEl>
                                      </p:cBhvr>
                                    </p:animEffect>
                                    <p:anim calcmode="lin" valueType="num">
                                      <p:cBhvr>
                                        <p:cTn id="6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Effect transition="in" filter="fade">
                                      <p:cBhvr>
                                        <p:cTn id="64" dur="1000"/>
                                        <p:tgtEl>
                                          <p:spTgt spid="3">
                                            <p:txEl>
                                              <p:pRg st="6" end="6"/>
                                            </p:txEl>
                                          </p:spTgt>
                                        </p:tgtEl>
                                      </p:cBhvr>
                                    </p:animEffect>
                                    <p:anim calcmode="lin" valueType="num">
                                      <p:cBhvr>
                                        <p:cTn id="6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1000"/>
                                        <p:tgtEl>
                                          <p:spTgt spid="3">
                                            <p:txEl>
                                              <p:pRg st="7" end="7"/>
                                            </p:txEl>
                                          </p:spTgt>
                                        </p:tgtEl>
                                      </p:cBhvr>
                                    </p:animEffect>
                                    <p:anim calcmode="lin" valueType="num">
                                      <p:cBhvr>
                                        <p:cTn id="7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
                                            <p:txEl>
                                              <p:pRg st="8" end="8"/>
                                            </p:txEl>
                                          </p:spTgt>
                                        </p:tgtEl>
                                        <p:attrNameLst>
                                          <p:attrName>style.visibility</p:attrName>
                                        </p:attrNameLst>
                                      </p:cBhvr>
                                      <p:to>
                                        <p:strVal val="visible"/>
                                      </p:to>
                                    </p:set>
                                    <p:animEffect transition="in" filter="fade">
                                      <p:cBhvr>
                                        <p:cTn id="74" dur="1000"/>
                                        <p:tgtEl>
                                          <p:spTgt spid="3">
                                            <p:txEl>
                                              <p:pRg st="8" end="8"/>
                                            </p:txEl>
                                          </p:spTgt>
                                        </p:tgtEl>
                                      </p:cBhvr>
                                    </p:animEffect>
                                    <p:anim calcmode="lin" valueType="num">
                                      <p:cBhvr>
                                        <p:cTn id="7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animEffect transition="in" filter="fade">
                                      <p:cBhvr>
                                        <p:cTn id="79" dur="1000"/>
                                        <p:tgtEl>
                                          <p:spTgt spid="3">
                                            <p:txEl>
                                              <p:pRg st="9" end="9"/>
                                            </p:txEl>
                                          </p:spTgt>
                                        </p:tgtEl>
                                      </p:cBhvr>
                                    </p:animEffect>
                                    <p:anim calcmode="lin" valueType="num">
                                      <p:cBhvr>
                                        <p:cTn id="8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
                                            <p:txEl>
                                              <p:pRg st="11" end="11"/>
                                            </p:txEl>
                                          </p:spTgt>
                                        </p:tgtEl>
                                        <p:attrNameLst>
                                          <p:attrName>style.visibility</p:attrName>
                                        </p:attrNameLst>
                                      </p:cBhvr>
                                      <p:to>
                                        <p:strVal val="visible"/>
                                      </p:to>
                                    </p:set>
                                    <p:animEffect transition="in" filter="fade">
                                      <p:cBhvr>
                                        <p:cTn id="89" dur="1000"/>
                                        <p:tgtEl>
                                          <p:spTgt spid="3">
                                            <p:txEl>
                                              <p:pRg st="11" end="11"/>
                                            </p:txEl>
                                          </p:spTgt>
                                        </p:tgtEl>
                                      </p:cBhvr>
                                    </p:animEffect>
                                    <p:anim calcmode="lin" valueType="num">
                                      <p:cBhvr>
                                        <p:cTn id="9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
                                            <p:txEl>
                                              <p:pRg st="12" end="12"/>
                                            </p:txEl>
                                          </p:spTgt>
                                        </p:tgtEl>
                                        <p:attrNameLst>
                                          <p:attrName>style.visibility</p:attrName>
                                        </p:attrNameLst>
                                      </p:cBhvr>
                                      <p:to>
                                        <p:strVal val="visible"/>
                                      </p:to>
                                    </p:set>
                                    <p:animEffect transition="in" filter="fade">
                                      <p:cBhvr>
                                        <p:cTn id="94" dur="1000"/>
                                        <p:tgtEl>
                                          <p:spTgt spid="3">
                                            <p:txEl>
                                              <p:pRg st="12" end="12"/>
                                            </p:txEl>
                                          </p:spTgt>
                                        </p:tgtEl>
                                      </p:cBhvr>
                                    </p:animEffect>
                                    <p:anim calcmode="lin" valueType="num">
                                      <p:cBhvr>
                                        <p:cTn id="9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3">
                                            <p:txEl>
                                              <p:pRg st="13" end="13"/>
                                            </p:txEl>
                                          </p:spTgt>
                                        </p:tgtEl>
                                        <p:attrNameLst>
                                          <p:attrName>style.visibility</p:attrName>
                                        </p:attrNameLst>
                                      </p:cBhvr>
                                      <p:to>
                                        <p:strVal val="visible"/>
                                      </p:to>
                                    </p:set>
                                    <p:animEffect transition="in" filter="fade">
                                      <p:cBhvr>
                                        <p:cTn id="101" dur="1000"/>
                                        <p:tgtEl>
                                          <p:spTgt spid="3">
                                            <p:txEl>
                                              <p:pRg st="13" end="13"/>
                                            </p:txEl>
                                          </p:spTgt>
                                        </p:tgtEl>
                                      </p:cBhvr>
                                    </p:animEffect>
                                    <p:anim calcmode="lin" valueType="num">
                                      <p:cBhvr>
                                        <p:cTn id="10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3"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3">
                                            <p:txEl>
                                              <p:pRg st="14" end="14"/>
                                            </p:txEl>
                                          </p:spTgt>
                                        </p:tgtEl>
                                        <p:attrNameLst>
                                          <p:attrName>style.visibility</p:attrName>
                                        </p:attrNameLst>
                                      </p:cBhvr>
                                      <p:to>
                                        <p:strVal val="visible"/>
                                      </p:to>
                                    </p:set>
                                    <p:animEffect transition="in" filter="fade">
                                      <p:cBhvr>
                                        <p:cTn id="106" dur="1000"/>
                                        <p:tgtEl>
                                          <p:spTgt spid="3">
                                            <p:txEl>
                                              <p:pRg st="14" end="14"/>
                                            </p:txEl>
                                          </p:spTgt>
                                        </p:tgtEl>
                                      </p:cBhvr>
                                    </p:animEffect>
                                    <p:anim calcmode="lin" valueType="num">
                                      <p:cBhvr>
                                        <p:cTn id="10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8"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
                                            <p:txEl>
                                              <p:pRg st="15" end="15"/>
                                            </p:txEl>
                                          </p:spTgt>
                                        </p:tgtEl>
                                        <p:attrNameLst>
                                          <p:attrName>style.visibility</p:attrName>
                                        </p:attrNameLst>
                                      </p:cBhvr>
                                      <p:to>
                                        <p:strVal val="visible"/>
                                      </p:to>
                                    </p:set>
                                    <p:animEffect transition="in" filter="fade">
                                      <p:cBhvr>
                                        <p:cTn id="111" dur="1000"/>
                                        <p:tgtEl>
                                          <p:spTgt spid="3">
                                            <p:txEl>
                                              <p:pRg st="15" end="15"/>
                                            </p:txEl>
                                          </p:spTgt>
                                        </p:tgtEl>
                                      </p:cBhvr>
                                    </p:animEffect>
                                    <p:anim calcmode="lin" valueType="num">
                                      <p:cBhvr>
                                        <p:cTn id="112"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3"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3">
                                            <p:txEl>
                                              <p:pRg st="16" end="16"/>
                                            </p:txEl>
                                          </p:spTgt>
                                        </p:tgtEl>
                                        <p:attrNameLst>
                                          <p:attrName>style.visibility</p:attrName>
                                        </p:attrNameLst>
                                      </p:cBhvr>
                                      <p:to>
                                        <p:strVal val="visible"/>
                                      </p:to>
                                    </p:set>
                                    <p:animEffect transition="in" filter="fade">
                                      <p:cBhvr>
                                        <p:cTn id="116" dur="1000"/>
                                        <p:tgtEl>
                                          <p:spTgt spid="3">
                                            <p:txEl>
                                              <p:pRg st="16" end="16"/>
                                            </p:txEl>
                                          </p:spTgt>
                                        </p:tgtEl>
                                      </p:cBhvr>
                                    </p:animEffect>
                                    <p:anim calcmode="lin" valueType="num">
                                      <p:cBhvr>
                                        <p:cTn id="117"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18"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BD21-468B-41FE-9CCC-31AAFC2C895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98482B4-A981-4A67-A443-5394D326D7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392" y="-2596800"/>
            <a:ext cx="14047908" cy="12833586"/>
          </a:xfrm>
        </p:spPr>
      </p:pic>
    </p:spTree>
    <p:extLst>
      <p:ext uri="{BB962C8B-B14F-4D97-AF65-F5344CB8AC3E}">
        <p14:creationId xmlns:p14="http://schemas.microsoft.com/office/powerpoint/2010/main" val="406169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143</TotalTime>
  <Words>366</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Arial Narrow</vt:lpstr>
      <vt:lpstr>Bahnschrift Condensed</vt:lpstr>
      <vt:lpstr>Century Gothic</vt:lpstr>
      <vt:lpstr>charter</vt:lpstr>
      <vt:lpstr>Courier New</vt:lpstr>
      <vt:lpstr>Wingdings</vt:lpstr>
      <vt:lpstr>Wingdings 3</vt:lpstr>
      <vt:lpstr>Ion</vt:lpstr>
      <vt:lpstr>“Real time” Hand Gesture Recognition and Live Hand Sign Translator</vt:lpstr>
      <vt:lpstr>Abstract :</vt:lpstr>
      <vt:lpstr>Previous model :</vt:lpstr>
      <vt:lpstr>Advantages :</vt:lpstr>
      <vt:lpstr>Disadvantage : </vt:lpstr>
      <vt:lpstr>Requirements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Sign Language Translator</dc:title>
  <dc:creator>Thrushith Yelamanchili</dc:creator>
  <cp:lastModifiedBy>sasi vatsal</cp:lastModifiedBy>
  <cp:revision>10</cp:revision>
  <dcterms:created xsi:type="dcterms:W3CDTF">2022-04-19T15:30:31Z</dcterms:created>
  <dcterms:modified xsi:type="dcterms:W3CDTF">2022-08-16T05:56:54Z</dcterms:modified>
</cp:coreProperties>
</file>