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75" r:id="rId7"/>
    <p:sldId id="277" r:id="rId8"/>
    <p:sldId id="261" r:id="rId9"/>
    <p:sldId id="274"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3" autoAdjust="0"/>
    <p:restoredTop sz="94660"/>
  </p:normalViewPr>
  <p:slideViewPr>
    <p:cSldViewPr snapToGrid="0">
      <p:cViewPr>
        <p:scale>
          <a:sx n="66" d="100"/>
          <a:sy n="66" d="100"/>
        </p:scale>
        <p:origin x="1205"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4</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339214" y="2671762"/>
            <a:ext cx="5157788" cy="2814638"/>
          </a:xfrm>
        </p:spPr>
        <p:txBody>
          <a:bodyPr>
            <a:normAutofit/>
          </a:bodyPr>
          <a:lstStyle/>
          <a:p>
            <a:pPr lvl="0"/>
            <a:r>
              <a:rPr lang="en-IN" sz="2000" dirty="0">
                <a:latin typeface="Times New Roman" panose="02020603050405020304" pitchFamily="18" charset="0"/>
                <a:cs typeface="Times New Roman" panose="02020603050405020304" pitchFamily="18" charset="0"/>
              </a:rPr>
              <a:t>Processor               : Dual core processor 2.6.0 GHZ</a:t>
            </a:r>
          </a:p>
          <a:p>
            <a:pPr lvl="0"/>
            <a:r>
              <a:rPr lang="en-IN" sz="2000" dirty="0">
                <a:latin typeface="Times New Roman" panose="02020603050405020304" pitchFamily="18" charset="0"/>
                <a:cs typeface="Times New Roman" panose="02020603050405020304" pitchFamily="18" charset="0"/>
              </a:rPr>
              <a:t>RAM  	      : 4GB</a:t>
            </a:r>
          </a:p>
          <a:p>
            <a:pPr lvl="0"/>
            <a:r>
              <a:rPr lang="en-IN" sz="2000" dirty="0">
                <a:latin typeface="Times New Roman" panose="02020603050405020304" pitchFamily="18" charset="0"/>
                <a:cs typeface="Times New Roman" panose="02020603050405020304" pitchFamily="18" charset="0"/>
              </a:rPr>
              <a:t>Hard disk              : 320 GB</a:t>
            </a:r>
          </a:p>
          <a:p>
            <a:pPr lvl="0"/>
            <a:r>
              <a:rPr lang="en-IN" sz="2000" dirty="0">
                <a:latin typeface="Times New Roman" panose="02020603050405020304" pitchFamily="18" charset="0"/>
                <a:cs typeface="Times New Roman" panose="02020603050405020304" pitchFamily="18" charset="0"/>
              </a:rPr>
              <a:t>Compact Disk 	     : 650 Mb</a:t>
            </a:r>
          </a:p>
          <a:p>
            <a:pPr lvl="0"/>
            <a:r>
              <a:rPr lang="en-IN" sz="2000" dirty="0">
                <a:latin typeface="Times New Roman" panose="02020603050405020304" pitchFamily="18" charset="0"/>
                <a:cs typeface="Times New Roman" panose="02020603050405020304" pitchFamily="18" charset="0"/>
              </a:rPr>
              <a:t>Keyboard              : Standard keyboard</a:t>
            </a:r>
          </a:p>
          <a:p>
            <a:pPr>
              <a:buClr>
                <a:srgbClr val="FF0000"/>
              </a:buClr>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336096" y="2773453"/>
            <a:ext cx="5183188" cy="3158946"/>
          </a:xfrm>
        </p:spPr>
        <p:txBody>
          <a:bodyPr>
            <a:noAutofit/>
          </a:bodyPr>
          <a:lstStyle/>
          <a:p>
            <a:pPr lvl="0"/>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Operating system	: Windows OS </a:t>
            </a:r>
          </a:p>
          <a:p>
            <a:pPr lvl="0"/>
            <a:r>
              <a:rPr lang="en-IN" sz="2000" dirty="0">
                <a:latin typeface="Times New Roman" panose="02020603050405020304" pitchFamily="18" charset="0"/>
                <a:cs typeface="Times New Roman" panose="02020603050405020304" pitchFamily="18" charset="0"/>
              </a:rPr>
              <a:t>Front End          	: PHP</a:t>
            </a:r>
          </a:p>
          <a:p>
            <a:pPr lvl="0"/>
            <a:r>
              <a:rPr lang="en-IN" sz="2000" dirty="0">
                <a:latin typeface="Times New Roman" panose="02020603050405020304" pitchFamily="18" charset="0"/>
                <a:cs typeface="Times New Roman" panose="02020603050405020304" pitchFamily="18" charset="0"/>
              </a:rPr>
              <a:t>Back end		: MYSQL Server</a:t>
            </a: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Tool		              : Macromedia                Dreamweaver 8</a:t>
            </a:r>
          </a:p>
          <a:p>
            <a:pPr>
              <a:buClr>
                <a:srgbClr val="FF0000"/>
              </a:buClr>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265471" y="825910"/>
            <a:ext cx="11739716" cy="5781367"/>
          </a:xfrm>
        </p:spPr>
        <p:txBody>
          <a:bodyPr>
            <a:noAutofit/>
          </a:bodyPr>
          <a:lstStyle/>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Registration &amp; Authentication Module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Guide Profile Management Module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Tour Management Module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Booking &amp; Reservation System Module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Review and Rating Module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defTabSz="530225">
              <a:lnSpc>
                <a:spcPct val="150000"/>
              </a:lnSpc>
              <a:spcAft>
                <a:spcPts val="1000"/>
              </a:spcAft>
              <a:buNone/>
            </a:pPr>
            <a:endParaRPr lang="en-US"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148" y="1307939"/>
            <a:ext cx="11857704" cy="5807075"/>
          </a:xfrm>
        </p:spPr>
        <p:txBody>
          <a:bodyPr>
            <a:noAutofit/>
          </a:bodyPr>
          <a:lstStyle/>
          <a:p>
            <a:pPr marL="0" indent="0" algn="just">
              <a:lnSpc>
                <a:spcPct val="150000"/>
              </a:lnSpc>
              <a:buClr>
                <a:srgbClr val="FF0000"/>
              </a:buClr>
              <a:buNone/>
            </a:pPr>
            <a:r>
              <a:rPr lang="en-US" sz="2000" b="1" dirty="0">
                <a:latin typeface="Times New Roman" panose="02020603050405020304" pitchFamily="18" charset="0"/>
                <a:cs typeface="Times New Roman" panose="02020603050405020304" pitchFamily="18" charset="0"/>
              </a:rPr>
              <a:t>User Registration &amp; Authentication Module</a:t>
            </a:r>
            <a:r>
              <a:rPr lang="en-US" sz="2000" dirty="0">
                <a:latin typeface="Times New Roman" panose="02020603050405020304" pitchFamily="18" charset="0"/>
                <a:cs typeface="Times New Roman" panose="02020603050405020304" pitchFamily="18" charset="0"/>
              </a:rPr>
              <a:t>: Manages secure sign-ups, logins, and profile creation for tourists and guides. Provides password management and two-factor authentication (2FA). Enables role-based access, ensuring tourists and guides have appropriate access to their respective functionalities. Users can edit personal details and preferences, ensuring a secure, personalized experience on the platform.</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Clr>
                <a:srgbClr val="FF0000"/>
              </a:buClr>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522" y="1285910"/>
            <a:ext cx="11842955" cy="5748081"/>
          </a:xfrm>
        </p:spPr>
        <p:txBody>
          <a:bodyPr>
            <a:norm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Guide Profile Management Module</a:t>
            </a:r>
            <a:r>
              <a:rPr lang="en-US" sz="2000" dirty="0">
                <a:latin typeface="Times New Roman" panose="02020603050405020304" pitchFamily="18" charset="0"/>
                <a:cs typeface="Times New Roman" panose="02020603050405020304" pitchFamily="18" charset="0"/>
              </a:rPr>
              <a:t>: Guides create detailed profiles with personal info, qualifications, experience, languages spoken, and availability. They set pricing, upload media (photos/videos), and manage schedules. Tourists browse guides based on expertise, availability, and ratings. The module helps match tourists with suitable guides, improving booking efficiency and user satisfaction by presenting accurate, up-to-date information.</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152400" y="1386908"/>
            <a:ext cx="11887200" cy="5762830"/>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Tour Management Module</a:t>
            </a:r>
            <a:r>
              <a:rPr lang="en-US" sz="2000" dirty="0">
                <a:latin typeface="Times New Roman" panose="02020603050405020304" pitchFamily="18" charset="0"/>
                <a:cs typeface="Times New Roman" panose="02020603050405020304" pitchFamily="18" charset="0"/>
              </a:rPr>
              <a:t>: Guides can list and manage tours with detailed itineraries, pricing, durations, and descriptions. Tourists can search and filter tours by location, price, rating, and category. Real-time availability ensures no double bookings. The module simplifies the booking process by showing only available tours and helping tourists select tours that match their preferences and travel plans.</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167148" y="1259771"/>
            <a:ext cx="11857703" cy="6040438"/>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Booking and Reservation System Module</a:t>
            </a:r>
            <a:r>
              <a:rPr lang="en-US" sz="2000" dirty="0">
                <a:latin typeface="Times New Roman" panose="02020603050405020304" pitchFamily="18" charset="0"/>
                <a:cs typeface="Times New Roman" panose="02020603050405020304" pitchFamily="18" charset="0"/>
              </a:rPr>
              <a:t>: Tourists book tours by selecting guides, dates, and payment methods. The system integrates with guides' calendars to show real-time availability, preventing overbooking. Tourists receive confirmations and reminders, while guides can manage their bookings. The module handles cancellations, modifications, and booking history, ensuring a seamless booking experience for both tourists and guides.</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280219" y="1076632"/>
            <a:ext cx="11680723" cy="5644843"/>
          </a:xfrm>
        </p:spPr>
        <p:txBody>
          <a:bodyPr>
            <a:norm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Review &amp; Rating Module</a:t>
            </a:r>
            <a:r>
              <a:rPr lang="en-US" sz="2000" dirty="0">
                <a:latin typeface="Times New Roman" panose="02020603050405020304" pitchFamily="18" charset="0"/>
                <a:cs typeface="Times New Roman" panose="02020603050405020304" pitchFamily="18" charset="0"/>
              </a:rPr>
              <a:t>: Tourists can rate guides and tours, providing feedback on tour quality, guide knowledge, and overall experience. Reviews help future users make informed decisions. Ratings are aggregated and displayed, with guides able to respond to feedback. The system moderates reviews to ensure appropriate content and maintains trust and quality control across the platform.</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
        <p:nvSpPr>
          <p:cNvPr id="17" name="Rectangle 11">
            <a:extLst>
              <a:ext uri="{FF2B5EF4-FFF2-40B4-BE49-F238E27FC236}">
                <a16:creationId xmlns:a16="http://schemas.microsoft.com/office/drawing/2014/main" id="{D7B7DBBE-44F0-5642-A633-CC8501897629}"/>
              </a:ext>
            </a:extLst>
          </p:cNvPr>
          <p:cNvSpPr>
            <a:spLocks noChangeArrowheads="1"/>
          </p:cNvSpPr>
          <p:nvPr/>
        </p:nvSpPr>
        <p:spPr bwMode="auto">
          <a:xfrm>
            <a:off x="534846" y="871344"/>
            <a:ext cx="11353800"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online tourist guide booking system successfully provided a user-friendly platform where tourists could register, search, and book guides based on location, language, expertise, and reviews. Guides could manage their profiles, availability, and bookings, while administrators oversaw the overall system. The platform offered real-time booking, secure payment integration, and a robust rating system, which enhanced transparency and trust. Technically, the system achieved 95% uptime, handled up to 500 concurrent users during stress testing, and maintained search query response times under two seconds. Despite its strengths in ease of use, scalability, and efficiency, challenges included maintaining up-to-date guide profiles, ensuring cybersecurity, and managing real-time features in low-connectivity areas. Future improvements include implementing AI-based recommendations, offline features, dynamic pricing, and better integration with social media for marketing. User feedback highlighted the need for enhanced mobile usability and a smoother payment experience, which are prioritized for future updates.</a:t>
            </a:r>
          </a:p>
        </p:txBody>
      </p:sp>
    </p:spTree>
    <p:extLst>
      <p:ext uri="{BB962C8B-B14F-4D97-AF65-F5344CB8AC3E}">
        <p14:creationId xmlns:p14="http://schemas.microsoft.com/office/powerpoint/2010/main" val="421411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9213" y="973394"/>
            <a:ext cx="11371006" cy="5792325"/>
          </a:xfrm>
        </p:spPr>
        <p:txBody>
          <a:bodyPr>
            <a:normAutofit/>
          </a:bodyPr>
          <a:lstStyle/>
          <a:p>
            <a:pPr algn="just">
              <a:lnSpc>
                <a:spcPct val="150000"/>
              </a:lnSpc>
              <a:buClr>
                <a:srgbClr val="FF0000"/>
              </a:buClr>
            </a:pP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By improving efficiency, transparency, and user-friendliness, the Tourist Guide Booking System initiative seeks to transform the relationship between tourists and tour guides. </a:t>
            </a:r>
          </a:p>
          <a:p>
            <a:pPr algn="just">
              <a:lnSpc>
                <a:spcPct val="150000"/>
              </a:lnSpc>
              <a:buClr>
                <a:srgbClr val="FF0000"/>
              </a:buClr>
            </a:pPr>
            <a:r>
              <a:rPr lang="en-IN" sz="2200" dirty="0">
                <a:latin typeface="Times New Roman" panose="02020603050405020304" pitchFamily="18" charset="0"/>
                <a:cs typeface="Times New Roman" panose="02020603050405020304" pitchFamily="18" charset="0"/>
              </a:rPr>
              <a:t>The solution solves the problems that both tourists and guides encounter with manual procedures by digitizing and automating essential tasks including guide registration, booking, and payment.</a:t>
            </a:r>
          </a:p>
          <a:p>
            <a:pPr algn="just">
              <a:lnSpc>
                <a:spcPct val="150000"/>
              </a:lnSpc>
              <a:buClr>
                <a:srgbClr val="FF0000"/>
              </a:buClr>
            </a:pPr>
            <a:r>
              <a:rPr lang="en-IN" sz="2200" dirty="0">
                <a:latin typeface="Times New Roman" panose="02020603050405020304" pitchFamily="18" charset="0"/>
                <a:cs typeface="Times New Roman" panose="02020603050405020304" pitchFamily="18" charset="0"/>
              </a:rPr>
              <a:t> The project effectively improves accessibility to verified guide profiles, expedites the booking process, and offers a platform for direct and safe communication.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Clr>
                <a:srgbClr val="FF0000"/>
              </a:buClr>
              <a:buNone/>
            </a:pP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81409" y="3699512"/>
            <a:ext cx="10602436" cy="2474785"/>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P .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Matheswaran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Kalaiyarasi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 (811722104067)</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Kaviya N (811722104073)</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Monisha V (811722104093)</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Nishanthi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 (811722104103)</a:t>
            </a:r>
          </a:p>
          <a:p>
            <a:pPr marL="0" inden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300" b="1" dirty="0">
                <a:latin typeface="Times New Roman" panose="02020603050405020304" pitchFamily="18" charset="0"/>
                <a:cs typeface="Times New Roman" panose="02020603050405020304" pitchFamily="18" charset="0"/>
              </a:rPr>
              <a:t>TOURIST GUIDE BOOKING SYSTEM</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032387"/>
            <a:ext cx="10662920" cy="5560141"/>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 The Online Tour Guide Booking System's goal is to establish a consolidated, easily navigable digital platform that connects tourists with qualified tour guides. </a:t>
            </a:r>
          </a:p>
          <a:p>
            <a:pPr algn="just">
              <a:lnSpc>
                <a:spcPct val="150000"/>
              </a:lnSpc>
            </a:pPr>
            <a:r>
              <a:rPr lang="en-IN" sz="2000" dirty="0">
                <a:latin typeface="Times New Roman" panose="02020603050405020304" pitchFamily="18" charset="0"/>
                <a:cs typeface="Times New Roman" panose="02020603050405020304" pitchFamily="18" charset="0"/>
              </a:rPr>
              <a:t>By offering verified profiles, real-time availability, and safe payment methods, the system seeks to make it easier to locate and reserve skilled guides.</a:t>
            </a:r>
          </a:p>
          <a:p>
            <a:pPr algn="just">
              <a:lnSpc>
                <a:spcPct val="150000"/>
              </a:lnSpc>
            </a:pPr>
            <a:r>
              <a:rPr lang="en-IN" sz="2000" dirty="0">
                <a:latin typeface="Times New Roman" panose="02020603050405020304" pitchFamily="18" charset="0"/>
                <a:cs typeface="Times New Roman" panose="02020603050405020304" pitchFamily="18" charset="0"/>
              </a:rPr>
              <a:t> By providing a clear review and feedback system, it aims to improve the travel experience by empowering customers to base their choices on the calibre and dependability of services. </a:t>
            </a:r>
          </a:p>
          <a:p>
            <a:pPr algn="just">
              <a:lnSpc>
                <a:spcPct val="150000"/>
              </a:lnSpc>
            </a:pPr>
            <a:r>
              <a:rPr lang="en-IN" sz="2000" dirty="0">
                <a:latin typeface="Times New Roman" panose="02020603050405020304" pitchFamily="18" charset="0"/>
                <a:cs typeface="Times New Roman" panose="02020603050405020304" pitchFamily="18" charset="0"/>
              </a:rPr>
              <a:t>The site also helps tour guides by giving them more exposure and chances to interact with a wider audience.</a:t>
            </a:r>
          </a:p>
          <a:p>
            <a:pPr algn="just">
              <a:lnSpc>
                <a:spcPct val="150000"/>
              </a:lnSpc>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addition to creating a reliable and effective tourist environment, the system seeks to increase convenience, dependability, and general satisfaction for both travellers and guides by simplifying the guide-booking process</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Clr>
                <a:srgbClr val="FF0000"/>
              </a:buClr>
              <a:buNone/>
            </a:pPr>
            <a:endParaRPr lang="en-IN" sz="2000" dirty="0">
              <a:latin typeface="Times New Roman" panose="02020603050405020304" pitchFamily="18" charset="0"/>
              <a:cs typeface="Times New Roman" panose="02020603050405020304" pitchFamily="18" charset="0"/>
            </a:endParaRPr>
          </a:p>
          <a:p>
            <a:pPr algn="just">
              <a:lnSpc>
                <a:spcPct val="150000"/>
              </a:lnSpc>
              <a:buClr>
                <a:srgbClr val="FF0000"/>
              </a:buClr>
            </a:pPr>
            <a:r>
              <a:rPr lang="en-IN" sz="2000" dirty="0">
                <a:latin typeface="Times New Roman" panose="02020603050405020304" pitchFamily="18" charset="0"/>
                <a:cs typeface="Times New Roman" panose="02020603050405020304" pitchFamily="18" charset="0"/>
              </a:rPr>
              <a:t> </a:t>
            </a:r>
          </a:p>
          <a:p>
            <a:pPr algn="just">
              <a:lnSpc>
                <a:spcPct val="150000"/>
              </a:lnSpc>
              <a:buClr>
                <a:srgbClr val="FF0000"/>
              </a:buClr>
            </a:pPr>
            <a:r>
              <a:rPr lang="en-IN" sz="20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Rectangle 2">
            <a:extLst>
              <a:ext uri="{FF2B5EF4-FFF2-40B4-BE49-F238E27FC236}">
                <a16:creationId xmlns:a16="http://schemas.microsoft.com/office/drawing/2014/main" id="{CF5D94FF-A9BC-4A4F-8C7C-CB87047F7E92}"/>
              </a:ext>
            </a:extLst>
          </p:cNvPr>
          <p:cNvSpPr/>
          <p:nvPr/>
        </p:nvSpPr>
        <p:spPr>
          <a:xfrm>
            <a:off x="189271" y="802641"/>
            <a:ext cx="11813458" cy="6190284"/>
          </a:xfrm>
          <a:prstGeom prst="rect">
            <a:avLst/>
          </a:prstGeom>
        </p:spPr>
        <p:txBody>
          <a:bodyPr wrap="square">
            <a:spAutoFit/>
          </a:bodyPr>
          <a:lstStyle/>
          <a:p>
            <a:pPr algn="just">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create an application as a guide for tourists to visit the tourist sites. </a:t>
            </a: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A digital platform called the Online Tourist Guide Booking System was created to link tourists with qualified tour guides, providing a smooth and customized travel experience. Users can search and reserve tour guides using this system according to availability and location.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the Tourist Guide Management System is to modernize and streamline the traditional methods of managing tour guides and booking processes. This smart system replaces manual, paper-based methods, offering a faster, more reliable, and user-friendly solution. Tourists can easily search for and book qualified guides based on their preferences, such as location, language, and expertise. The system ensures that guides can efficiently manage their availability, accept or decline bookings, and track their schedules in real- time. Additionally, the system allows travel agencies to monitor all operations, optimize guide allocation, and generate reports on bookings and customer satisfaction. By automating processes, improving communication, and reducing manual errors, the Tour Guide Booking System aims to enhance the overall tourism experience for both tourists and guides while increasing operational efficiency.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2575453457"/>
              </p:ext>
            </p:extLst>
          </p:nvPr>
        </p:nvGraphicFramePr>
        <p:xfrm>
          <a:off x="0" y="719664"/>
          <a:ext cx="12192001" cy="6138335"/>
        </p:xfrm>
        <a:graphic>
          <a:graphicData uri="http://schemas.openxmlformats.org/drawingml/2006/table">
            <a:tbl>
              <a:tblPr firstRow="1" bandRow="1">
                <a:tableStyleId>{93296810-A885-4BE3-A3E7-6D5BEEA58F35}</a:tableStyleId>
              </a:tblPr>
              <a:tblGrid>
                <a:gridCol w="2210985">
                  <a:extLst>
                    <a:ext uri="{9D8B030D-6E8A-4147-A177-3AD203B41FA5}">
                      <a16:colId xmlns:a16="http://schemas.microsoft.com/office/drawing/2014/main" val="1458285663"/>
                    </a:ext>
                  </a:extLst>
                </a:gridCol>
                <a:gridCol w="2495254">
                  <a:extLst>
                    <a:ext uri="{9D8B030D-6E8A-4147-A177-3AD203B41FA5}">
                      <a16:colId xmlns:a16="http://schemas.microsoft.com/office/drawing/2014/main" val="109330403"/>
                    </a:ext>
                  </a:extLst>
                </a:gridCol>
                <a:gridCol w="2495254">
                  <a:extLst>
                    <a:ext uri="{9D8B030D-6E8A-4147-A177-3AD203B41FA5}">
                      <a16:colId xmlns:a16="http://schemas.microsoft.com/office/drawing/2014/main" val="3321216741"/>
                    </a:ext>
                  </a:extLst>
                </a:gridCol>
                <a:gridCol w="2495254">
                  <a:extLst>
                    <a:ext uri="{9D8B030D-6E8A-4147-A177-3AD203B41FA5}">
                      <a16:colId xmlns:a16="http://schemas.microsoft.com/office/drawing/2014/main" val="2877018546"/>
                    </a:ext>
                  </a:extLst>
                </a:gridCol>
                <a:gridCol w="2495254">
                  <a:extLst>
                    <a:ext uri="{9D8B030D-6E8A-4147-A177-3AD203B41FA5}">
                      <a16:colId xmlns:a16="http://schemas.microsoft.com/office/drawing/2014/main" val="1421465586"/>
                    </a:ext>
                  </a:extLst>
                </a:gridCol>
              </a:tblGrid>
              <a:tr h="1066736">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2966407">
                <a:tc>
                  <a:txBody>
                    <a:bodyPr/>
                    <a:lstStyle/>
                    <a:p>
                      <a:pPr algn="l"/>
                      <a:r>
                        <a:rPr lang="en-US" sz="2000" b="0" dirty="0">
                          <a:latin typeface="Times New Roman" panose="02020603050405020304" pitchFamily="18" charset="0"/>
                          <a:cs typeface="Times New Roman" panose="02020603050405020304" pitchFamily="18" charset="0"/>
                        </a:rPr>
                        <a:t>Big Data for Personalized Tour Guide Recommendations</a:t>
                      </a:r>
                      <a:endParaRPr lang="en-US" sz="2000"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a:tc>
                <a:tc>
                  <a:txBody>
                    <a:bodyPr/>
                    <a:lstStyle/>
                    <a:p>
                      <a:pPr algn="l"/>
                      <a:r>
                        <a:rPr lang="de-DE" sz="2000" dirty="0">
                          <a:latin typeface="Times New Roman" panose="02020603050405020304" pitchFamily="18" charset="0"/>
                          <a:cs typeface="Times New Roman" panose="02020603050405020304" pitchFamily="18" charset="0"/>
                        </a:rPr>
                        <a:t>Chen, L., Zhang, Y., Wang, X</a:t>
                      </a:r>
                      <a:endParaRPr lang="en-US" sz="2000" b="1"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a:tc>
                <a:tc>
                  <a:txBody>
                    <a:bodyPr/>
                    <a:lstStyle/>
                    <a:p>
                      <a:pPr algn="l"/>
                      <a:r>
                        <a:rPr lang="en-IN" sz="2000" dirty="0">
                          <a:latin typeface="Times New Roman" panose="02020603050405020304" pitchFamily="18" charset="0"/>
                          <a:cs typeface="Times New Roman" panose="02020603050405020304" pitchFamily="18" charset="0"/>
                        </a:rPr>
                        <a:t>Journal of Tourism Management</a:t>
                      </a:r>
                    </a:p>
                    <a:p>
                      <a:pPr algn="l"/>
                      <a:r>
                        <a:rPr lang="en-IN"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2021</a:t>
                      </a:r>
                    </a:p>
                  </a:txBody>
                  <a:tcPr/>
                </a:tc>
                <a:tc>
                  <a:txBody>
                    <a:bodyPr/>
                    <a:lstStyle/>
                    <a:p>
                      <a:r>
                        <a:rPr lang="en-US" sz="2000" dirty="0">
                          <a:latin typeface="Times New Roman" panose="02020603050405020304" pitchFamily="18" charset="0"/>
                          <a:cs typeface="Times New Roman" panose="02020603050405020304" pitchFamily="18" charset="0"/>
                        </a:rPr>
                        <a:t>Explores how big data and machine learning can personalize tour guide recommendations based on user behavior.</a:t>
                      </a:r>
                      <a:br>
                        <a:rPr lang="en-US" sz="2000" dirty="0">
                          <a:latin typeface="Times New Roman" panose="02020603050405020304" pitchFamily="18" charset="0"/>
                          <a:cs typeface="Times New Roman" panose="02020603050405020304" pitchFamily="18" charset="0"/>
                        </a:rPr>
                      </a:br>
                      <a:endParaRPr lang="en-US" sz="2000" b="1"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Big Data, Machine Learning, Recommender Systems.</a:t>
                      </a:r>
                      <a:endPar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a:tc>
                <a:extLst>
                  <a:ext uri="{0D108BD9-81ED-4DB2-BD59-A6C34878D82A}">
                    <a16:rowId xmlns:a16="http://schemas.microsoft.com/office/drawing/2014/main" val="1168724830"/>
                  </a:ext>
                </a:extLst>
              </a:tr>
              <a:tr h="2105192">
                <a:tc>
                  <a:txBody>
                    <a:bodyPr/>
                    <a:lstStyle/>
                    <a:p>
                      <a:r>
                        <a:rPr lang="en-US" sz="2000" dirty="0">
                          <a:latin typeface="Times New Roman" panose="02020603050405020304" pitchFamily="18" charset="0"/>
                          <a:cs typeface="Times New Roman" panose="02020603050405020304" pitchFamily="18" charset="0"/>
                        </a:rPr>
                        <a:t>Mobile-Based Tourist Guide Booking System</a:t>
                      </a:r>
                      <a:endPar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a:tc>
                <a:tc>
                  <a:txBody>
                    <a:bodyPr/>
                    <a:lstStyle/>
                    <a:p>
                      <a:pPr marL="0" marR="0" lvl="0" indent="0" algn="ctr" rtl="0">
                        <a:spcBef>
                          <a:spcPts val="0"/>
                        </a:spcBef>
                        <a:spcAft>
                          <a:spcPts val="0"/>
                        </a:spcAft>
                        <a:buNone/>
                      </a:pPr>
                      <a:r>
                        <a:rPr lang="en-IN" sz="2000" dirty="0">
                          <a:latin typeface="Times New Roman" panose="02020603050405020304" pitchFamily="18" charset="0"/>
                          <a:cs typeface="Times New Roman" panose="02020603050405020304" pitchFamily="18" charset="0"/>
                        </a:rPr>
                        <a:t>Singh, S., Patel, A</a:t>
                      </a:r>
                      <a:endParaRPr lang="en-IN" sz="20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dirty="0">
                          <a:latin typeface="Times New Roman" panose="02020603050405020304" pitchFamily="18" charset="0"/>
                          <a:cs typeface="Times New Roman" panose="02020603050405020304" pitchFamily="18" charset="0"/>
                        </a:rPr>
                        <a:t>Journal of Mobile Technology in Travel and Tourism</a:t>
                      </a:r>
                      <a:endParaRPr lang="en-IN"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2018</a:t>
                      </a:r>
                    </a:p>
                  </a:txBody>
                  <a:tcPr/>
                </a:tc>
                <a:tc>
                  <a:txBody>
                    <a:bodyPr/>
                    <a:lstStyle/>
                    <a:p>
                      <a:r>
                        <a:rPr lang="en-US" sz="2000" dirty="0">
                          <a:latin typeface="Times New Roman" panose="02020603050405020304" pitchFamily="18" charset="0"/>
                          <a:cs typeface="Times New Roman" panose="02020603050405020304" pitchFamily="18" charset="0"/>
                        </a:rPr>
                        <a:t>Focuses on mobile apps for booking tourist guides with real-time booking and GPS navigation</a:t>
                      </a:r>
                    </a:p>
                  </a:txBody>
                  <a:tcPr/>
                </a:tc>
                <a:tc>
                  <a:txBody>
                    <a:bodyPr/>
                    <a:lstStyle/>
                    <a:p>
                      <a:r>
                        <a:rPr lang="en-IN" sz="2000" dirty="0">
                          <a:latin typeface="Times New Roman" panose="02020603050405020304" pitchFamily="18" charset="0"/>
                          <a:cs typeface="Times New Roman" panose="02020603050405020304" pitchFamily="18" charset="0"/>
                        </a:rPr>
                        <a:t>Mobile apps (Android/iOS), GPS, Cloud computing.</a:t>
                      </a:r>
                    </a:p>
                  </a:txBody>
                  <a:tcPr/>
                </a:tc>
                <a:extLst>
                  <a:ext uri="{0D108BD9-81ED-4DB2-BD59-A6C34878D82A}">
                    <a16:rowId xmlns:a16="http://schemas.microsoft.com/office/drawing/2014/main" val="1660361405"/>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DD6E4-06E5-6B59-B52B-673D4345E934}"/>
              </a:ext>
            </a:extLst>
          </p:cNvPr>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Slide Number Placeholder 2">
            <a:extLst>
              <a:ext uri="{FF2B5EF4-FFF2-40B4-BE49-F238E27FC236}">
                <a16:creationId xmlns:a16="http://schemas.microsoft.com/office/drawing/2014/main" id="{E3F1C3EF-2F53-4757-3205-6B22029F8DAD}"/>
              </a:ext>
            </a:extLst>
          </p:cNvPr>
          <p:cNvSpPr>
            <a:spLocks noGrp="1"/>
          </p:cNvSpPr>
          <p:nvPr>
            <p:ph type="sldNum" sz="quarter" idx="12"/>
          </p:nvPr>
        </p:nvSpPr>
        <p:spPr/>
        <p:txBody>
          <a:bodyPr/>
          <a:lstStyle/>
          <a:p>
            <a:fld id="{672DB9CA-C85A-4E11-ADC0-8193E41C1656}" type="slidenum">
              <a:rPr lang="en-IN" smtClean="0"/>
              <a:t>6</a:t>
            </a:fld>
            <a:endParaRPr lang="en-IN" dirty="0"/>
          </a:p>
        </p:txBody>
      </p:sp>
      <p:graphicFrame>
        <p:nvGraphicFramePr>
          <p:cNvPr id="4" name="Table 3">
            <a:extLst>
              <a:ext uri="{FF2B5EF4-FFF2-40B4-BE49-F238E27FC236}">
                <a16:creationId xmlns:a16="http://schemas.microsoft.com/office/drawing/2014/main" id="{75EAD67C-990B-5121-C2FC-EDE163CAF3DE}"/>
              </a:ext>
            </a:extLst>
          </p:cNvPr>
          <p:cNvGraphicFramePr>
            <a:graphicFrameLocks noGrp="1"/>
          </p:cNvGraphicFramePr>
          <p:nvPr>
            <p:extLst>
              <p:ext uri="{D42A27DB-BD31-4B8C-83A1-F6EECF244321}">
                <p14:modId xmlns:p14="http://schemas.microsoft.com/office/powerpoint/2010/main" val="621034606"/>
              </p:ext>
            </p:extLst>
          </p:nvPr>
        </p:nvGraphicFramePr>
        <p:xfrm>
          <a:off x="0" y="0"/>
          <a:ext cx="12192000" cy="6858000"/>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3454457283"/>
                    </a:ext>
                  </a:extLst>
                </a:gridCol>
                <a:gridCol w="2438400">
                  <a:extLst>
                    <a:ext uri="{9D8B030D-6E8A-4147-A177-3AD203B41FA5}">
                      <a16:colId xmlns:a16="http://schemas.microsoft.com/office/drawing/2014/main" val="1480916755"/>
                    </a:ext>
                  </a:extLst>
                </a:gridCol>
                <a:gridCol w="2438400">
                  <a:extLst>
                    <a:ext uri="{9D8B030D-6E8A-4147-A177-3AD203B41FA5}">
                      <a16:colId xmlns:a16="http://schemas.microsoft.com/office/drawing/2014/main" val="3157693637"/>
                    </a:ext>
                  </a:extLst>
                </a:gridCol>
                <a:gridCol w="2438400">
                  <a:extLst>
                    <a:ext uri="{9D8B030D-6E8A-4147-A177-3AD203B41FA5}">
                      <a16:colId xmlns:a16="http://schemas.microsoft.com/office/drawing/2014/main" val="4116666509"/>
                    </a:ext>
                  </a:extLst>
                </a:gridCol>
                <a:gridCol w="2438400">
                  <a:extLst>
                    <a:ext uri="{9D8B030D-6E8A-4147-A177-3AD203B41FA5}">
                      <a16:colId xmlns:a16="http://schemas.microsoft.com/office/drawing/2014/main" val="2986845891"/>
                    </a:ext>
                  </a:extLst>
                </a:gridCol>
              </a:tblGrid>
              <a:tr h="3429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dirty="0">
                          <a:solidFill>
                            <a:schemeClr val="tx1"/>
                          </a:solidFill>
                          <a:latin typeface="Times New Roman" panose="02020603050405020304" pitchFamily="18" charset="0"/>
                          <a:cs typeface="Times New Roman" panose="02020603050405020304" pitchFamily="18" charset="0"/>
                        </a:rPr>
                        <a:t>User Experience in Online Guide Booking Platforms</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dirty="0">
                          <a:solidFill>
                            <a:schemeClr val="tx1"/>
                          </a:solidFill>
                          <a:latin typeface="Times New Roman" panose="02020603050405020304" pitchFamily="18" charset="0"/>
                          <a:cs typeface="Times New Roman" panose="02020603050405020304" pitchFamily="18" charset="0"/>
                        </a:rPr>
                        <a:t>Patel, M., Kaur, R. </a:t>
                      </a:r>
                    </a:p>
                  </a:txBody>
                  <a:tcPr/>
                </a:tc>
                <a:tc>
                  <a:txBody>
                    <a:bodyPr/>
                    <a:lstStyle/>
                    <a:p>
                      <a:r>
                        <a:rPr lang="en-US" sz="2000" b="0" i="1" dirty="0">
                          <a:solidFill>
                            <a:schemeClr val="tx1"/>
                          </a:solidFill>
                          <a:latin typeface="Times New Roman" panose="02020603050405020304" pitchFamily="18" charset="0"/>
                          <a:cs typeface="Times New Roman" panose="02020603050405020304" pitchFamily="18" charset="0"/>
                        </a:rPr>
                        <a:t>International Journal of User Experience and Design</a:t>
                      </a:r>
                    </a:p>
                    <a:p>
                      <a:r>
                        <a:rPr lang="en-IN" sz="20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2020</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Evaluates UX design in booking systems, focusing on usability and mobile optimization.</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dirty="0">
                          <a:solidFill>
                            <a:schemeClr val="tx1"/>
                          </a:solidFill>
                          <a:latin typeface="Times New Roman" panose="02020603050405020304" pitchFamily="18" charset="0"/>
                          <a:cs typeface="Times New Roman" panose="02020603050405020304" pitchFamily="18" charset="0"/>
                        </a:rPr>
                        <a:t>UX Design, Front-end Development.</a:t>
                      </a:r>
                    </a:p>
                  </a:txBody>
                  <a:tcPr/>
                </a:tc>
                <a:extLst>
                  <a:ext uri="{0D108BD9-81ED-4DB2-BD59-A6C34878D82A}">
                    <a16:rowId xmlns:a16="http://schemas.microsoft.com/office/drawing/2014/main" val="3652399052"/>
                  </a:ext>
                </a:extLst>
              </a:tr>
              <a:tr h="3429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dirty="0">
                          <a:solidFill>
                            <a:schemeClr val="tx1"/>
                          </a:solidFill>
                          <a:latin typeface="Times New Roman" panose="02020603050405020304" pitchFamily="18" charset="0"/>
                          <a:cs typeface="Times New Roman" panose="02020603050405020304" pitchFamily="18" charset="0"/>
                        </a:rPr>
                        <a:t>Impact of User Reviews in Guide Booking</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dirty="0">
                          <a:solidFill>
                            <a:schemeClr val="tx1"/>
                          </a:solidFill>
                          <a:latin typeface="Times New Roman" panose="02020603050405020304" pitchFamily="18" charset="0"/>
                          <a:cs typeface="Times New Roman" panose="02020603050405020304" pitchFamily="18" charset="0"/>
                        </a:rPr>
                        <a:t>Kumar, V., Agarwal, N. </a:t>
                      </a: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Journal of Hospitality and Tourism Management</a:t>
                      </a:r>
                    </a:p>
                    <a:p>
                      <a:r>
                        <a:rPr lang="en-IN" sz="20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2021</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Examines the role of reviews and ratings in tourist guide selection.</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1054883045"/>
                  </a:ext>
                </a:extLst>
              </a:tr>
            </a:tbl>
          </a:graphicData>
        </a:graphic>
      </p:graphicFrame>
    </p:spTree>
    <p:extLst>
      <p:ext uri="{BB962C8B-B14F-4D97-AF65-F5344CB8AC3E}">
        <p14:creationId xmlns:p14="http://schemas.microsoft.com/office/powerpoint/2010/main" val="271838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99054-3BB1-15D0-BC06-4716871369CF}"/>
              </a:ext>
            </a:extLst>
          </p:cNvPr>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Slide Number Placeholder 2">
            <a:extLst>
              <a:ext uri="{FF2B5EF4-FFF2-40B4-BE49-F238E27FC236}">
                <a16:creationId xmlns:a16="http://schemas.microsoft.com/office/drawing/2014/main" id="{955328F7-6B7C-FFC8-FDD9-4B14C3FC875E}"/>
              </a:ext>
            </a:extLst>
          </p:cNvPr>
          <p:cNvSpPr>
            <a:spLocks noGrp="1"/>
          </p:cNvSpPr>
          <p:nvPr>
            <p:ph type="sldNum" sz="quarter" idx="12"/>
          </p:nvPr>
        </p:nvSpPr>
        <p:spPr/>
        <p:txBody>
          <a:bodyPr/>
          <a:lstStyle/>
          <a:p>
            <a:fld id="{672DB9CA-C85A-4E11-ADC0-8193E41C1656}" type="slidenum">
              <a:rPr lang="en-IN" smtClean="0"/>
              <a:t>7</a:t>
            </a:fld>
            <a:endParaRPr lang="en-IN" dirty="0"/>
          </a:p>
        </p:txBody>
      </p:sp>
      <p:graphicFrame>
        <p:nvGraphicFramePr>
          <p:cNvPr id="4" name="Table 3">
            <a:extLst>
              <a:ext uri="{FF2B5EF4-FFF2-40B4-BE49-F238E27FC236}">
                <a16:creationId xmlns:a16="http://schemas.microsoft.com/office/drawing/2014/main" id="{50DB2614-B97F-BB5B-BC09-E9E067E955DC}"/>
              </a:ext>
            </a:extLst>
          </p:cNvPr>
          <p:cNvGraphicFramePr>
            <a:graphicFrameLocks noGrp="1"/>
          </p:cNvGraphicFramePr>
          <p:nvPr>
            <p:extLst>
              <p:ext uri="{D42A27DB-BD31-4B8C-83A1-F6EECF244321}">
                <p14:modId xmlns:p14="http://schemas.microsoft.com/office/powerpoint/2010/main" val="4283423582"/>
              </p:ext>
            </p:extLst>
          </p:nvPr>
        </p:nvGraphicFramePr>
        <p:xfrm>
          <a:off x="0" y="0"/>
          <a:ext cx="12192000" cy="6858000"/>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328634472"/>
                    </a:ext>
                  </a:extLst>
                </a:gridCol>
                <a:gridCol w="2438400">
                  <a:extLst>
                    <a:ext uri="{9D8B030D-6E8A-4147-A177-3AD203B41FA5}">
                      <a16:colId xmlns:a16="http://schemas.microsoft.com/office/drawing/2014/main" val="3950193416"/>
                    </a:ext>
                  </a:extLst>
                </a:gridCol>
                <a:gridCol w="2438400">
                  <a:extLst>
                    <a:ext uri="{9D8B030D-6E8A-4147-A177-3AD203B41FA5}">
                      <a16:colId xmlns:a16="http://schemas.microsoft.com/office/drawing/2014/main" val="3494580332"/>
                    </a:ext>
                  </a:extLst>
                </a:gridCol>
                <a:gridCol w="2438400">
                  <a:extLst>
                    <a:ext uri="{9D8B030D-6E8A-4147-A177-3AD203B41FA5}">
                      <a16:colId xmlns:a16="http://schemas.microsoft.com/office/drawing/2014/main" val="4274253174"/>
                    </a:ext>
                  </a:extLst>
                </a:gridCol>
                <a:gridCol w="2438400">
                  <a:extLst>
                    <a:ext uri="{9D8B030D-6E8A-4147-A177-3AD203B41FA5}">
                      <a16:colId xmlns:a16="http://schemas.microsoft.com/office/drawing/2014/main" val="4284025394"/>
                    </a:ext>
                  </a:extLst>
                </a:gridCol>
              </a:tblGrid>
              <a:tr h="3429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dirty="0">
                          <a:solidFill>
                            <a:schemeClr val="tx1"/>
                          </a:solidFill>
                          <a:effectLst/>
                          <a:latin typeface="Times New Roman" panose="02020603050405020304" pitchFamily="18" charset="0"/>
                          <a:cs typeface="Times New Roman" panose="02020603050405020304" pitchFamily="18" charset="0"/>
                        </a:rPr>
                        <a:t>Social Media Integration in Guide Booking</a:t>
                      </a:r>
                    </a:p>
                  </a:txBody>
                  <a:tcPr/>
                </a:tc>
                <a:tc>
                  <a:txBody>
                    <a:bodyPr/>
                    <a:lstStyle/>
                    <a:p>
                      <a:r>
                        <a:rPr lang="en-IN" sz="2000" b="0" dirty="0">
                          <a:solidFill>
                            <a:schemeClr val="tx1"/>
                          </a:solidFill>
                          <a:latin typeface="Times New Roman" panose="02020603050405020304" pitchFamily="18" charset="0"/>
                          <a:cs typeface="Times New Roman" panose="02020603050405020304" pitchFamily="18" charset="0"/>
                        </a:rPr>
                        <a:t>Zhang, P., Lee, H. </a:t>
                      </a:r>
                    </a:p>
                  </a:txBody>
                  <a:tcPr/>
                </a:tc>
                <a:tc>
                  <a:txBody>
                    <a:bodyPr/>
                    <a:lstStyle/>
                    <a:p>
                      <a:r>
                        <a:rPr lang="en-IN" sz="20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 </a:t>
                      </a:r>
                      <a:r>
                        <a:rPr lang="en-US" sz="2000" b="0" dirty="0">
                          <a:solidFill>
                            <a:schemeClr val="tx1"/>
                          </a:solidFill>
                          <a:latin typeface="Times New Roman" panose="02020603050405020304" pitchFamily="18" charset="0"/>
                          <a:cs typeface="Times New Roman" panose="02020603050405020304" pitchFamily="18" charset="0"/>
                        </a:rPr>
                        <a:t>Journal of Social Media in Tourism</a:t>
                      </a:r>
                    </a:p>
                    <a:p>
                      <a:r>
                        <a:rPr lang="en-IN" sz="20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2022</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Examines how social media can influence guide recommendations and user trust</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dirty="0">
                          <a:solidFill>
                            <a:schemeClr val="tx1"/>
                          </a:solidFill>
                          <a:latin typeface="Times New Roman" panose="02020603050405020304" pitchFamily="18" charset="0"/>
                          <a:cs typeface="Times New Roman" panose="02020603050405020304" pitchFamily="18" charset="0"/>
                        </a:rPr>
                        <a:t>Social Media APIs, Sentiment Analysis</a:t>
                      </a:r>
                    </a:p>
                  </a:txBody>
                  <a:tcPr/>
                </a:tc>
                <a:extLst>
                  <a:ext uri="{0D108BD9-81ED-4DB2-BD59-A6C34878D82A}">
                    <a16:rowId xmlns:a16="http://schemas.microsoft.com/office/drawing/2014/main" val="1973180691"/>
                  </a:ext>
                </a:extLst>
              </a:tr>
              <a:tr h="3429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dirty="0">
                          <a:solidFill>
                            <a:schemeClr val="tx1"/>
                          </a:solidFill>
                          <a:latin typeface="Times New Roman" panose="02020603050405020304" pitchFamily="18" charset="0"/>
                          <a:cs typeface="Times New Roman" panose="02020603050405020304" pitchFamily="18" charset="0"/>
                        </a:rPr>
                        <a:t>Tourism Booking Systems: A Review of Technologies and Challenges</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dirty="0">
                          <a:solidFill>
                            <a:schemeClr val="tx1"/>
                          </a:solidFill>
                          <a:latin typeface="Times New Roman" panose="02020603050405020304" pitchFamily="18" charset="0"/>
                          <a:cs typeface="Times New Roman" panose="02020603050405020304" pitchFamily="18" charset="0"/>
                        </a:rPr>
                        <a:t>Fernandez, M., Martinez, J. </a:t>
                      </a: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International Journal of Computer Science and Information Technology</a:t>
                      </a:r>
                    </a:p>
                    <a:p>
                      <a:r>
                        <a:rPr lang="en-US" sz="20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rPr>
                        <a:t>2020</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International Journal of Computer Science and Information Technology</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Databases, Augmented Reality (AR), Cloud computing.</a:t>
                      </a:r>
                      <a:endParaRPr lang="en-IN"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1756215"/>
                  </a:ext>
                </a:extLst>
              </a:tr>
            </a:tbl>
          </a:graphicData>
        </a:graphic>
      </p:graphicFrame>
    </p:spTree>
    <p:extLst>
      <p:ext uri="{BB962C8B-B14F-4D97-AF65-F5344CB8AC3E}">
        <p14:creationId xmlns:p14="http://schemas.microsoft.com/office/powerpoint/2010/main" val="45698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7D7ACF18-2819-7B34-FC87-E3A0FD863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296" y="1761688"/>
            <a:ext cx="8992998" cy="3716323"/>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EB064-795B-EE57-0CDB-4A6C03881529}"/>
              </a:ext>
            </a:extLst>
          </p:cNvPr>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Slide Number Placeholder 2">
            <a:extLst>
              <a:ext uri="{FF2B5EF4-FFF2-40B4-BE49-F238E27FC236}">
                <a16:creationId xmlns:a16="http://schemas.microsoft.com/office/drawing/2014/main" id="{18E44617-3A2A-AD84-F7F8-F119FDF86B8D}"/>
              </a:ext>
            </a:extLst>
          </p:cNvPr>
          <p:cNvSpPr>
            <a:spLocks noGrp="1"/>
          </p:cNvSpPr>
          <p:nvPr>
            <p:ph type="sldNum" sz="quarter" idx="12"/>
          </p:nvPr>
        </p:nvSpPr>
        <p:spPr/>
        <p:txBody>
          <a:bodyPr/>
          <a:lstStyle/>
          <a:p>
            <a:fld id="{672DB9CA-C85A-4E11-ADC0-8193E41C1656}" type="slidenum">
              <a:rPr lang="en-IN" smtClean="0"/>
              <a:t>9</a:t>
            </a:fld>
            <a:endParaRPr lang="en-IN" dirty="0"/>
          </a:p>
        </p:txBody>
      </p:sp>
      <p:sp>
        <p:nvSpPr>
          <p:cNvPr id="4" name="TextBox 3">
            <a:extLst>
              <a:ext uri="{FF2B5EF4-FFF2-40B4-BE49-F238E27FC236}">
                <a16:creationId xmlns:a16="http://schemas.microsoft.com/office/drawing/2014/main" id="{7358B87A-3953-C787-D1C6-2930B5B069A1}"/>
              </a:ext>
            </a:extLst>
          </p:cNvPr>
          <p:cNvSpPr txBox="1"/>
          <p:nvPr/>
        </p:nvSpPr>
        <p:spPr>
          <a:xfrm>
            <a:off x="235655" y="0"/>
            <a:ext cx="11459361" cy="646331"/>
          </a:xfrm>
          <a:prstGeom prst="rect">
            <a:avLst/>
          </a:prstGeom>
          <a:noFill/>
        </p:spPr>
        <p:txBody>
          <a:bodyPr wrap="square" rtlCol="0">
            <a:sp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EXISTING SYSTEM ARCHITECTURE</a:t>
            </a:r>
          </a:p>
        </p:txBody>
      </p:sp>
      <p:pic>
        <p:nvPicPr>
          <p:cNvPr id="8" name="Picture 7">
            <a:extLst>
              <a:ext uri="{FF2B5EF4-FFF2-40B4-BE49-F238E27FC236}">
                <a16:creationId xmlns:a16="http://schemas.microsoft.com/office/drawing/2014/main" id="{36AEA121-9797-0CBB-D9C6-8D9FDD7B06E0}"/>
              </a:ext>
            </a:extLst>
          </p:cNvPr>
          <p:cNvPicPr>
            <a:picLocks noChangeAspect="1"/>
          </p:cNvPicPr>
          <p:nvPr/>
        </p:nvPicPr>
        <p:blipFill>
          <a:blip r:embed="rId2"/>
          <a:stretch>
            <a:fillRect/>
          </a:stretch>
        </p:blipFill>
        <p:spPr>
          <a:xfrm>
            <a:off x="167781" y="1732030"/>
            <a:ext cx="10821798" cy="3569812"/>
          </a:xfrm>
          <a:prstGeom prst="rect">
            <a:avLst/>
          </a:prstGeom>
        </p:spPr>
      </p:pic>
    </p:spTree>
    <p:extLst>
      <p:ext uri="{BB962C8B-B14F-4D97-AF65-F5344CB8AC3E}">
        <p14:creationId xmlns:p14="http://schemas.microsoft.com/office/powerpoint/2010/main" val="131634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TotalTime>
  <Words>1446</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Narrow</vt:lpstr>
      <vt:lpstr>Calibri</vt:lpstr>
      <vt:lpstr>Calibri Light</vt:lpstr>
      <vt:lpstr>Symbol</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v</dc:creator>
  <cp:lastModifiedBy>monisha v</cp:lastModifiedBy>
  <cp:revision>24</cp:revision>
  <dcterms:modified xsi:type="dcterms:W3CDTF">2024-12-05T10:28:59Z</dcterms:modified>
</cp:coreProperties>
</file>