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1"/>
  </p:notesMasterIdLst>
  <p:sldIdLst>
    <p:sldId id="256" r:id="rId3"/>
    <p:sldId id="259" r:id="rId4"/>
    <p:sldId id="264" r:id="rId5"/>
    <p:sldId id="261" r:id="rId6"/>
    <p:sldId id="260" r:id="rId7"/>
    <p:sldId id="265" r:id="rId8"/>
    <p:sldId id="267" r:id="rId9"/>
    <p:sldId id="258" r:id="rId10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ggHTocux73eUUS8qCNXO43N9v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76" y="40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07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239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7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8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8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9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9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7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7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7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0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3" y="3475207"/>
            <a:ext cx="851307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Chargeback Gurus – Technical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22-11-2020</a:t>
            </a:r>
            <a:endParaRPr dirty="0"/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Monisha Anila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D9AB1-39E6-4643-A6B5-E712F4E3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13" y="0"/>
            <a:ext cx="29432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The formation SMART problem statement and it’s problem solving methods.</a:t>
            </a:r>
            <a:endParaRPr dirty="0"/>
          </a:p>
        </p:txBody>
      </p:sp>
      <p:cxnSp>
        <p:nvCxnSpPr>
          <p:cNvPr id="89" name="Google Shape;89;p4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182468" y="1053165"/>
            <a:ext cx="8618537" cy="1943866"/>
          </a:xfrm>
          <a:prstGeom prst="rect">
            <a:avLst/>
          </a:prstGeom>
          <a:solidFill>
            <a:srgbClr val="F2F2F2">
              <a:alpha val="84705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en-IN" dirty="0"/>
          </a:p>
          <a:p>
            <a:pPr algn="ctr"/>
            <a:r>
              <a:rPr lang="en-US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What opportunities exists for client’s car company after seeing revenue increase by  20% 2003(Q2) – 2005(Q2) to bring revenue gains by 50% at the end of 2006(Q2) through new product and delivery strategy or closing stores 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IN" sz="1600" b="1" dirty="0">
                <a:solidFill>
                  <a:schemeClr val="tx1"/>
                </a:solidFill>
              </a:rPr>
              <a:t>at low revenue? 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431217" y="4290069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"/>
          <p:cNvCxnSpPr/>
          <p:nvPr/>
        </p:nvCxnSpPr>
        <p:spPr>
          <a:xfrm flipH="1">
            <a:off x="3385133" y="3772869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/>
          <p:nvPr/>
        </p:nvSpPr>
        <p:spPr>
          <a:xfrm>
            <a:off x="4939604" y="4288917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 flipH="1">
            <a:off x="5465485" y="3771717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4"/>
          <p:cNvCxnSpPr/>
          <p:nvPr/>
        </p:nvCxnSpPr>
        <p:spPr>
          <a:xfrm>
            <a:off x="3385133" y="3771717"/>
            <a:ext cx="203516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>
            <a:cxnSpLocks/>
            <a:stCxn id="90" idx="2"/>
          </p:cNvCxnSpPr>
          <p:nvPr/>
        </p:nvCxnSpPr>
        <p:spPr>
          <a:xfrm>
            <a:off x="4491737" y="2997031"/>
            <a:ext cx="1" cy="7377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7" name="Google Shape;97;p4"/>
          <p:cNvSpPr txBox="1"/>
          <p:nvPr/>
        </p:nvSpPr>
        <p:spPr>
          <a:xfrm>
            <a:off x="684164" y="4820159"/>
            <a:ext cx="308472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/>
                </a:solidFill>
              </a:rPr>
              <a:t>Descriptive Statistics</a:t>
            </a:r>
          </a:p>
        </p:txBody>
      </p:sp>
      <p:sp>
        <p:nvSpPr>
          <p:cNvPr id="98" name="Google Shape;98;p4"/>
          <p:cNvSpPr txBox="1"/>
          <p:nvPr/>
        </p:nvSpPr>
        <p:spPr>
          <a:xfrm>
            <a:off x="5192551" y="4803813"/>
            <a:ext cx="308472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</a:rPr>
              <a:t>Inferential Statistics</a:t>
            </a:r>
          </a:p>
        </p:txBody>
      </p:sp>
      <p:sp>
        <p:nvSpPr>
          <p:cNvPr id="13" name="Google Shape;57;p2">
            <a:extLst>
              <a:ext uri="{FF2B5EF4-FFF2-40B4-BE49-F238E27FC236}">
                <a16:creationId xmlns:a16="http://schemas.microsoft.com/office/drawing/2014/main" id="{43C1EEEB-A1D8-4E00-B112-644193C24932}"/>
              </a:ext>
            </a:extLst>
          </p:cNvPr>
          <p:cNvSpPr/>
          <p:nvPr/>
        </p:nvSpPr>
        <p:spPr>
          <a:xfrm>
            <a:off x="64993" y="6491287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Car client</a:t>
            </a:r>
            <a:r>
              <a:rPr lang="en-US" sz="800" dirty="0">
                <a:solidFill>
                  <a:schemeClr val="dk1"/>
                </a:solidFill>
              </a:rPr>
              <a:t> (2003-2005) financial year $ value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51" y="230187"/>
            <a:ext cx="8624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tx1"/>
                </a:solidFill>
              </a:rPr>
              <a:t>Cost pressures can be alleviated through the proactive identification of customer demands, with expected decrease in product and delivery issues up to 0% by the end of 2006.  </a:t>
            </a:r>
            <a:endParaRPr sz="1400" dirty="0">
              <a:solidFill>
                <a:schemeClr val="tx1"/>
              </a:solidFill>
            </a:endParaRPr>
          </a:p>
        </p:txBody>
      </p:sp>
      <p:grpSp>
        <p:nvGrpSpPr>
          <p:cNvPr id="49" name="Google Shape;49;p3"/>
          <p:cNvGrpSpPr/>
          <p:nvPr/>
        </p:nvGrpSpPr>
        <p:grpSpPr>
          <a:xfrm>
            <a:off x="564802" y="1253343"/>
            <a:ext cx="7341872" cy="1462346"/>
            <a:chOff x="709649" y="1412776"/>
            <a:chExt cx="7491440" cy="1492136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 dirty="0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 dirty="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699983" y="4668359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 dirty="0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910724" y="4999442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framing linear equation to identify car warehouse dependent variables on car sales can we apply to other stores?</a:t>
            </a:r>
          </a:p>
        </p:txBody>
      </p:sp>
      <p:sp>
        <p:nvSpPr>
          <p:cNvPr id="57" name="Google Shape;57;p3"/>
          <p:cNvSpPr/>
          <p:nvPr/>
        </p:nvSpPr>
        <p:spPr>
          <a:xfrm>
            <a:off x="566018" y="4556375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 dirty="0"/>
          </a:p>
        </p:txBody>
      </p:sp>
      <p:sp>
        <p:nvSpPr>
          <p:cNvPr id="58" name="Google Shape;58;p3"/>
          <p:cNvSpPr/>
          <p:nvPr/>
        </p:nvSpPr>
        <p:spPr>
          <a:xfrm>
            <a:off x="4316054" y="4668359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408698" y="4999442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6" b="1" dirty="0">
                <a:solidFill>
                  <a:srgbClr val="002060"/>
                </a:solidFill>
                <a:latin typeface="Quattrocento Sans"/>
                <a:sym typeface="Quattrocento Sans"/>
              </a:rPr>
              <a:t>When we identify dependent variables on car sales we can scale it to other stores. </a:t>
            </a:r>
            <a:endParaRPr lang="en-US" dirty="0"/>
          </a:p>
        </p:txBody>
      </p:sp>
      <p:sp>
        <p:nvSpPr>
          <p:cNvPr id="60" name="Google Shape;60;p3"/>
          <p:cNvSpPr/>
          <p:nvPr/>
        </p:nvSpPr>
        <p:spPr>
          <a:xfrm>
            <a:off x="699983" y="2989661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 dirty="0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564802" y="2950580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 dirty="0"/>
          </a:p>
        </p:txBody>
      </p:sp>
      <p:sp>
        <p:nvSpPr>
          <p:cNvPr id="63" name="Google Shape;63;p3"/>
          <p:cNvSpPr/>
          <p:nvPr/>
        </p:nvSpPr>
        <p:spPr>
          <a:xfrm>
            <a:off x="750952" y="1914986"/>
            <a:ext cx="3457947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Quattrocento Sans"/>
                <a:sym typeface="Quattrocento Sans"/>
              </a:rPr>
              <a:t>Increased demand on cars  leading to more car warehouse optimization</a:t>
            </a:r>
            <a:endParaRPr lang="en-US"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59;p3">
            <a:extLst>
              <a:ext uri="{FF2B5EF4-FFF2-40B4-BE49-F238E27FC236}">
                <a16:creationId xmlns:a16="http://schemas.microsoft.com/office/drawing/2014/main" id="{73D48658-87B8-4F46-ABC8-0623B3D132B6}"/>
              </a:ext>
            </a:extLst>
          </p:cNvPr>
          <p:cNvSpPr/>
          <p:nvPr/>
        </p:nvSpPr>
        <p:spPr>
          <a:xfrm>
            <a:off x="733969" y="3451097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sym typeface="Quattrocento Sans"/>
              </a:rPr>
              <a:t>Identify car sales variables which are correlated for   car warehouse?  </a:t>
            </a:r>
            <a:endParaRPr dirty="0"/>
          </a:p>
        </p:txBody>
      </p:sp>
      <p:sp>
        <p:nvSpPr>
          <p:cNvPr id="21" name="Google Shape;51;p3">
            <a:extLst>
              <a:ext uri="{FF2B5EF4-FFF2-40B4-BE49-F238E27FC236}">
                <a16:creationId xmlns:a16="http://schemas.microsoft.com/office/drawing/2014/main" id="{B0F9CF8B-262F-4EFC-8E9A-82FCC55A770A}"/>
              </a:ext>
            </a:extLst>
          </p:cNvPr>
          <p:cNvSpPr/>
          <p:nvPr/>
        </p:nvSpPr>
        <p:spPr>
          <a:xfrm>
            <a:off x="4307585" y="1914986"/>
            <a:ext cx="3457947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sym typeface="Quattrocento Sans"/>
              </a:rPr>
              <a:t>Unoptimized car warehouse lead to 20% sales down </a:t>
            </a:r>
            <a:endParaRPr dirty="0"/>
          </a:p>
        </p:txBody>
      </p:sp>
      <p:sp>
        <p:nvSpPr>
          <p:cNvPr id="23" name="Google Shape;58;p3">
            <a:extLst>
              <a:ext uri="{FF2B5EF4-FFF2-40B4-BE49-F238E27FC236}">
                <a16:creationId xmlns:a16="http://schemas.microsoft.com/office/drawing/2014/main" id="{23541844-2D2C-4FE7-AA7F-28B23959BBC7}"/>
              </a:ext>
            </a:extLst>
          </p:cNvPr>
          <p:cNvSpPr/>
          <p:nvPr/>
        </p:nvSpPr>
        <p:spPr>
          <a:xfrm>
            <a:off x="4290602" y="2973201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54;p3">
            <a:extLst>
              <a:ext uri="{FF2B5EF4-FFF2-40B4-BE49-F238E27FC236}">
                <a16:creationId xmlns:a16="http://schemas.microsoft.com/office/drawing/2014/main" id="{C6F13941-970E-49C1-A6D0-967B296E0ADE}"/>
              </a:ext>
            </a:extLst>
          </p:cNvPr>
          <p:cNvSpPr/>
          <p:nvPr/>
        </p:nvSpPr>
        <p:spPr>
          <a:xfrm>
            <a:off x="4356937" y="3451096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sym typeface="Quattrocento Sans"/>
              </a:rPr>
              <a:t>Analyse given variables using statistics to form correlation matrix</a:t>
            </a:r>
            <a:endParaRPr dirty="0"/>
          </a:p>
        </p:txBody>
      </p:sp>
      <p:sp>
        <p:nvSpPr>
          <p:cNvPr id="25" name="Google Shape;57;p2">
            <a:extLst>
              <a:ext uri="{FF2B5EF4-FFF2-40B4-BE49-F238E27FC236}">
                <a16:creationId xmlns:a16="http://schemas.microsoft.com/office/drawing/2014/main" id="{E0318A6D-25B5-48E0-ADAA-D4130779B42A}"/>
              </a:ext>
            </a:extLst>
          </p:cNvPr>
          <p:cNvSpPr/>
          <p:nvPr/>
        </p:nvSpPr>
        <p:spPr>
          <a:xfrm>
            <a:off x="64993" y="6491287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Car client</a:t>
            </a:r>
            <a:r>
              <a:rPr lang="en-US" sz="800" dirty="0">
                <a:solidFill>
                  <a:schemeClr val="dk1"/>
                </a:solidFill>
              </a:rPr>
              <a:t> (2003-2005) financial year $ value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9513" y="124149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While doing customer segmentation based on sales and price. We found out almost revenue and price are directly proportional according to their bucket range.</a:t>
            </a:r>
            <a:endParaRPr sz="1600"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6"/>
          <p:cNvSpPr/>
          <p:nvPr/>
        </p:nvSpPr>
        <p:spPr>
          <a:xfrm>
            <a:off x="5052643" y="1045212"/>
            <a:ext cx="3737344" cy="518661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052643" y="1086571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dk1"/>
                </a:solidFill>
              </a:rPr>
              <a:t>Key Insights</a:t>
            </a:r>
            <a:endParaRPr dirty="0"/>
          </a:p>
        </p:txBody>
      </p:sp>
      <p:cxnSp>
        <p:nvCxnSpPr>
          <p:cNvPr id="118" name="Google Shape;118;p6"/>
          <p:cNvCxnSpPr>
            <a:cxnSpLocks/>
          </p:cNvCxnSpPr>
          <p:nvPr/>
        </p:nvCxnSpPr>
        <p:spPr>
          <a:xfrm flipV="1">
            <a:off x="4892538" y="1045213"/>
            <a:ext cx="0" cy="529595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36A8D2-DE8A-4C38-BF5B-B084DF1C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1045212"/>
            <a:ext cx="4410488" cy="48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E80AE-EA82-4058-A6F2-CE36DFF3C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138" y="1615854"/>
            <a:ext cx="3404149" cy="1568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52CF42-F679-4FD4-97EF-EC4DA3BE9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611" y="3345322"/>
            <a:ext cx="3645407" cy="372942"/>
          </a:xfrm>
          <a:prstGeom prst="rect">
            <a:avLst/>
          </a:prstGeom>
        </p:spPr>
      </p:pic>
      <p:sp>
        <p:nvSpPr>
          <p:cNvPr id="19" name="Google Shape;57;p2">
            <a:extLst>
              <a:ext uri="{FF2B5EF4-FFF2-40B4-BE49-F238E27FC236}">
                <a16:creationId xmlns:a16="http://schemas.microsoft.com/office/drawing/2014/main" id="{187E97C7-907C-457C-8E1A-D45AB2506729}"/>
              </a:ext>
            </a:extLst>
          </p:cNvPr>
          <p:cNvSpPr/>
          <p:nvPr/>
        </p:nvSpPr>
        <p:spPr>
          <a:xfrm>
            <a:off x="64993" y="6491287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Car client</a:t>
            </a:r>
            <a:r>
              <a:rPr lang="en-US" sz="800" dirty="0">
                <a:solidFill>
                  <a:schemeClr val="dk1"/>
                </a:solidFill>
              </a:rPr>
              <a:t> (2003-2005) financial year $ value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31812" y="217345"/>
            <a:ext cx="8618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/>
              <a:t>Sales distribution and it’s EDA analysis on deal, buckets, year and Global impact.</a:t>
            </a:r>
            <a:endParaRPr sz="1400"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191268" y="5115104"/>
            <a:ext cx="8618537" cy="12616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213032" y="5242286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cxnSp>
        <p:nvCxnSpPr>
          <p:cNvPr id="108" name="Google Shape;108;p5"/>
          <p:cNvCxnSpPr>
            <a:cxnSpLocks/>
          </p:cNvCxnSpPr>
          <p:nvPr/>
        </p:nvCxnSpPr>
        <p:spPr>
          <a:xfrm>
            <a:off x="171450" y="5038535"/>
            <a:ext cx="863835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5"/>
          <p:cNvSpPr txBox="1"/>
          <p:nvPr/>
        </p:nvSpPr>
        <p:spPr>
          <a:xfrm>
            <a:off x="182467" y="5550062"/>
            <a:ext cx="844469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not in normal distribution and almost medium deals are profitable. Most sales are classic cars and excellent bucket is 10% high on very good bucket 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</a:rPr>
              <a:t>Most sales are from USA and Spain. Revenue is 20% higher from previous Q2 sales of 2004.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41018F69-B024-496D-BD4C-70BAD5FE7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80" b="5280"/>
          <a:stretch/>
        </p:blipFill>
        <p:spPr>
          <a:xfrm>
            <a:off x="171449" y="1159757"/>
            <a:ext cx="8578899" cy="3714123"/>
          </a:xfrm>
          <a:prstGeom prst="rect">
            <a:avLst/>
          </a:prstGeom>
        </p:spPr>
      </p:pic>
      <p:sp>
        <p:nvSpPr>
          <p:cNvPr id="14" name="Google Shape;57;p2">
            <a:extLst>
              <a:ext uri="{FF2B5EF4-FFF2-40B4-BE49-F238E27FC236}">
                <a16:creationId xmlns:a16="http://schemas.microsoft.com/office/drawing/2014/main" id="{47CD0FF6-6B99-4E3C-BF13-CF269E0BAE9A}"/>
              </a:ext>
            </a:extLst>
          </p:cNvPr>
          <p:cNvSpPr/>
          <p:nvPr/>
        </p:nvSpPr>
        <p:spPr>
          <a:xfrm>
            <a:off x="64993" y="6491287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Car client</a:t>
            </a:r>
            <a:r>
              <a:rPr lang="en-US" sz="800" dirty="0">
                <a:solidFill>
                  <a:schemeClr val="dk1"/>
                </a:solidFill>
              </a:rPr>
              <a:t> (2003-2005) financial year $ value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 </a:t>
            </a:r>
            <a:r>
              <a:rPr lang="en-AU" sz="1600" dirty="0"/>
              <a:t>Quantity and Price distribution and it’s EDA analysis on deal, status, buckets, year and Global impact.</a:t>
            </a:r>
            <a:endParaRPr sz="1600"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6"/>
          <p:cNvSpPr/>
          <p:nvPr/>
        </p:nvSpPr>
        <p:spPr>
          <a:xfrm>
            <a:off x="182468" y="5029199"/>
            <a:ext cx="8618537" cy="132190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6"/>
          <p:cNvCxnSpPr>
            <a:cxnSpLocks/>
          </p:cNvCxnSpPr>
          <p:nvPr/>
        </p:nvCxnSpPr>
        <p:spPr>
          <a:xfrm>
            <a:off x="160434" y="4940348"/>
            <a:ext cx="8629554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57AE577-8CAF-4D58-A380-45ABA2D1B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31" b="4174"/>
          <a:stretch/>
        </p:blipFill>
        <p:spPr>
          <a:xfrm>
            <a:off x="64993" y="903369"/>
            <a:ext cx="8629554" cy="3999027"/>
          </a:xfrm>
          <a:prstGeom prst="rect">
            <a:avLst/>
          </a:prstGeom>
        </p:spPr>
      </p:pic>
      <p:sp>
        <p:nvSpPr>
          <p:cNvPr id="15" name="Google Shape;109;p5">
            <a:extLst>
              <a:ext uri="{FF2B5EF4-FFF2-40B4-BE49-F238E27FC236}">
                <a16:creationId xmlns:a16="http://schemas.microsoft.com/office/drawing/2014/main" id="{3A64A0D6-E098-491A-BAF8-BA6F3E21EDFA}"/>
              </a:ext>
            </a:extLst>
          </p:cNvPr>
          <p:cNvSpPr txBox="1"/>
          <p:nvPr/>
        </p:nvSpPr>
        <p:spPr>
          <a:xfrm>
            <a:off x="182467" y="5550062"/>
            <a:ext cx="844469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</a:rPr>
              <a:t>Quantity</a:t>
            </a:r>
            <a:r>
              <a:rPr lang="en-I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in normal distribution and almost medium deals are profitable. Most orders are shipped and Very high bucket is almost similar to high bucket 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</a:rPr>
              <a:t>Most sales are from USA and Spain. Orders is 20% higher from previous Q2 sales of 2004.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07;p5">
            <a:extLst>
              <a:ext uri="{FF2B5EF4-FFF2-40B4-BE49-F238E27FC236}">
                <a16:creationId xmlns:a16="http://schemas.microsoft.com/office/drawing/2014/main" id="{8F69BF5F-932F-48A5-A641-2EEBBD5F6AD3}"/>
              </a:ext>
            </a:extLst>
          </p:cNvPr>
          <p:cNvSpPr txBox="1"/>
          <p:nvPr/>
        </p:nvSpPr>
        <p:spPr>
          <a:xfrm>
            <a:off x="193718" y="5153435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17" name="Google Shape;57;p2">
            <a:extLst>
              <a:ext uri="{FF2B5EF4-FFF2-40B4-BE49-F238E27FC236}">
                <a16:creationId xmlns:a16="http://schemas.microsoft.com/office/drawing/2014/main" id="{6BD39DDA-C697-4DF3-A435-E83ADE4F4DB3}"/>
              </a:ext>
            </a:extLst>
          </p:cNvPr>
          <p:cNvSpPr/>
          <p:nvPr/>
        </p:nvSpPr>
        <p:spPr>
          <a:xfrm>
            <a:off x="64993" y="6491287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Car client</a:t>
            </a:r>
            <a:r>
              <a:rPr lang="en-US" sz="800" dirty="0">
                <a:solidFill>
                  <a:schemeClr val="dk1"/>
                </a:solidFill>
              </a:rPr>
              <a:t> (2003-2005) financial year $ value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7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Correlation matrix is formed to understand variable relation among each other.</a:t>
            </a:r>
            <a:endParaRPr sz="1600"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6"/>
          <p:cNvSpPr/>
          <p:nvPr/>
        </p:nvSpPr>
        <p:spPr>
          <a:xfrm>
            <a:off x="5555974" y="973877"/>
            <a:ext cx="3296432" cy="536728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672845" y="989334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cxnSp>
        <p:nvCxnSpPr>
          <p:cNvPr id="118" name="Google Shape;118;p6"/>
          <p:cNvCxnSpPr>
            <a:cxnSpLocks/>
          </p:cNvCxnSpPr>
          <p:nvPr/>
        </p:nvCxnSpPr>
        <p:spPr>
          <a:xfrm flipV="1">
            <a:off x="5423604" y="973877"/>
            <a:ext cx="0" cy="536728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60FE27-21DC-421D-9078-04A5524C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2" y="1031024"/>
            <a:ext cx="5182183" cy="525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68316-8D5B-4AB0-B685-70554A07880B}"/>
              </a:ext>
            </a:extLst>
          </p:cNvPr>
          <p:cNvSpPr txBox="1"/>
          <p:nvPr/>
        </p:nvSpPr>
        <p:spPr>
          <a:xfrm>
            <a:off x="5672845" y="1366550"/>
            <a:ext cx="2862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correlation matrix we can say Final Sales is correlated with Quantity, Price, MSRP, deal size, Sales bucket and Price bucket.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this information is helpful in understanding linear regression equation.</a:t>
            </a:r>
          </a:p>
        </p:txBody>
      </p:sp>
      <p:sp>
        <p:nvSpPr>
          <p:cNvPr id="15" name="Google Shape;57;p2">
            <a:extLst>
              <a:ext uri="{FF2B5EF4-FFF2-40B4-BE49-F238E27FC236}">
                <a16:creationId xmlns:a16="http://schemas.microsoft.com/office/drawing/2014/main" id="{BF3A2EA7-BB48-4F26-B198-9847679FAE0C}"/>
              </a:ext>
            </a:extLst>
          </p:cNvPr>
          <p:cNvSpPr/>
          <p:nvPr/>
        </p:nvSpPr>
        <p:spPr>
          <a:xfrm>
            <a:off x="64993" y="6491287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Car client</a:t>
            </a:r>
            <a:r>
              <a:rPr lang="en-US" sz="800" dirty="0">
                <a:solidFill>
                  <a:schemeClr val="dk1"/>
                </a:solidFill>
              </a:rPr>
              <a:t> (2003-2005) financial year $ value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4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/>
              <a:t>Building a predictive analytics model for sales using linear regression. </a:t>
            </a:r>
            <a:endParaRPr dirty="0"/>
          </a:p>
        </p:txBody>
      </p:sp>
      <p:sp>
        <p:nvSpPr>
          <p:cNvPr id="8" name="Google Shape;106;p5">
            <a:extLst>
              <a:ext uri="{FF2B5EF4-FFF2-40B4-BE49-F238E27FC236}">
                <a16:creationId xmlns:a16="http://schemas.microsoft.com/office/drawing/2014/main" id="{9B716CB6-0617-4E8A-85A3-FE6D64658363}"/>
              </a:ext>
            </a:extLst>
          </p:cNvPr>
          <p:cNvSpPr/>
          <p:nvPr/>
        </p:nvSpPr>
        <p:spPr>
          <a:xfrm>
            <a:off x="5464367" y="1134732"/>
            <a:ext cx="3325620" cy="535655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8;p5">
            <a:extLst>
              <a:ext uri="{FF2B5EF4-FFF2-40B4-BE49-F238E27FC236}">
                <a16:creationId xmlns:a16="http://schemas.microsoft.com/office/drawing/2014/main" id="{C0925B22-355F-4F0A-9881-C139D3DF01D4}"/>
              </a:ext>
            </a:extLst>
          </p:cNvPr>
          <p:cNvCxnSpPr>
            <a:cxnSpLocks/>
          </p:cNvCxnSpPr>
          <p:nvPr/>
        </p:nvCxnSpPr>
        <p:spPr>
          <a:xfrm>
            <a:off x="5337432" y="1134732"/>
            <a:ext cx="0" cy="535655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477AB76-8A67-47E4-BF48-87093E89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1021872"/>
            <a:ext cx="5039046" cy="3426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21926C-8394-4AC8-B352-82CE1628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09" y="4448293"/>
            <a:ext cx="5056888" cy="15052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A6A999-067D-4FEF-A316-B68B6DE87B14}"/>
              </a:ext>
            </a:extLst>
          </p:cNvPr>
          <p:cNvSpPr txBox="1"/>
          <p:nvPr/>
        </p:nvSpPr>
        <p:spPr>
          <a:xfrm>
            <a:off x="5543636" y="1544855"/>
            <a:ext cx="28624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intercept gives value of sales when there no dependent variables to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+ve values of coefficients  shows linear relationship with sales and –ve coefficients are inverse with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we saw in earlier the linear relationship variables are Quantity, Price, MSRP, deal size, Sales bucket and Price bucket.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Lower the RMSE better the model performance at real world data.</a:t>
            </a:r>
          </a:p>
        </p:txBody>
      </p:sp>
      <p:sp>
        <p:nvSpPr>
          <p:cNvPr id="14" name="Google Shape;117;p6">
            <a:extLst>
              <a:ext uri="{FF2B5EF4-FFF2-40B4-BE49-F238E27FC236}">
                <a16:creationId xmlns:a16="http://schemas.microsoft.com/office/drawing/2014/main" id="{EF9D7C43-9C35-4405-908D-FB6EA097D975}"/>
              </a:ext>
            </a:extLst>
          </p:cNvPr>
          <p:cNvSpPr txBox="1"/>
          <p:nvPr/>
        </p:nvSpPr>
        <p:spPr>
          <a:xfrm>
            <a:off x="5543636" y="1223803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15" name="Google Shape;57;p2">
            <a:extLst>
              <a:ext uri="{FF2B5EF4-FFF2-40B4-BE49-F238E27FC236}">
                <a16:creationId xmlns:a16="http://schemas.microsoft.com/office/drawing/2014/main" id="{68B61D8C-40D0-47C0-BA78-07250A025074}"/>
              </a:ext>
            </a:extLst>
          </p:cNvPr>
          <p:cNvSpPr/>
          <p:nvPr/>
        </p:nvSpPr>
        <p:spPr>
          <a:xfrm>
            <a:off x="64993" y="6491287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Car client</a:t>
            </a:r>
            <a:r>
              <a:rPr lang="en-US" sz="800" dirty="0">
                <a:solidFill>
                  <a:schemeClr val="dk1"/>
                </a:solidFill>
              </a:rPr>
              <a:t> (2003-2005) financial year $ value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568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Quattrocento Sans</vt:lpstr>
      <vt:lpstr>Synergy_CF_YNR002</vt:lpstr>
      <vt:lpstr>1_Synergy_CF_YNR002</vt:lpstr>
      <vt:lpstr>TCLayout.ActiveDocument.1</vt:lpstr>
      <vt:lpstr>Chargeback Gurus – Technical Presentation</vt:lpstr>
      <vt:lpstr>The formation SMART problem statement and it’s problem solving methods.</vt:lpstr>
      <vt:lpstr>Cost pressures can be alleviated through the proactive identification of customer demands, with expected decrease in product and delivery issues up to 0% by the end of 2006.  </vt:lpstr>
      <vt:lpstr>While doing customer segmentation based on sales and price. We found out almost revenue and price are directly proportional according to their bucket range.</vt:lpstr>
      <vt:lpstr>Sales distribution and it’s EDA analysis on deal, buckets, year and Global impact.</vt:lpstr>
      <vt:lpstr> Quantity and Price distribution and it’s EDA analysis on deal, status, buckets, year and Global impact.</vt:lpstr>
      <vt:lpstr>Correlation matrix is formed to understand variable relation among each other.</vt:lpstr>
      <vt:lpstr>Building a predictive analytics model for sales using linear regression.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Technical Presentation</dc:title>
  <dc:creator>Chris Hui</dc:creator>
  <cp:lastModifiedBy>monishaanila pithana</cp:lastModifiedBy>
  <cp:revision>47</cp:revision>
  <dcterms:created xsi:type="dcterms:W3CDTF">2015-09-14T11:37:31Z</dcterms:created>
  <dcterms:modified xsi:type="dcterms:W3CDTF">2020-11-21T15:12:08Z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