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25xktGHMJRxX7Qy0FN+pmM3PER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sha Anila" initials="MA" lastIdx="1" clrIdx="0">
    <p:extLst>
      <p:ext uri="{19B8F6BF-5375-455C-9EA6-DF929625EA0E}">
        <p15:presenceInfo xmlns:p15="http://schemas.microsoft.com/office/powerpoint/2012/main" userId="Monisha Ani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DE093-0FDE-4D92-BD67-A3600C4B2564}" v="3" dt="2020-04-25T05:18:00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microsoft.com/office/2015/10/relationships/revisionInfo" Target="revisionInfo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a Anila" userId="e79b23ad-be2b-4d1e-9cd8-8081713c52d3" providerId="ADAL" clId="{DAADE093-0FDE-4D92-BD67-A3600C4B2564}"/>
    <pc:docChg chg="custSel modSld">
      <pc:chgData name="Monisha Anila" userId="e79b23ad-be2b-4d1e-9cd8-8081713c52d3" providerId="ADAL" clId="{DAADE093-0FDE-4D92-BD67-A3600C4B2564}" dt="2020-04-25T05:18:10.305" v="61" actId="208"/>
      <pc:docMkLst>
        <pc:docMk/>
      </pc:docMkLst>
      <pc:sldChg chg="addSp delSp modSp addCm modCm">
        <pc:chgData name="Monisha Anila" userId="e79b23ad-be2b-4d1e-9cd8-8081713c52d3" providerId="ADAL" clId="{DAADE093-0FDE-4D92-BD67-A3600C4B2564}" dt="2020-04-25T05:18:10.305" v="61" actId="208"/>
        <pc:sldMkLst>
          <pc:docMk/>
          <pc:sldMk cId="0" sldId="256"/>
        </pc:sldMkLst>
        <pc:spChg chg="del mod">
          <ac:chgData name="Monisha Anila" userId="e79b23ad-be2b-4d1e-9cd8-8081713c52d3" providerId="ADAL" clId="{DAADE093-0FDE-4D92-BD67-A3600C4B2564}" dt="2020-04-25T05:06:44.072" v="2" actId="478"/>
          <ac:spMkLst>
            <pc:docMk/>
            <pc:sldMk cId="0" sldId="256"/>
            <ac:spMk id="22" creationId="{00000000-0000-0000-0000-000000000000}"/>
          </ac:spMkLst>
        </pc:spChg>
        <pc:spChg chg="add mod">
          <ac:chgData name="Monisha Anila" userId="e79b23ad-be2b-4d1e-9cd8-8081713c52d3" providerId="ADAL" clId="{DAADE093-0FDE-4D92-BD67-A3600C4B2564}" dt="2020-04-25T05:17:51.191" v="59" actId="20577"/>
          <ac:spMkLst>
            <pc:docMk/>
            <pc:sldMk cId="0" sldId="256"/>
            <ac:spMk id="41" creationId="{F8C56342-DD07-4C4D-BB6F-9C966D204CA2}"/>
          </ac:spMkLst>
        </pc:spChg>
        <pc:cxnChg chg="add mod">
          <ac:chgData name="Monisha Anila" userId="e79b23ad-be2b-4d1e-9cd8-8081713c52d3" providerId="ADAL" clId="{DAADE093-0FDE-4D92-BD67-A3600C4B2564}" dt="2020-04-25T05:18:10.305" v="61" actId="208"/>
          <ac:cxnSpMkLst>
            <pc:docMk/>
            <pc:sldMk cId="0" sldId="256"/>
            <ac:cxnSpMk id="3" creationId="{CEA1F872-CFB1-405A-AE88-D6CD6288EA67}"/>
          </ac:cxnSpMkLst>
        </pc:cxnChg>
        <pc:cxnChg chg="del">
          <ac:chgData name="Monisha Anila" userId="e79b23ad-be2b-4d1e-9cd8-8081713c52d3" providerId="ADAL" clId="{DAADE093-0FDE-4D92-BD67-A3600C4B2564}" dt="2020-04-25T05:06:46.829" v="3" actId="478"/>
          <ac:cxnSpMkLst>
            <pc:docMk/>
            <pc:sldMk cId="0" sldId="256"/>
            <ac:cxnSpMk id="53" creationId="{9FB13770-A317-443A-B011-019130501150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5T10:36:55.480" idx="1">
    <p:pos x="10" y="10"/>
    <p:text>Assuming more crowd at offline stores.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46400" y="1161699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49261" y="1513349"/>
            <a:ext cx="1030212" cy="374727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lvl="0">
              <a:buSzPts val="1400"/>
            </a:pPr>
            <a:r>
              <a:rPr lang="en-US" sz="1000" b="1" dirty="0">
                <a:solidFill>
                  <a:schemeClr val="bg1"/>
                </a:solidFill>
              </a:rPr>
              <a:t>What opportunities exist for X company a food industry to increase their profits by 25%  in the next 6 months by </a:t>
            </a:r>
          </a:p>
          <a:p>
            <a:pPr lvl="0">
              <a:buSzPts val="1400"/>
            </a:pPr>
            <a:r>
              <a:rPr lang="en-US" sz="1000" b="1" dirty="0">
                <a:solidFill>
                  <a:schemeClr val="bg1"/>
                </a:solidFill>
              </a:rPr>
              <a:t>improving product servicing or by optimizing product transportation cost?</a:t>
            </a:r>
          </a:p>
        </p:txBody>
      </p:sp>
      <p:sp>
        <p:nvSpPr>
          <p:cNvPr id="23" name="Google Shape;23;p1"/>
          <p:cNvSpPr/>
          <p:nvPr/>
        </p:nvSpPr>
        <p:spPr>
          <a:xfrm>
            <a:off x="1950470" y="2205295"/>
            <a:ext cx="1453110" cy="4272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App and web content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pages</a:t>
            </a:r>
            <a:endParaRPr sz="1000" dirty="0"/>
          </a:p>
        </p:txBody>
      </p:sp>
      <p:sp>
        <p:nvSpPr>
          <p:cNvPr id="26" name="Google Shape;26;p1"/>
          <p:cNvSpPr/>
          <p:nvPr/>
        </p:nvSpPr>
        <p:spPr>
          <a:xfrm>
            <a:off x="1950470" y="4451549"/>
            <a:ext cx="1453108" cy="40905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Check out point</a:t>
            </a:r>
            <a:endParaRPr sz="1000" dirty="0"/>
          </a:p>
        </p:txBody>
      </p:sp>
      <p:sp>
        <p:nvSpPr>
          <p:cNvPr id="27" name="Google Shape;27;p1"/>
          <p:cNvSpPr/>
          <p:nvPr/>
        </p:nvSpPr>
        <p:spPr>
          <a:xfrm>
            <a:off x="3674736" y="2501777"/>
            <a:ext cx="1305820" cy="4090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Recommendation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page</a:t>
            </a:r>
            <a:endParaRPr sz="1000" dirty="0"/>
          </a:p>
        </p:txBody>
      </p:sp>
      <p:sp>
        <p:nvSpPr>
          <p:cNvPr id="32" name="Google Shape;32;p1"/>
          <p:cNvSpPr/>
          <p:nvPr/>
        </p:nvSpPr>
        <p:spPr>
          <a:xfrm>
            <a:off x="3814925" y="4098202"/>
            <a:ext cx="1305820" cy="40905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Increase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no.of.check points</a:t>
            </a:r>
            <a:endParaRPr sz="1000" dirty="0"/>
          </a:p>
        </p:txBody>
      </p:sp>
      <p:sp>
        <p:nvSpPr>
          <p:cNvPr id="33" name="Google Shape;33;p1"/>
          <p:cNvSpPr/>
          <p:nvPr/>
        </p:nvSpPr>
        <p:spPr>
          <a:xfrm>
            <a:off x="3674736" y="1858845"/>
            <a:ext cx="1305820" cy="39317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Personalised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homepage</a:t>
            </a:r>
            <a:endParaRPr sz="1000" dirty="0"/>
          </a:p>
        </p:txBody>
      </p:sp>
      <p:sp>
        <p:nvSpPr>
          <p:cNvPr id="34" name="Google Shape;34;p1"/>
          <p:cNvSpPr/>
          <p:nvPr/>
        </p:nvSpPr>
        <p:spPr>
          <a:xfrm>
            <a:off x="3791482" y="4709560"/>
            <a:ext cx="1324652" cy="4090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Increase average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ticket price</a:t>
            </a:r>
            <a:endParaRPr sz="1000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 Issue Tree 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dirty="0"/>
          </a:p>
        </p:txBody>
      </p:sp>
      <p:grpSp>
        <p:nvGrpSpPr>
          <p:cNvPr id="50" name="Google Shape;50;p1"/>
          <p:cNvGrpSpPr/>
          <p:nvPr/>
        </p:nvGrpSpPr>
        <p:grpSpPr>
          <a:xfrm>
            <a:off x="171451" y="612851"/>
            <a:ext cx="8452581" cy="423220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13D2BD0-2862-41DD-9532-74C757C122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44111" y="3430764"/>
            <a:ext cx="383483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80B27F-9403-4706-BB8C-A79BCE0BC00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668147" y="2418895"/>
            <a:ext cx="2823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5E6D5A5-BA1D-4B51-92A8-AAD321B7B499}"/>
              </a:ext>
            </a:extLst>
          </p:cNvPr>
          <p:cNvCxnSpPr/>
          <p:nvPr/>
        </p:nvCxnSpPr>
        <p:spPr>
          <a:xfrm flipH="1">
            <a:off x="1678461" y="4647048"/>
            <a:ext cx="2771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81A921-2109-4D57-854F-F58A91D33535}"/>
              </a:ext>
            </a:extLst>
          </p:cNvPr>
          <p:cNvCxnSpPr>
            <a:cxnSpLocks/>
            <a:stCxn id="33" idx="1"/>
            <a:endCxn id="23" idx="3"/>
          </p:cNvCxnSpPr>
          <p:nvPr/>
        </p:nvCxnSpPr>
        <p:spPr>
          <a:xfrm rot="10800000" flipV="1">
            <a:off x="3403580" y="2055433"/>
            <a:ext cx="271156" cy="3634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98FE46A-8A10-479D-B52D-ABE85AF03E59}"/>
              </a:ext>
            </a:extLst>
          </p:cNvPr>
          <p:cNvCxnSpPr>
            <a:cxnSpLocks/>
            <a:stCxn id="27" idx="1"/>
            <a:endCxn id="23" idx="3"/>
          </p:cNvCxnSpPr>
          <p:nvPr/>
        </p:nvCxnSpPr>
        <p:spPr>
          <a:xfrm rot="10800000">
            <a:off x="3403580" y="2418895"/>
            <a:ext cx="271156" cy="2874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9264219-FAC1-4A75-91D0-D6BD83A6EA79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 flipV="1">
            <a:off x="3403579" y="4302727"/>
            <a:ext cx="411347" cy="35334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2E97EAB-BC8D-4B99-B4C7-79120DA85496}"/>
              </a:ext>
            </a:extLst>
          </p:cNvPr>
          <p:cNvCxnSpPr>
            <a:cxnSpLocks/>
          </p:cNvCxnSpPr>
          <p:nvPr/>
        </p:nvCxnSpPr>
        <p:spPr>
          <a:xfrm rot="10800000">
            <a:off x="3405313" y="4656075"/>
            <a:ext cx="401187" cy="2301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27;p1">
            <a:extLst>
              <a:ext uri="{FF2B5EF4-FFF2-40B4-BE49-F238E27FC236}">
                <a16:creationId xmlns:a16="http://schemas.microsoft.com/office/drawing/2014/main" id="{080B455C-39A1-4D11-847D-E89E34BA9C11}"/>
              </a:ext>
            </a:extLst>
          </p:cNvPr>
          <p:cNvSpPr/>
          <p:nvPr/>
        </p:nvSpPr>
        <p:spPr>
          <a:xfrm>
            <a:off x="5251712" y="2763192"/>
            <a:ext cx="1305820" cy="4090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Age and gender</a:t>
            </a:r>
          </a:p>
        </p:txBody>
      </p:sp>
      <p:sp>
        <p:nvSpPr>
          <p:cNvPr id="61" name="Google Shape;27;p1">
            <a:extLst>
              <a:ext uri="{FF2B5EF4-FFF2-40B4-BE49-F238E27FC236}">
                <a16:creationId xmlns:a16="http://schemas.microsoft.com/office/drawing/2014/main" id="{EF6483EE-5176-4BD9-AB3A-6FE5BCD33819}"/>
              </a:ext>
            </a:extLst>
          </p:cNvPr>
          <p:cNvSpPr/>
          <p:nvPr/>
        </p:nvSpPr>
        <p:spPr>
          <a:xfrm>
            <a:off x="5251712" y="2214345"/>
            <a:ext cx="1305820" cy="4090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Based on location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and mobile used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A724C2-1C44-479C-AC39-BF60DDF95260}"/>
              </a:ext>
            </a:extLst>
          </p:cNvPr>
          <p:cNvCxnSpPr>
            <a:stCxn id="61" idx="1"/>
            <a:endCxn id="27" idx="3"/>
          </p:cNvCxnSpPr>
          <p:nvPr/>
        </p:nvCxnSpPr>
        <p:spPr>
          <a:xfrm rot="10800000" flipV="1">
            <a:off x="4980556" y="2418895"/>
            <a:ext cx="271156" cy="2874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B720B88-64FA-4F6B-9306-A3C5755545B1}"/>
              </a:ext>
            </a:extLst>
          </p:cNvPr>
          <p:cNvCxnSpPr>
            <a:cxnSpLocks/>
          </p:cNvCxnSpPr>
          <p:nvPr/>
        </p:nvCxnSpPr>
        <p:spPr>
          <a:xfrm rot="10800000">
            <a:off x="5116134" y="2695043"/>
            <a:ext cx="135578" cy="2614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34;p1">
            <a:extLst>
              <a:ext uri="{FF2B5EF4-FFF2-40B4-BE49-F238E27FC236}">
                <a16:creationId xmlns:a16="http://schemas.microsoft.com/office/drawing/2014/main" id="{A595F334-4F74-4A01-A4B2-092CCE5FCA66}"/>
              </a:ext>
            </a:extLst>
          </p:cNvPr>
          <p:cNvSpPr/>
          <p:nvPr/>
        </p:nvSpPr>
        <p:spPr>
          <a:xfrm>
            <a:off x="5425803" y="4925524"/>
            <a:ext cx="1642042" cy="48804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Premium membership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benefits </a:t>
            </a:r>
          </a:p>
        </p:txBody>
      </p:sp>
      <p:sp>
        <p:nvSpPr>
          <p:cNvPr id="63" name="Google Shape;34;p1">
            <a:extLst>
              <a:ext uri="{FF2B5EF4-FFF2-40B4-BE49-F238E27FC236}">
                <a16:creationId xmlns:a16="http://schemas.microsoft.com/office/drawing/2014/main" id="{F8008330-C3D0-46DC-A97F-2A07D23E53B4}"/>
              </a:ext>
            </a:extLst>
          </p:cNvPr>
          <p:cNvSpPr/>
          <p:nvPr/>
        </p:nvSpPr>
        <p:spPr>
          <a:xfrm>
            <a:off x="5425803" y="4442522"/>
            <a:ext cx="1642041" cy="4090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Lucky draw coupons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9031ED4-06E4-4C2E-A64D-9A98EFA9B619}"/>
              </a:ext>
            </a:extLst>
          </p:cNvPr>
          <p:cNvCxnSpPr>
            <a:stCxn id="63" idx="1"/>
            <a:endCxn id="34" idx="3"/>
          </p:cNvCxnSpPr>
          <p:nvPr/>
        </p:nvCxnSpPr>
        <p:spPr>
          <a:xfrm rot="10800000" flipV="1">
            <a:off x="5116135" y="4647048"/>
            <a:ext cx="309669" cy="2670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B8717EB-AF50-464A-8D0B-BABF9E05D622}"/>
              </a:ext>
            </a:extLst>
          </p:cNvPr>
          <p:cNvCxnSpPr>
            <a:stCxn id="62" idx="1"/>
          </p:cNvCxnSpPr>
          <p:nvPr/>
        </p:nvCxnSpPr>
        <p:spPr>
          <a:xfrm rot="10800000">
            <a:off x="5277609" y="4862410"/>
            <a:ext cx="148194" cy="3071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34;p1">
            <a:extLst>
              <a:ext uri="{FF2B5EF4-FFF2-40B4-BE49-F238E27FC236}">
                <a16:creationId xmlns:a16="http://schemas.microsoft.com/office/drawing/2014/main" id="{26C928CF-C1C2-49B9-A083-F1746F63A623}"/>
              </a:ext>
            </a:extLst>
          </p:cNvPr>
          <p:cNvSpPr/>
          <p:nvPr/>
        </p:nvSpPr>
        <p:spPr>
          <a:xfrm>
            <a:off x="7329304" y="5339521"/>
            <a:ext cx="1546697" cy="39478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Premium support </a:t>
            </a:r>
          </a:p>
        </p:txBody>
      </p:sp>
      <p:sp>
        <p:nvSpPr>
          <p:cNvPr id="65" name="Google Shape;34;p1">
            <a:extLst>
              <a:ext uri="{FF2B5EF4-FFF2-40B4-BE49-F238E27FC236}">
                <a16:creationId xmlns:a16="http://schemas.microsoft.com/office/drawing/2014/main" id="{739C7BC9-120F-4E08-8A06-41D89C221853}"/>
              </a:ext>
            </a:extLst>
          </p:cNvPr>
          <p:cNvSpPr/>
          <p:nvPr/>
        </p:nvSpPr>
        <p:spPr>
          <a:xfrm>
            <a:off x="7322983" y="4851573"/>
            <a:ext cx="1551074" cy="40905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Partner banks and UPI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discounts 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C879962-7F54-4C3B-A523-CDA37E8092D9}"/>
              </a:ext>
            </a:extLst>
          </p:cNvPr>
          <p:cNvCxnSpPr>
            <a:stCxn id="65" idx="1"/>
          </p:cNvCxnSpPr>
          <p:nvPr/>
        </p:nvCxnSpPr>
        <p:spPr>
          <a:xfrm rot="10800000" flipV="1">
            <a:off x="7065385" y="5056098"/>
            <a:ext cx="257598" cy="2045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CCCE7DA-6728-4A81-A069-293D0AF966BD}"/>
              </a:ext>
            </a:extLst>
          </p:cNvPr>
          <p:cNvCxnSpPr>
            <a:stCxn id="64" idx="1"/>
          </p:cNvCxnSpPr>
          <p:nvPr/>
        </p:nvCxnSpPr>
        <p:spPr>
          <a:xfrm rot="10800000">
            <a:off x="7189442" y="5174495"/>
            <a:ext cx="139863" cy="3624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27;p1">
            <a:extLst>
              <a:ext uri="{FF2B5EF4-FFF2-40B4-BE49-F238E27FC236}">
                <a16:creationId xmlns:a16="http://schemas.microsoft.com/office/drawing/2014/main" id="{F8C56342-DD07-4C4D-BB6F-9C966D204CA2}"/>
              </a:ext>
            </a:extLst>
          </p:cNvPr>
          <p:cNvSpPr/>
          <p:nvPr/>
        </p:nvSpPr>
        <p:spPr>
          <a:xfrm>
            <a:off x="3707372" y="3100118"/>
            <a:ext cx="1305820" cy="4090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Cross selling and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Up selling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EA1F872-CFB1-405A-AE88-D6CD6288EA67}"/>
              </a:ext>
            </a:extLst>
          </p:cNvPr>
          <p:cNvCxnSpPr>
            <a:stCxn id="41" idx="1"/>
          </p:cNvCxnSpPr>
          <p:nvPr/>
        </p:nvCxnSpPr>
        <p:spPr>
          <a:xfrm rot="10800000">
            <a:off x="3539158" y="2632496"/>
            <a:ext cx="168215" cy="6721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93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Quattrocento Sans</vt:lpstr>
      <vt:lpstr>Synergy_CF_YNR002</vt:lpstr>
      <vt:lpstr> Issue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Issue Tree </dc:title>
  <dc:creator>Hui, Chris</dc:creator>
  <cp:lastModifiedBy>monishaanila pithana</cp:lastModifiedBy>
  <cp:revision>7</cp:revision>
  <dcterms:created xsi:type="dcterms:W3CDTF">2019-05-15T15:57:18Z</dcterms:created>
  <dcterms:modified xsi:type="dcterms:W3CDTF">2020-04-25T05:18:13Z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