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58" r:id="rId8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ggHTocux73eUUS8qCNXO43N9v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76" y="44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5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8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8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7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7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7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Company X– Non Technical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22-06-2020</a:t>
            </a:r>
            <a:endParaRPr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Monisha Anila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B6B35-E6B3-4356-84CA-610CB76B1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80" y="0"/>
            <a:ext cx="2196548" cy="1225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51" y="230187"/>
            <a:ext cx="86246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Company X market share for it’s products is decreasing yearly by 10% contributing towards profits is unfavourable, requiring to stop producing least products and improve market strategies to reduce this impact in both short and long term.   </a:t>
            </a:r>
            <a:endParaRPr sz="1400" dirty="0"/>
          </a:p>
        </p:txBody>
      </p:sp>
      <p:grpSp>
        <p:nvGrpSpPr>
          <p:cNvPr id="49" name="Google Shape;49;p3"/>
          <p:cNvGrpSpPr/>
          <p:nvPr/>
        </p:nvGrpSpPr>
        <p:grpSpPr>
          <a:xfrm>
            <a:off x="695481" y="1384768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 dirty="0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2069732"/>
              <a:ext cx="3528392" cy="463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Increased market demand products has also lead to  increased competitions. 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27557" y="1838066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sym typeface="Quattrocento Sans"/>
                </a:rPr>
                <a:t>Competitors using advanced technologies like ML,AI and IOT lead to decrease in 10% annual sales of last year. </a:t>
              </a:r>
              <a:endParaRPr dirty="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873978" y="3175260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 dirty="0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957296" y="3541317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strategy to be enforced to gain customers for profits.</a:t>
            </a:r>
          </a:p>
        </p:txBody>
      </p:sp>
      <p:sp>
        <p:nvSpPr>
          <p:cNvPr id="57" name="Google Shape;57;p3"/>
          <p:cNvSpPr/>
          <p:nvPr/>
        </p:nvSpPr>
        <p:spPr>
          <a:xfrm>
            <a:off x="703950" y="307845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 dirty="0"/>
          </a:p>
        </p:txBody>
      </p:sp>
      <p:sp>
        <p:nvSpPr>
          <p:cNvPr id="58" name="Google Shape;58;p3"/>
          <p:cNvSpPr/>
          <p:nvPr/>
        </p:nvSpPr>
        <p:spPr>
          <a:xfrm>
            <a:off x="4456128" y="3175260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535167" y="3501878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Market Segment and Opportunity must be found for sales across the industries. </a:t>
            </a:r>
            <a:endParaRPr dirty="0"/>
          </a:p>
        </p:txBody>
      </p:sp>
      <p:sp>
        <p:nvSpPr>
          <p:cNvPr id="60" name="Google Shape;60;p3"/>
          <p:cNvSpPr/>
          <p:nvPr/>
        </p:nvSpPr>
        <p:spPr>
          <a:xfrm>
            <a:off x="890961" y="4849573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 dirty="0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933" y="474182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 dirty="0"/>
          </a:p>
        </p:txBody>
      </p:sp>
      <p:sp>
        <p:nvSpPr>
          <p:cNvPr id="62" name="Google Shape;62;p3"/>
          <p:cNvSpPr/>
          <p:nvPr/>
        </p:nvSpPr>
        <p:spPr>
          <a:xfrm>
            <a:off x="4473111" y="4849573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988787" y="5396610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A customer strategy based on geographic and quantity. </a:t>
            </a: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4547915" y="5157434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Economics concepts involved dashboard creation is compulsory work.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formation SMART problem statement and approaching with data visualisation methods.</a:t>
            </a:r>
            <a:endParaRPr dirty="0"/>
          </a:p>
        </p:txBody>
      </p:sp>
      <p:cxnSp>
        <p:nvCxnSpPr>
          <p:cNvPr id="89" name="Google Shape;89;p4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182468" y="1090100"/>
            <a:ext cx="8618537" cy="1943866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1400"/>
            </a:pPr>
            <a:r>
              <a:rPr lang="en-US" sz="1600" b="1" dirty="0">
                <a:solidFill>
                  <a:schemeClr val="tx1"/>
                </a:solidFill>
              </a:rPr>
              <a:t>What opportunities exist for X company a food industry to increase their profits by 15%  in the next 6 months by improving product servicing?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431217" y="4290069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3385133" y="3772869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4939604" y="4288917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>
            <a:off x="5465485" y="3771717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>
            <a:off x="3385133" y="3771717"/>
            <a:ext cx="20351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cxnSpLocks/>
            <a:stCxn id="90" idx="2"/>
          </p:cNvCxnSpPr>
          <p:nvPr/>
        </p:nvCxnSpPr>
        <p:spPr>
          <a:xfrm>
            <a:off x="4491737" y="3033966"/>
            <a:ext cx="1" cy="7377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 txBox="1"/>
          <p:nvPr/>
        </p:nvSpPr>
        <p:spPr>
          <a:xfrm>
            <a:off x="684164" y="4820159"/>
            <a:ext cx="30847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/>
                </a:solidFill>
              </a:rPr>
              <a:t>Market Segment and Opportunity</a:t>
            </a:r>
          </a:p>
        </p:txBody>
      </p:sp>
      <p:sp>
        <p:nvSpPr>
          <p:cNvPr id="98" name="Google Shape;98;p4"/>
          <p:cNvSpPr txBox="1"/>
          <p:nvPr/>
        </p:nvSpPr>
        <p:spPr>
          <a:xfrm>
            <a:off x="5192551" y="4803813"/>
            <a:ext cx="30847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</a:rPr>
              <a:t>Product Divestment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Plotting the data based on Order Priority  for finding units sold according to Revenue, Unit Cost, Unit Price and geographically. </a:t>
            </a:r>
            <a:endParaRPr sz="14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cxnSp>
        <p:nvCxnSpPr>
          <p:cNvPr id="108" name="Google Shape;108;p5"/>
          <p:cNvCxnSpPr/>
          <p:nvPr/>
        </p:nvCxnSpPr>
        <p:spPr>
          <a:xfrm>
            <a:off x="5287737" y="1134732"/>
            <a:ext cx="0" cy="505674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5"/>
          <p:cNvSpPr txBox="1"/>
          <p:nvPr/>
        </p:nvSpPr>
        <p:spPr>
          <a:xfrm>
            <a:off x="5464366" y="1403666"/>
            <a:ext cx="296353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dirty="0">
                <a:solidFill>
                  <a:schemeClr val="dk1"/>
                </a:solidFill>
              </a:rPr>
              <a:t>Unit Price is always higher than Unit Cost monthly up to 40%.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dirty="0">
                <a:solidFill>
                  <a:schemeClr val="dk1"/>
                </a:solidFill>
              </a:rPr>
              <a:t>Equal sales distribution order priority.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dirty="0">
                <a:solidFill>
                  <a:schemeClr val="dk1"/>
                </a:solidFill>
              </a:rPr>
              <a:t>Company X has wide range of customer base.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March,</a:t>
            </a:r>
            <a:r>
              <a:rPr lang="en-AU" dirty="0">
                <a:solidFill>
                  <a:schemeClr val="dk1"/>
                </a:solidFill>
              </a:rPr>
              <a:t> July, September and November months have 200k+ sales with $550M+ revenue.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1;p2">
            <a:extLst>
              <a:ext uri="{FF2B5EF4-FFF2-40B4-BE49-F238E27FC236}">
                <a16:creationId xmlns:a16="http://schemas.microsoft.com/office/drawing/2014/main" id="{5E2860E6-2301-49E6-BD7B-EE2E685007AC}"/>
              </a:ext>
            </a:extLst>
          </p:cNvPr>
          <p:cNvSpPr/>
          <p:nvPr/>
        </p:nvSpPr>
        <p:spPr>
          <a:xfrm>
            <a:off x="539451" y="6485919"/>
            <a:ext cx="245291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AU" sz="800" dirty="0">
                <a:solidFill>
                  <a:schemeClr val="dk1"/>
                </a:solidFill>
              </a:rPr>
              <a:t>Company X</a:t>
            </a:r>
            <a:r>
              <a:rPr lang="en-AU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Statistical Records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FCF27-FEB1-4E10-AD57-64441FAF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" y="1134732"/>
            <a:ext cx="5154845" cy="5056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Further analysis of products category for market opportunities using profit as key variable. </a:t>
            </a:r>
            <a:endParaRPr sz="1600"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6"/>
          <p:cNvSpPr/>
          <p:nvPr/>
        </p:nvSpPr>
        <p:spPr>
          <a:xfrm>
            <a:off x="267770" y="4395421"/>
            <a:ext cx="8425896" cy="174696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331775" y="456154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cxnSp>
        <p:nvCxnSpPr>
          <p:cNvPr id="118" name="Google Shape;118;p6"/>
          <p:cNvCxnSpPr>
            <a:cxnSpLocks/>
          </p:cNvCxnSpPr>
          <p:nvPr/>
        </p:nvCxnSpPr>
        <p:spPr>
          <a:xfrm>
            <a:off x="267770" y="4264488"/>
            <a:ext cx="842589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9E151B-3E95-406B-B1A6-F56D31BD1680}"/>
              </a:ext>
            </a:extLst>
          </p:cNvPr>
          <p:cNvSpPr txBox="1"/>
          <p:nvPr/>
        </p:nvSpPr>
        <p:spPr>
          <a:xfrm>
            <a:off x="331775" y="4869319"/>
            <a:ext cx="797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Cereal and Snacks holds 15% profits with &lt;5% of quantity according to Item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Baby Food and Vegetables holds 10%-5% profits with 15%-10% quantity according to Item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Cosmetics and House holds 40% profits with 20% quantity according to Item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Google Shape;71;p2">
            <a:extLst>
              <a:ext uri="{FF2B5EF4-FFF2-40B4-BE49-F238E27FC236}">
                <a16:creationId xmlns:a16="http://schemas.microsoft.com/office/drawing/2014/main" id="{5DE77EF1-62C5-4A06-8A06-CE9D86BA3384}"/>
              </a:ext>
            </a:extLst>
          </p:cNvPr>
          <p:cNvSpPr/>
          <p:nvPr/>
        </p:nvSpPr>
        <p:spPr>
          <a:xfrm>
            <a:off x="539451" y="6485919"/>
            <a:ext cx="245291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AU" sz="800" dirty="0">
                <a:solidFill>
                  <a:schemeClr val="dk1"/>
                </a:solidFill>
              </a:rPr>
              <a:t>Company X</a:t>
            </a:r>
            <a:r>
              <a:rPr lang="en-AU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Statistical Records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1886F-3DFF-4C1D-B911-EFE57551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7" y="965300"/>
            <a:ext cx="8425895" cy="3287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We found out the key variables(3) for profits to use them for predictive analysis. </a:t>
            </a: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539451" y="6485919"/>
            <a:ext cx="245291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AU" sz="800" dirty="0">
                <a:solidFill>
                  <a:schemeClr val="dk1"/>
                </a:solidFill>
              </a:rPr>
              <a:t>Company X </a:t>
            </a:r>
            <a:r>
              <a:rPr lang="en-AU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Statistical Records</a:t>
            </a:r>
            <a:endParaRPr dirty="0"/>
          </a:p>
        </p:txBody>
      </p:sp>
      <p:sp>
        <p:nvSpPr>
          <p:cNvPr id="72" name="Google Shape;72;p2"/>
          <p:cNvSpPr txBox="1"/>
          <p:nvPr/>
        </p:nvSpPr>
        <p:spPr>
          <a:xfrm>
            <a:off x="5007166" y="1040227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5277079" y="1411941"/>
            <a:ext cx="2963538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Overarching Insights:</a:t>
            </a:r>
            <a:r>
              <a:rPr lang="en-AU" dirty="0">
                <a:solidFill>
                  <a:schemeClr val="dk1"/>
                </a:solidFill>
              </a:rPr>
              <a:t> Order Priority is the key profit driver. Critical order almost has 40% profits and Medium orders 20% profits. Seasonality(March, July, September and November) business almost contribute half of the overall profits. 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Support points : Order Priority, Item Type and Sales Channel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089793" y="1355536"/>
            <a:ext cx="3338111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 rot="5400000">
            <a:off x="5888908" y="3573958"/>
            <a:ext cx="1665084" cy="2963538"/>
          </a:xfrm>
          <a:custGeom>
            <a:avLst/>
            <a:gdLst/>
            <a:ahLst/>
            <a:cxnLst/>
            <a:rect l="l" t="t" r="r" b="b"/>
            <a:pathLst>
              <a:path w="1294" h="1240" extrusionOk="0">
                <a:moveTo>
                  <a:pt x="0" y="0"/>
                </a:moveTo>
                <a:lnTo>
                  <a:pt x="1071" y="0"/>
                </a:lnTo>
                <a:lnTo>
                  <a:pt x="1294" y="621"/>
                </a:lnTo>
                <a:lnTo>
                  <a:pt x="1071" y="1240"/>
                </a:lnTo>
                <a:lnTo>
                  <a:pt x="0" y="1240"/>
                </a:ln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6650" tIns="86650" rIns="86650" bIns="8665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7" b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6040225" y="4663904"/>
            <a:ext cx="718623" cy="2740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33" b="1" dirty="0">
                <a:solidFill>
                  <a:schemeClr val="lt1"/>
                </a:solidFill>
              </a:rPr>
              <a:t>Profit</a:t>
            </a:r>
            <a:endParaRPr dirty="0"/>
          </a:p>
        </p:txBody>
      </p:sp>
      <p:sp>
        <p:nvSpPr>
          <p:cNvPr id="77" name="Google Shape;77;p2"/>
          <p:cNvSpPr/>
          <p:nvPr/>
        </p:nvSpPr>
        <p:spPr>
          <a:xfrm>
            <a:off x="5561098" y="5055728"/>
            <a:ext cx="560857" cy="27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33" b="1" dirty="0">
                <a:solidFill>
                  <a:schemeClr val="lt1"/>
                </a:solidFill>
              </a:rPr>
              <a:t>Order Priority </a:t>
            </a:r>
            <a:endParaRPr dirty="0"/>
          </a:p>
        </p:txBody>
      </p:sp>
      <p:sp>
        <p:nvSpPr>
          <p:cNvPr id="78" name="Google Shape;78;p2"/>
          <p:cNvSpPr/>
          <p:nvPr/>
        </p:nvSpPr>
        <p:spPr>
          <a:xfrm>
            <a:off x="6159974" y="5055728"/>
            <a:ext cx="561476" cy="27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33" b="1" dirty="0">
                <a:solidFill>
                  <a:schemeClr val="lt1"/>
                </a:solidFill>
              </a:rPr>
              <a:t>Item Type </a:t>
            </a:r>
            <a:endParaRPr dirty="0"/>
          </a:p>
        </p:txBody>
      </p:sp>
      <p:sp>
        <p:nvSpPr>
          <p:cNvPr id="79" name="Google Shape;79;p2"/>
          <p:cNvSpPr/>
          <p:nvPr/>
        </p:nvSpPr>
        <p:spPr>
          <a:xfrm>
            <a:off x="6758850" y="5055729"/>
            <a:ext cx="655742" cy="2538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33" b="1" dirty="0">
                <a:solidFill>
                  <a:schemeClr val="lt1"/>
                </a:solidFill>
              </a:rPr>
              <a:t>Sales Channel </a:t>
            </a:r>
            <a:endParaRPr dirty="0"/>
          </a:p>
        </p:txBody>
      </p:sp>
      <p:cxnSp>
        <p:nvCxnSpPr>
          <p:cNvPr id="80" name="Google Shape;80;p2"/>
          <p:cNvCxnSpPr>
            <a:cxnSpLocks/>
          </p:cNvCxnSpPr>
          <p:nvPr/>
        </p:nvCxnSpPr>
        <p:spPr>
          <a:xfrm rot="5400000">
            <a:off x="6061621" y="4717811"/>
            <a:ext cx="117823" cy="55801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2"/>
          <p:cNvCxnSpPr>
            <a:cxnSpLocks/>
          </p:cNvCxnSpPr>
          <p:nvPr/>
        </p:nvCxnSpPr>
        <p:spPr>
          <a:xfrm rot="16200000" flipH="1">
            <a:off x="6731096" y="4606345"/>
            <a:ext cx="117823" cy="78094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2"/>
          <p:cNvCxnSpPr>
            <a:cxnSpLocks/>
          </p:cNvCxnSpPr>
          <p:nvPr/>
        </p:nvCxnSpPr>
        <p:spPr>
          <a:xfrm>
            <a:off x="6399537" y="4937905"/>
            <a:ext cx="0" cy="11782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C1349A-0876-4AC5-A323-1005A775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0" y="1033048"/>
            <a:ext cx="4834116" cy="5251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419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Noto Sans Symbols</vt:lpstr>
      <vt:lpstr>Quattrocento Sans</vt:lpstr>
      <vt:lpstr>Synergy_CF_YNR002</vt:lpstr>
      <vt:lpstr>1_Synergy_CF_YNR002</vt:lpstr>
      <vt:lpstr>TCLayout.ActiveDocument.1</vt:lpstr>
      <vt:lpstr>Company X– Non Technical Presentation</vt:lpstr>
      <vt:lpstr>Company X market share for it’s products is decreasing yearly by 10% contributing towards profits is unfavourable, requiring to stop producing least products and improve market strategies to reduce this impact in both short and long term.   </vt:lpstr>
      <vt:lpstr>The formation SMART problem statement and approaching with data visualisation methods.</vt:lpstr>
      <vt:lpstr>Plotting the data based on Order Priority  for finding units sold according to Revenue, Unit Cost, Unit Price and geographically. </vt:lpstr>
      <vt:lpstr>Further analysis of products category for market opportunities using profit as key variable. </vt:lpstr>
      <vt:lpstr>We found out the key variables(3) for profits to use them for predictive analysis.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Technical Presentation</dc:title>
  <dc:creator>Chris Hui</dc:creator>
  <cp:lastModifiedBy>Monisha Anila</cp:lastModifiedBy>
  <cp:revision>37</cp:revision>
  <dcterms:created xsi:type="dcterms:W3CDTF">2015-09-14T11:37:31Z</dcterms:created>
  <dcterms:modified xsi:type="dcterms:W3CDTF">2020-06-22T17:24:57Z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