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Krona One"/>
      <p:regular r:id="rId18"/>
    </p:embeddedFont>
    <p:embeddedFont>
      <p:font typeface="Roboto Medium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PT Sans Narrow"/>
      <p:regular r:id="rId35"/>
      <p:bold r:id="rId36"/>
    </p:embeddedFont>
    <p:embeddedFont>
      <p:font typeface="Lato Light"/>
      <p:regular r:id="rId37"/>
      <p:bold r:id="rId38"/>
      <p:italic r:id="rId39"/>
      <p:boldItalic r:id="rId40"/>
    </p:embeddedFont>
    <p:embeddedFont>
      <p:font typeface="Open Sans Medium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boldItalic.fntdata"/><Relationship Id="rId20" Type="http://schemas.openxmlformats.org/officeDocument/2006/relationships/font" Target="fonts/RobotoMedium-bold.fntdata"/><Relationship Id="rId42" Type="http://schemas.openxmlformats.org/officeDocument/2006/relationships/font" Target="fonts/OpenSansMedium-bold.fntdata"/><Relationship Id="rId41" Type="http://schemas.openxmlformats.org/officeDocument/2006/relationships/font" Target="fonts/OpenSansMedium-regular.fntdata"/><Relationship Id="rId22" Type="http://schemas.openxmlformats.org/officeDocument/2006/relationships/font" Target="fonts/RobotoMedium-boldItalic.fntdata"/><Relationship Id="rId44" Type="http://schemas.openxmlformats.org/officeDocument/2006/relationships/font" Target="fonts/OpenSansMedium-boldItalic.fntdata"/><Relationship Id="rId21" Type="http://schemas.openxmlformats.org/officeDocument/2006/relationships/font" Target="fonts/RobotoMedium-italic.fntdata"/><Relationship Id="rId43" Type="http://schemas.openxmlformats.org/officeDocument/2006/relationships/font" Target="fonts/OpenSansMedium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Light-regular.fntdata"/><Relationship Id="rId14" Type="http://schemas.openxmlformats.org/officeDocument/2006/relationships/slide" Target="slides/slide9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2.xml"/><Relationship Id="rId39" Type="http://schemas.openxmlformats.org/officeDocument/2006/relationships/font" Target="fonts/LatoLight-italic.fntdata"/><Relationship Id="rId16" Type="http://schemas.openxmlformats.org/officeDocument/2006/relationships/slide" Target="slides/slide11.xml"/><Relationship Id="rId38" Type="http://schemas.openxmlformats.org/officeDocument/2006/relationships/font" Target="fonts/LatoLight-bold.fntdata"/><Relationship Id="rId19" Type="http://schemas.openxmlformats.org/officeDocument/2006/relationships/font" Target="fonts/RobotoMedium-regular.fntdata"/><Relationship Id="rId18" Type="http://schemas.openxmlformats.org/officeDocument/2006/relationships/font" Target="fonts/Kron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Collection Of Electronic Health Records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SLIDES_API112461525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SLIDES_API112461525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SLIDES_API112461525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SLIDES_API112461525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SLIDES_API112461525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SLIDES_API112461525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SLIDES_API112461525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SLIDES_API112461525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SLIDES_API112461525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SLIDES_API112461525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a99fb202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a99fb202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SLIDES_API112461525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SLIDES_API112461525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SLIDES_API112461525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SLIDES_API112461525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SLIDES_API112461525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SLIDES_API112461525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ea99fb202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ea99fb202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a99fb202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a99fb202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1" name="Google Shape;131;p1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5"/>
          <p:cNvSpPr/>
          <p:nvPr>
            <p:ph idx="2" type="pic"/>
          </p:nvPr>
        </p:nvSpPr>
        <p:spPr>
          <a:xfrm>
            <a:off x="5711758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42" name="Google Shape;142;p15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3" name="Google Shape;143;p15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984">
          <p15:clr>
            <a:srgbClr val="E46962"/>
          </p15:clr>
        </p15:guide>
        <p15:guide id="7" orient="horz" pos="1080">
          <p15:clr>
            <a:srgbClr val="E46962"/>
          </p15:clr>
        </p15:guide>
        <p15:guide id="8" orient="horz" pos="41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6" name="Google Shape;146;p16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7" name="Google Shape;147;p16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8" name="Google Shape;148;p1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9" name="Google Shape;149;p1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50" name="Google Shape;150;p16"/>
          <p:cNvGrpSpPr/>
          <p:nvPr/>
        </p:nvGrpSpPr>
        <p:grpSpPr>
          <a:xfrm>
            <a:off x="3095387" y="1241947"/>
            <a:ext cx="2953226" cy="2951755"/>
            <a:chOff x="3102287" y="1429998"/>
            <a:chExt cx="2953226" cy="2951755"/>
          </a:xfrm>
        </p:grpSpPr>
        <p:sp>
          <p:nvSpPr>
            <p:cNvPr id="151" name="Google Shape;151;p16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3102287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6" name="Google Shape;156;p16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1600"/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sz="1600"/>
            </a:p>
          </p:txBody>
        </p:sp>
        <p:sp>
          <p:nvSpPr>
            <p:cNvPr id="158" name="Google Shape;158;p16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sz="1600"/>
            </a:p>
          </p:txBody>
        </p:sp>
        <p:sp>
          <p:nvSpPr>
            <p:cNvPr id="159" name="Google Shape;159;p16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sz="1600"/>
            </a:p>
          </p:txBody>
        </p:sp>
        <p:sp>
          <p:nvSpPr>
            <p:cNvPr id="160" name="Google Shape;160;p16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05</a:t>
              </a:r>
              <a:endParaRPr sz="1600"/>
            </a:p>
          </p:txBody>
        </p:sp>
      </p:grpSp>
      <p:sp>
        <p:nvSpPr>
          <p:cNvPr id="161" name="Google Shape;161;p16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17"/>
          <p:cNvSpPr/>
          <p:nvPr>
            <p:ph idx="2" type="pic"/>
          </p:nvPr>
        </p:nvSpPr>
        <p:spPr>
          <a:xfrm>
            <a:off x="5711663" y="10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65" name="Google Shape;165;p17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66" name="Google Shape;166;p17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67" name="Google Shape;167;p17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8" name="Google Shape;168;p17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69" name="Google Shape;169;p17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0" name="Google Shape;170;p17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1" name="Google Shape;171;p17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18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1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19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ctrTitle"/>
          </p:nvPr>
        </p:nvSpPr>
        <p:spPr>
          <a:xfrm>
            <a:off x="1565103" y="12247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PT Sans Narrow"/>
                <a:ea typeface="PT Sans Narrow"/>
                <a:cs typeface="PT Sans Narrow"/>
                <a:sym typeface="PT Sans Narrow"/>
              </a:rPr>
              <a:t>Electronic Health Records       Data Collection</a:t>
            </a:r>
            <a:endParaRPr b="1" sz="4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4" name="Google Shape;194;p20"/>
          <p:cNvSpPr txBox="1"/>
          <p:nvPr>
            <p:ph idx="1" type="subTitle"/>
          </p:nvPr>
        </p:nvSpPr>
        <p:spPr>
          <a:xfrm>
            <a:off x="3250600" y="3086043"/>
            <a:ext cx="53613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280">
                <a:latin typeface="PT Sans Narrow"/>
                <a:ea typeface="PT Sans Narrow"/>
                <a:cs typeface="PT Sans Narrow"/>
                <a:sym typeface="PT Sans Narrow"/>
              </a:rPr>
              <a:t> N.S.Gajayavahini (C3S48951)</a:t>
            </a:r>
            <a:endParaRPr b="1" sz="128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280">
                <a:latin typeface="PT Sans Narrow"/>
                <a:ea typeface="PT Sans Narrow"/>
                <a:cs typeface="PT Sans Narrow"/>
                <a:sym typeface="PT Sans Narrow"/>
              </a:rPr>
              <a:t>M.R.Vanmathi(C3S48954)</a:t>
            </a:r>
            <a:endParaRPr b="1" sz="128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280">
                <a:latin typeface="PT Sans Narrow"/>
                <a:ea typeface="PT Sans Narrow"/>
                <a:cs typeface="PT Sans Narrow"/>
                <a:sym typeface="PT Sans Narrow"/>
              </a:rPr>
              <a:t>G.N.Monisha (C3S48953)</a:t>
            </a:r>
            <a:endParaRPr b="1" sz="128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280">
                <a:latin typeface="PT Sans Narrow"/>
                <a:ea typeface="PT Sans Narrow"/>
                <a:cs typeface="PT Sans Narrow"/>
                <a:sym typeface="PT Sans Narrow"/>
              </a:rPr>
              <a:t>R.Akash(C3S48955)</a:t>
            </a:r>
            <a:endParaRPr b="1" sz="128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Clinical research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58" name="Google Shape;258;p29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Population health management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59" name="Google Shape;259;p29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Quality improvement initiatives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0" name="Google Shape;260;p29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Public health monitoring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1" name="Google Shape;261;p29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Data Analysis and Utilization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Importance of data collection in electronic health records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7" name="Google Shape;267;p30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Conclusion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68" name="Google Shape;268;p30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Summary of key points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9" name="Google Shape;269;p30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Opportunities and challenges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Thank you for your time 😊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Electronic Health Records 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Data Collection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This presentation provides an overview of the process and importance of data collection of a patient’s details in electronic health records from NHS 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Importance of data collection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6" name="Google Shape;206;p22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Introduction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07" name="Google Shape;207;p22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Definition of electronic health records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8" name="Google Shape;208;p22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Purpose of the presentation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632175" y="1432763"/>
            <a:ext cx="7679700" cy="8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8170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 of </a:t>
            </a:r>
            <a:r>
              <a:rPr lang="en" sz="4100">
                <a:solidFill>
                  <a:srgbClr val="08170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NHS</a:t>
            </a:r>
            <a:endParaRPr sz="4100">
              <a:solidFill>
                <a:srgbClr val="08170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NHS(National Health Services)  refer to healthcare systems that provide medical and health services to all residents of a country, typically funded through taxes and government resources. They aim to ensure equitable access to healthcare,regardless of individual’s financial status. These services 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often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 cover a wide range of medical needs, from preventive care to treatment of 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illnesses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 and emergencies. National health services vary in structure and funding across countries but generally prioritize universal coverage and public health outcomes.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Benefits of Electronic Health Records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20" name="Google Shape;220;p24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Improved patient care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Efficient record keeping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Enhanced communication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Decision support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000" y="1489750"/>
            <a:ext cx="4542051" cy="28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Patient demographics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7" name="Google Shape;227;p25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Medical history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8" name="Google Shape;228;p25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Medications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9" name="Google Shape;229;p25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Laboratory results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0" name="Google Shape;230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Types of Data in Electronic Health Records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31" name="Google Shape;231;p25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Imaging studies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9483" r="29487" t="0"/>
          <a:stretch/>
        </p:blipFill>
        <p:spPr>
          <a:xfrm>
            <a:off x="5711758" y="0"/>
            <a:ext cx="3432300" cy="5143500"/>
          </a:xfrm>
          <a:prstGeom prst="roundRect">
            <a:avLst>
              <a:gd fmla="val 16667" name="adj"/>
            </a:avLst>
          </a:prstGeom>
        </p:spPr>
      </p:pic>
      <p:sp>
        <p:nvSpPr>
          <p:cNvPr id="237" name="Google Shape;237;p26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Challenges in Data Collection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38" name="Google Shape;238;p26"/>
          <p:cNvSpPr txBox="1"/>
          <p:nvPr>
            <p:ph idx="1" type="subTitle"/>
          </p:nvPr>
        </p:nvSpPr>
        <p:spPr>
          <a:xfrm>
            <a:off x="642700" y="1562500"/>
            <a:ext cx="4337400" cy="30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privacy and security: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9144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Ensuring compliance with strict data protection laws(such as GDPR in Europe) adds complexity to collecting, storing and sharing patient information securely.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Fragmentation of systems: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         The  NHS comprises multiple hospitals, </a:t>
            </a: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clinics</a:t>
            </a: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 and healthcare providers,each with its own information system. Integrating these systems to obtain a comprehensive patient record can be challenging.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9144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Challenges in Data Collection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44" name="Google Shape;244;p27"/>
          <p:cNvSpPr txBox="1"/>
          <p:nvPr>
            <p:ph idx="1" type="subTitle"/>
          </p:nvPr>
        </p:nvSpPr>
        <p:spPr>
          <a:xfrm>
            <a:off x="642700" y="1562500"/>
            <a:ext cx="4337400" cy="30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Ethical considerations: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Balancing the benefits of data collection with patient privacy concerns and ethical considerations is essential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Consent and Permission: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  Obtaining patient consent for data collection and sharing, especially across different NHS organizations, requires clear and transparent communication.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13716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100" y="80475"/>
            <a:ext cx="4004175" cy="40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632175" y="650250"/>
            <a:ext cx="5046000" cy="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Skills developed by collecting data</a:t>
            </a:r>
            <a:r>
              <a:rPr lang="en">
                <a:latin typeface="Krona One"/>
                <a:ea typeface="Krona One"/>
                <a:cs typeface="Krona One"/>
                <a:sym typeface="Krona One"/>
              </a:rPr>
              <a:t> </a:t>
            </a:r>
            <a:endParaRPr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51" name="Google Shape;251;p28"/>
          <p:cNvSpPr txBox="1"/>
          <p:nvPr>
            <p:ph idx="1" type="subTitle"/>
          </p:nvPr>
        </p:nvSpPr>
        <p:spPr>
          <a:xfrm>
            <a:off x="642700" y="1562500"/>
            <a:ext cx="4337400" cy="3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754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edium"/>
              <a:buChar char="●"/>
            </a:pPr>
            <a:r>
              <a:rPr lang="en" sz="4973">
                <a:latin typeface="Roboto Medium"/>
                <a:ea typeface="Roboto Medium"/>
                <a:cs typeface="Roboto Medium"/>
                <a:sym typeface="Roboto Medium"/>
              </a:rPr>
              <a:t>Data Management:</a:t>
            </a:r>
            <a:endParaRPr sz="4973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73">
                <a:latin typeface="Roboto Medium"/>
                <a:ea typeface="Roboto Medium"/>
                <a:cs typeface="Roboto Medium"/>
                <a:sym typeface="Roboto Medium"/>
              </a:rPr>
              <a:t>Skills in </a:t>
            </a:r>
            <a:r>
              <a:rPr lang="en" sz="4973">
                <a:latin typeface="Roboto Medium"/>
                <a:ea typeface="Roboto Medium"/>
                <a:cs typeface="Roboto Medium"/>
                <a:sym typeface="Roboto Medium"/>
              </a:rPr>
              <a:t>organizing</a:t>
            </a:r>
            <a:r>
              <a:rPr lang="en" sz="4973">
                <a:latin typeface="Roboto Medium"/>
                <a:ea typeface="Roboto Medium"/>
                <a:cs typeface="Roboto Medium"/>
                <a:sym typeface="Roboto Medium"/>
              </a:rPr>
              <a:t>,storing </a:t>
            </a:r>
            <a:r>
              <a:rPr lang="en" sz="4973">
                <a:latin typeface="Roboto Medium"/>
                <a:ea typeface="Roboto Medium"/>
                <a:cs typeface="Roboto Medium"/>
                <a:sym typeface="Roboto Medium"/>
              </a:rPr>
              <a:t>and</a:t>
            </a:r>
            <a:r>
              <a:rPr lang="en" sz="4973">
                <a:latin typeface="Roboto Medium"/>
                <a:ea typeface="Roboto Medium"/>
                <a:cs typeface="Roboto Medium"/>
                <a:sym typeface="Roboto Medium"/>
              </a:rPr>
              <a:t> retrieving large volumes of healthcare data.</a:t>
            </a:r>
            <a:endParaRPr sz="4973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075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 Medium"/>
              <a:buChar char="●"/>
            </a:pPr>
            <a:r>
              <a:rPr lang="en" sz="4973">
                <a:latin typeface="Roboto Medium"/>
                <a:ea typeface="Roboto Medium"/>
                <a:cs typeface="Roboto Medium"/>
                <a:sym typeface="Roboto Medium"/>
              </a:rPr>
              <a:t>Analytical </a:t>
            </a:r>
            <a:r>
              <a:rPr lang="en" sz="4973">
                <a:latin typeface="Roboto Medium"/>
                <a:ea typeface="Roboto Medium"/>
                <a:cs typeface="Roboto Medium"/>
                <a:sym typeface="Roboto Medium"/>
              </a:rPr>
              <a:t>Skills</a:t>
            </a:r>
            <a:r>
              <a:rPr lang="en" sz="4973">
                <a:latin typeface="Roboto Medium"/>
                <a:ea typeface="Roboto Medium"/>
                <a:cs typeface="Roboto Medium"/>
                <a:sym typeface="Roboto Medium"/>
              </a:rPr>
              <a:t>:</a:t>
            </a:r>
            <a:endParaRPr sz="4973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73">
                <a:latin typeface="Roboto Medium"/>
                <a:ea typeface="Roboto Medium"/>
                <a:cs typeface="Roboto Medium"/>
                <a:sym typeface="Roboto Medium"/>
              </a:rPr>
              <a:t>             Ability to analyze data, identify trends, and make    </a:t>
            </a:r>
            <a:r>
              <a:rPr lang="en" sz="4973">
                <a:latin typeface="Roboto Medium"/>
                <a:ea typeface="Roboto Medium"/>
                <a:cs typeface="Roboto Medium"/>
                <a:sym typeface="Roboto Medium"/>
              </a:rPr>
              <a:t>informed</a:t>
            </a:r>
            <a:r>
              <a:rPr lang="en" sz="4973">
                <a:latin typeface="Roboto Medium"/>
                <a:ea typeface="Roboto Medium"/>
                <a:cs typeface="Roboto Medium"/>
                <a:sym typeface="Roboto Medium"/>
              </a:rPr>
              <a:t>   decisions.</a:t>
            </a:r>
            <a:endParaRPr sz="4973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075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 Medium"/>
              <a:buChar char="●"/>
            </a:pPr>
            <a:r>
              <a:rPr lang="en" sz="4973">
                <a:latin typeface="Roboto Medium"/>
                <a:ea typeface="Roboto Medium"/>
                <a:cs typeface="Roboto Medium"/>
                <a:sym typeface="Roboto Medium"/>
              </a:rPr>
              <a:t>Problem solving:</a:t>
            </a:r>
            <a:endParaRPr sz="4973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73">
                <a:latin typeface="Roboto Medium"/>
                <a:ea typeface="Roboto Medium"/>
                <a:cs typeface="Roboto Medium"/>
                <a:sym typeface="Roboto Medium"/>
              </a:rPr>
              <a:t>Addressing </a:t>
            </a:r>
            <a:r>
              <a:rPr lang="en" sz="4973">
                <a:latin typeface="Roboto Medium"/>
                <a:ea typeface="Roboto Medium"/>
                <a:cs typeface="Roboto Medium"/>
                <a:sym typeface="Roboto Medium"/>
              </a:rPr>
              <a:t>challenges</a:t>
            </a:r>
            <a:r>
              <a:rPr lang="en" sz="4973">
                <a:latin typeface="Roboto Medium"/>
                <a:ea typeface="Roboto Medium"/>
                <a:cs typeface="Roboto Medium"/>
                <a:sym typeface="Roboto Medium"/>
              </a:rPr>
              <a:t> related to data accuracy, interoperability, and system integration.</a:t>
            </a:r>
            <a:endParaRPr sz="4973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075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 Medium"/>
              <a:buChar char="●"/>
            </a:pPr>
            <a:r>
              <a:rPr lang="en" sz="4973">
                <a:latin typeface="Roboto Medium"/>
                <a:ea typeface="Roboto Medium"/>
                <a:cs typeface="Roboto Medium"/>
                <a:sym typeface="Roboto Medium"/>
              </a:rPr>
              <a:t>Ethics and Compliance:</a:t>
            </a:r>
            <a:endParaRPr sz="4973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73">
                <a:latin typeface="Roboto Medium"/>
                <a:ea typeface="Roboto Medium"/>
                <a:cs typeface="Roboto Medium"/>
                <a:sym typeface="Roboto Medium"/>
              </a:rPr>
              <a:t>Understanding and applying ethical principles and legal standards in healthcare data collection and management.</a:t>
            </a:r>
            <a:endParaRPr sz="4973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73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73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4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500" y="1356750"/>
            <a:ext cx="3859100" cy="36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