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EB9E-C486-4BBD-ABDA-34F79BB79F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208714-8DC5-486A-AEBB-955121EF0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922A1F-29F3-4382-8B38-D5E6481FC531}"/>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5" name="Footer Placeholder 4">
            <a:extLst>
              <a:ext uri="{FF2B5EF4-FFF2-40B4-BE49-F238E27FC236}">
                <a16:creationId xmlns:a16="http://schemas.microsoft.com/office/drawing/2014/main" id="{DA36105A-AC28-4C57-A6F9-B7CDA5249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DC414-82E7-47B2-B033-54C6745FE266}"/>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194343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629E-5E58-410E-8140-FC9EFB43CA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E94E30-6B7B-4DED-941D-BAA45519D0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9FFBD-DC82-492D-81E4-1890B18722BA}"/>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5" name="Footer Placeholder 4">
            <a:extLst>
              <a:ext uri="{FF2B5EF4-FFF2-40B4-BE49-F238E27FC236}">
                <a16:creationId xmlns:a16="http://schemas.microsoft.com/office/drawing/2014/main" id="{46B3A6AD-9866-420E-848F-FCD805146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908FE-E56A-4E91-9884-2804125529B0}"/>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249751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373C3E-5D00-4744-B4CC-B49ACE2675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771D9-3983-470F-921C-20CFB138F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E5215-0D93-44A7-BDDB-0AE3087DCD2E}"/>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5" name="Footer Placeholder 4">
            <a:extLst>
              <a:ext uri="{FF2B5EF4-FFF2-40B4-BE49-F238E27FC236}">
                <a16:creationId xmlns:a16="http://schemas.microsoft.com/office/drawing/2014/main" id="{FEB7BD3F-D5DE-4FA0-8D2B-134AFA872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54A63-F78E-4DCF-886F-C9E878519719}"/>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17570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84C6-4244-4D45-B6C8-98AFE23DFC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1507D6-1D6A-4F7A-9FB8-DA6D46DED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2690F-4EB9-4F15-8F5B-9A01E2023589}"/>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5" name="Footer Placeholder 4">
            <a:extLst>
              <a:ext uri="{FF2B5EF4-FFF2-40B4-BE49-F238E27FC236}">
                <a16:creationId xmlns:a16="http://schemas.microsoft.com/office/drawing/2014/main" id="{54C4E74E-F640-4FEC-B596-7A862038A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9B899-1328-4962-89C8-823005E0366D}"/>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282213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B5D0-AD17-4EB7-974D-0F42BCB0F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05EF7A-3FAB-4C77-BB71-82A4DE3E9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2FB4DE-BD44-4D69-8B20-62ECEDD159BC}"/>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5" name="Footer Placeholder 4">
            <a:extLst>
              <a:ext uri="{FF2B5EF4-FFF2-40B4-BE49-F238E27FC236}">
                <a16:creationId xmlns:a16="http://schemas.microsoft.com/office/drawing/2014/main" id="{F1E1F67C-C707-40C7-A3B9-ADE540EDD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491F5-96F3-42CE-8D77-B58DBD913688}"/>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116037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67A8-F45B-4A2A-B0C4-C78AAD960C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2A43A-9E12-4E81-967E-47B1B4CC8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D5EE5A-88E8-432F-804A-8A6BCACB3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998990-4006-4A4A-BC5A-3809F20FF7EA}"/>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6" name="Footer Placeholder 5">
            <a:extLst>
              <a:ext uri="{FF2B5EF4-FFF2-40B4-BE49-F238E27FC236}">
                <a16:creationId xmlns:a16="http://schemas.microsoft.com/office/drawing/2014/main" id="{422A480E-B86C-45EA-8D1A-0E4D9B0261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EC7581-C33E-432E-B5F1-E284EA05D7A5}"/>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277970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BA97-27F7-4E08-806A-16E165DF10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12BF76-958E-4BDD-9834-DDB4B2379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C666D-F4F8-4801-8029-A3991AE50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BE9CBB-3D05-47F0-8C0B-C94247D7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4D1D4-1FE1-4B01-AC68-403EB76DE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FACA90-B3C4-488D-8D4D-7A8D6E09345C}"/>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8" name="Footer Placeholder 7">
            <a:extLst>
              <a:ext uri="{FF2B5EF4-FFF2-40B4-BE49-F238E27FC236}">
                <a16:creationId xmlns:a16="http://schemas.microsoft.com/office/drawing/2014/main" id="{16C0257F-0B3F-4FF1-9E55-C55E0ADCF8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947803-A331-4253-916F-895FD2A0B386}"/>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55375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C0C9-A153-401A-9814-0C8FBA5CCD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95C0F1-EE0C-4CE8-9FF1-318C11E9F1E0}"/>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4" name="Footer Placeholder 3">
            <a:extLst>
              <a:ext uri="{FF2B5EF4-FFF2-40B4-BE49-F238E27FC236}">
                <a16:creationId xmlns:a16="http://schemas.microsoft.com/office/drawing/2014/main" id="{A9483011-3AA2-4914-AE59-9987F17646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FCA8B5-F5CD-4974-9109-B4BD09FB883D}"/>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10114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0650F-9954-4CCF-A2FD-72E833E52067}"/>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3" name="Footer Placeholder 2">
            <a:extLst>
              <a:ext uri="{FF2B5EF4-FFF2-40B4-BE49-F238E27FC236}">
                <a16:creationId xmlns:a16="http://schemas.microsoft.com/office/drawing/2014/main" id="{4C021968-947B-4556-A0BF-522D87E718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7CA60E-62D9-4C22-B619-2706D3AA063C}"/>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111327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CD59-D30A-4346-933C-A9A24A2A2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9471F8-8813-44BE-B175-E183F6CF1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09837-AF5F-403D-BCEF-6F746A139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FDD9F-0447-46AC-85A1-D35646CBAF47}"/>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6" name="Footer Placeholder 5">
            <a:extLst>
              <a:ext uri="{FF2B5EF4-FFF2-40B4-BE49-F238E27FC236}">
                <a16:creationId xmlns:a16="http://schemas.microsoft.com/office/drawing/2014/main" id="{224A3F8E-78B2-456E-84E4-3235AC04ED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76DA5-D045-4CCA-9797-870F7EC3177A}"/>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8332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D552-374B-4DB5-9404-2CB89A99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307D10-336B-4CCC-B5E1-C26057FEB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DF56F8-732F-410D-99E0-EF4AD2F91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95D2A-9E73-42F3-837A-21A04C947049}"/>
              </a:ext>
            </a:extLst>
          </p:cNvPr>
          <p:cNvSpPr>
            <a:spLocks noGrp="1"/>
          </p:cNvSpPr>
          <p:nvPr>
            <p:ph type="dt" sz="half" idx="10"/>
          </p:nvPr>
        </p:nvSpPr>
        <p:spPr/>
        <p:txBody>
          <a:bodyPr/>
          <a:lstStyle/>
          <a:p>
            <a:fld id="{AB227927-C55F-4B6E-8A1A-6DE1E6222EFD}" type="datetimeFigureOut">
              <a:rPr lang="en-IN" smtClean="0"/>
              <a:t>14-01-2022</a:t>
            </a:fld>
            <a:endParaRPr lang="en-IN"/>
          </a:p>
        </p:txBody>
      </p:sp>
      <p:sp>
        <p:nvSpPr>
          <p:cNvPr id="6" name="Footer Placeholder 5">
            <a:extLst>
              <a:ext uri="{FF2B5EF4-FFF2-40B4-BE49-F238E27FC236}">
                <a16:creationId xmlns:a16="http://schemas.microsoft.com/office/drawing/2014/main" id="{BCDAC45A-5DE7-406E-B38A-145CC4591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E3CF1A-DDC2-40AF-B8B7-2E14A6F3607B}"/>
              </a:ext>
            </a:extLst>
          </p:cNvPr>
          <p:cNvSpPr>
            <a:spLocks noGrp="1"/>
          </p:cNvSpPr>
          <p:nvPr>
            <p:ph type="sldNum" sz="quarter" idx="12"/>
          </p:nvPr>
        </p:nvSpPr>
        <p:spPr/>
        <p:txBody>
          <a:bodyPr/>
          <a:lstStyle/>
          <a:p>
            <a:fld id="{8EF1A580-9153-4934-831F-6662E41FA385}" type="slidenum">
              <a:rPr lang="en-IN" smtClean="0"/>
              <a:t>‹#›</a:t>
            </a:fld>
            <a:endParaRPr lang="en-IN"/>
          </a:p>
        </p:txBody>
      </p:sp>
    </p:spTree>
    <p:extLst>
      <p:ext uri="{BB962C8B-B14F-4D97-AF65-F5344CB8AC3E}">
        <p14:creationId xmlns:p14="http://schemas.microsoft.com/office/powerpoint/2010/main" val="334518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52140-EB36-4CD2-9120-A877DA113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F45349-49A4-468B-9B5C-221C50174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B3164-BCF2-442B-8E02-E400F3B31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27927-C55F-4B6E-8A1A-6DE1E6222EFD}" type="datetimeFigureOut">
              <a:rPr lang="en-IN" smtClean="0"/>
              <a:t>14-01-2022</a:t>
            </a:fld>
            <a:endParaRPr lang="en-IN"/>
          </a:p>
        </p:txBody>
      </p:sp>
      <p:sp>
        <p:nvSpPr>
          <p:cNvPr id="5" name="Footer Placeholder 4">
            <a:extLst>
              <a:ext uri="{FF2B5EF4-FFF2-40B4-BE49-F238E27FC236}">
                <a16:creationId xmlns:a16="http://schemas.microsoft.com/office/drawing/2014/main" id="{326A7BDA-F7C6-41F6-9A0A-66A02B463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106B5E-6D89-41BB-BDFE-E3C330A85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1A580-9153-4934-831F-6662E41FA385}" type="slidenum">
              <a:rPr lang="en-IN" smtClean="0"/>
              <a:t>‹#›</a:t>
            </a:fld>
            <a:endParaRPr lang="en-IN"/>
          </a:p>
        </p:txBody>
      </p:sp>
    </p:spTree>
    <p:extLst>
      <p:ext uri="{BB962C8B-B14F-4D97-AF65-F5344CB8AC3E}">
        <p14:creationId xmlns:p14="http://schemas.microsoft.com/office/powerpoint/2010/main" val="418885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902B-3174-4607-B51B-A7FFFDF876A8}"/>
              </a:ext>
            </a:extLst>
          </p:cNvPr>
          <p:cNvSpPr>
            <a:spLocks noGrp="1"/>
          </p:cNvSpPr>
          <p:nvPr>
            <p:ph type="ctrTitle"/>
          </p:nvPr>
        </p:nvSpPr>
        <p:spPr/>
        <p:txBody>
          <a:bodyPr/>
          <a:lstStyle/>
          <a:p>
            <a:r>
              <a:rPr lang="en-US" dirty="0"/>
              <a:t>SPM Lab</a:t>
            </a:r>
            <a:endParaRPr lang="en-IN" dirty="0"/>
          </a:p>
        </p:txBody>
      </p:sp>
      <p:sp>
        <p:nvSpPr>
          <p:cNvPr id="3" name="Subtitle 2">
            <a:extLst>
              <a:ext uri="{FF2B5EF4-FFF2-40B4-BE49-F238E27FC236}">
                <a16:creationId xmlns:a16="http://schemas.microsoft.com/office/drawing/2014/main" id="{5C3C59C0-BC0B-4970-A312-7DE5480842EE}"/>
              </a:ext>
            </a:extLst>
          </p:cNvPr>
          <p:cNvSpPr>
            <a:spLocks noGrp="1"/>
          </p:cNvSpPr>
          <p:nvPr>
            <p:ph type="subTitle" idx="1"/>
          </p:nvPr>
        </p:nvSpPr>
        <p:spPr/>
        <p:txBody>
          <a:bodyPr/>
          <a:lstStyle/>
          <a:p>
            <a:r>
              <a:rPr lang="en-US" dirty="0"/>
              <a:t>Lab 2</a:t>
            </a:r>
            <a:endParaRPr lang="en-IN" dirty="0"/>
          </a:p>
        </p:txBody>
      </p:sp>
    </p:spTree>
    <p:extLst>
      <p:ext uri="{BB962C8B-B14F-4D97-AF65-F5344CB8AC3E}">
        <p14:creationId xmlns:p14="http://schemas.microsoft.com/office/powerpoint/2010/main" val="272653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AF5B-D42A-4E02-A14E-7F6CAFC08C34}"/>
              </a:ext>
            </a:extLst>
          </p:cNvPr>
          <p:cNvSpPr>
            <a:spLocks noGrp="1"/>
          </p:cNvSpPr>
          <p:nvPr>
            <p:ph type="title"/>
          </p:nvPr>
        </p:nvSpPr>
        <p:spPr/>
        <p:txBody>
          <a:bodyPr/>
          <a:lstStyle/>
          <a:p>
            <a:r>
              <a:rPr lang="en-US" dirty="0"/>
              <a:t>Task Types</a:t>
            </a:r>
            <a:endParaRPr lang="en-IN" dirty="0"/>
          </a:p>
        </p:txBody>
      </p:sp>
      <p:sp>
        <p:nvSpPr>
          <p:cNvPr id="3" name="Content Placeholder 2">
            <a:extLst>
              <a:ext uri="{FF2B5EF4-FFF2-40B4-BE49-F238E27FC236}">
                <a16:creationId xmlns:a16="http://schemas.microsoft.com/office/drawing/2014/main" id="{D69E5D9D-4183-4A28-ABDF-926BF4E08885}"/>
              </a:ext>
            </a:extLst>
          </p:cNvPr>
          <p:cNvSpPr>
            <a:spLocks noGrp="1"/>
          </p:cNvSpPr>
          <p:nvPr>
            <p:ph idx="1"/>
          </p:nvPr>
        </p:nvSpPr>
        <p:spPr/>
        <p:txBody>
          <a:bodyPr>
            <a:normAutofit fontScale="92500" lnSpcReduction="20000"/>
          </a:bodyPr>
          <a:lstStyle/>
          <a:p>
            <a:r>
              <a:rPr lang="en-US" b="1" dirty="0"/>
              <a:t>Fixed Unit tasks</a:t>
            </a:r>
          </a:p>
          <a:p>
            <a:pPr marL="0" indent="0">
              <a:buNone/>
            </a:pPr>
            <a:r>
              <a:rPr lang="en-US" dirty="0"/>
              <a:t>Unit refers to assignment units as percentages. A resource can be assigned to a task 100% or 50% (when resource is available for half of the time only)</a:t>
            </a:r>
          </a:p>
          <a:p>
            <a:r>
              <a:rPr lang="en-US" b="1" dirty="0"/>
              <a:t>Fixed duration tasks</a:t>
            </a:r>
          </a:p>
          <a:p>
            <a:pPr marL="0" indent="0">
              <a:buNone/>
            </a:pPr>
            <a:r>
              <a:rPr lang="en-US" dirty="0"/>
              <a:t>A task that takes specified amount of time even if you have more than one person working on it.</a:t>
            </a:r>
          </a:p>
          <a:p>
            <a:r>
              <a:rPr lang="en-US" b="1" dirty="0"/>
              <a:t>Fixed work tasks</a:t>
            </a:r>
          </a:p>
          <a:p>
            <a:pPr marL="0" indent="0">
              <a:buNone/>
            </a:pPr>
            <a:r>
              <a:rPr lang="en-US" dirty="0"/>
              <a:t>If 1 person takes 4 days to do a Job and if you assign 2 people that means job gets done in 2 days</a:t>
            </a:r>
          </a:p>
          <a:p>
            <a:r>
              <a:rPr lang="en-IN" b="1" dirty="0"/>
              <a:t>Effort driven</a:t>
            </a:r>
          </a:p>
          <a:p>
            <a:r>
              <a:rPr lang="en-IN" dirty="0"/>
              <a:t>By default all fixed work tasks are effort driven.</a:t>
            </a:r>
            <a:endParaRPr lang="en-US" dirty="0"/>
          </a:p>
        </p:txBody>
      </p:sp>
    </p:spTree>
    <p:extLst>
      <p:ext uri="{BB962C8B-B14F-4D97-AF65-F5344CB8AC3E}">
        <p14:creationId xmlns:p14="http://schemas.microsoft.com/office/powerpoint/2010/main" val="232034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D1B5-02A1-4F59-93EB-AAD5EA451415}"/>
              </a:ext>
            </a:extLst>
          </p:cNvPr>
          <p:cNvSpPr>
            <a:spLocks noGrp="1"/>
          </p:cNvSpPr>
          <p:nvPr>
            <p:ph type="title"/>
          </p:nvPr>
        </p:nvSpPr>
        <p:spPr/>
        <p:txBody>
          <a:bodyPr/>
          <a:lstStyle/>
          <a:p>
            <a:r>
              <a:rPr lang="en-US" dirty="0"/>
              <a:t>Task Dependency</a:t>
            </a:r>
            <a:endParaRPr lang="en-IN" dirty="0"/>
          </a:p>
        </p:txBody>
      </p:sp>
      <p:sp>
        <p:nvSpPr>
          <p:cNvPr id="3" name="Content Placeholder 2">
            <a:extLst>
              <a:ext uri="{FF2B5EF4-FFF2-40B4-BE49-F238E27FC236}">
                <a16:creationId xmlns:a16="http://schemas.microsoft.com/office/drawing/2014/main" id="{E1C4CFC7-130C-4216-A353-57CCCA7F9AE1}"/>
              </a:ext>
            </a:extLst>
          </p:cNvPr>
          <p:cNvSpPr>
            <a:spLocks noGrp="1"/>
          </p:cNvSpPr>
          <p:nvPr>
            <p:ph idx="1"/>
          </p:nvPr>
        </p:nvSpPr>
        <p:spPr/>
        <p:txBody>
          <a:bodyPr>
            <a:normAutofit fontScale="92500" lnSpcReduction="10000"/>
          </a:bodyPr>
          <a:lstStyle/>
          <a:p>
            <a:r>
              <a:rPr lang="en-US" b="1" dirty="0"/>
              <a:t>Finish to start  FS</a:t>
            </a:r>
          </a:p>
          <a:p>
            <a:r>
              <a:rPr lang="en-US" dirty="0"/>
              <a:t>First part is the related to predecessor and next part to successor. This is most common the predecessor task must finish before the successor task can start. This is created by using the link buttons on taskbar.</a:t>
            </a:r>
          </a:p>
          <a:p>
            <a:r>
              <a:rPr lang="en-US" b="1" dirty="0"/>
              <a:t>Start to start  SS</a:t>
            </a:r>
          </a:p>
          <a:p>
            <a:r>
              <a:rPr lang="en-US" dirty="0"/>
              <a:t>Successor cannot start until predecessor starts</a:t>
            </a:r>
          </a:p>
          <a:p>
            <a:r>
              <a:rPr lang="en-US" b="1" dirty="0"/>
              <a:t>Finish to finish  FF</a:t>
            </a:r>
          </a:p>
          <a:p>
            <a:r>
              <a:rPr lang="en-US" dirty="0"/>
              <a:t> the successor task cannot finish until predecessor</a:t>
            </a:r>
          </a:p>
          <a:p>
            <a:r>
              <a:rPr lang="en-US" b="1" dirty="0"/>
              <a:t>Start to finish  SF</a:t>
            </a:r>
          </a:p>
          <a:p>
            <a:r>
              <a:rPr lang="en-US" dirty="0"/>
              <a:t> successor task cannot finish until predecessor task starts.</a:t>
            </a:r>
            <a:endParaRPr lang="en-IN" dirty="0"/>
          </a:p>
        </p:txBody>
      </p:sp>
    </p:spTree>
    <p:extLst>
      <p:ext uri="{BB962C8B-B14F-4D97-AF65-F5344CB8AC3E}">
        <p14:creationId xmlns:p14="http://schemas.microsoft.com/office/powerpoint/2010/main" val="263780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37CB-1EC1-494F-8306-F0AA44FCF14B}"/>
              </a:ext>
            </a:extLst>
          </p:cNvPr>
          <p:cNvSpPr>
            <a:spLocks noGrp="1"/>
          </p:cNvSpPr>
          <p:nvPr>
            <p:ph type="title"/>
          </p:nvPr>
        </p:nvSpPr>
        <p:spPr/>
        <p:txBody>
          <a:bodyPr/>
          <a:lstStyle/>
          <a:p>
            <a:r>
              <a:rPr lang="en-US" dirty="0"/>
              <a:t>Activity 2</a:t>
            </a:r>
            <a:endParaRPr lang="en-IN" dirty="0"/>
          </a:p>
        </p:txBody>
      </p:sp>
      <p:sp>
        <p:nvSpPr>
          <p:cNvPr id="3" name="Content Placeholder 2">
            <a:extLst>
              <a:ext uri="{FF2B5EF4-FFF2-40B4-BE49-F238E27FC236}">
                <a16:creationId xmlns:a16="http://schemas.microsoft.com/office/drawing/2014/main" id="{6D489E4B-AC7A-4AC6-A8FA-21C8D2C9D4D5}"/>
              </a:ext>
            </a:extLst>
          </p:cNvPr>
          <p:cNvSpPr>
            <a:spLocks noGrp="1"/>
          </p:cNvSpPr>
          <p:nvPr>
            <p:ph idx="1"/>
          </p:nvPr>
        </p:nvSpPr>
        <p:spPr/>
        <p:txBody>
          <a:bodyPr/>
          <a:lstStyle/>
          <a:p>
            <a:r>
              <a:rPr lang="en-US" dirty="0"/>
              <a:t>Create a </a:t>
            </a:r>
            <a:r>
              <a:rPr lang="en-US" dirty="0" err="1"/>
              <a:t>gantt</a:t>
            </a:r>
            <a:r>
              <a:rPr lang="en-US" dirty="0"/>
              <a:t> chart with the following specifications:</a:t>
            </a:r>
          </a:p>
          <a:p>
            <a:pPr marL="514350" indent="-514350">
              <a:buAutoNum type="arabicPeriod"/>
            </a:pPr>
            <a:r>
              <a:rPr lang="en-US" dirty="0"/>
              <a:t>Project name: AVL software</a:t>
            </a:r>
          </a:p>
          <a:p>
            <a:pPr marL="514350" indent="-514350">
              <a:buAutoNum type="arabicPeriod"/>
            </a:pPr>
            <a:r>
              <a:rPr lang="en-US" dirty="0"/>
              <a:t>Company : Softech</a:t>
            </a:r>
          </a:p>
          <a:p>
            <a:pPr marL="514350" indent="-514350">
              <a:buAutoNum type="arabicPeriod"/>
            </a:pPr>
            <a:r>
              <a:rPr lang="en-IN" dirty="0"/>
              <a:t>Make summary visible</a:t>
            </a:r>
          </a:p>
          <a:p>
            <a:pPr marL="514350" indent="-514350">
              <a:buAutoNum type="arabicPeriod"/>
            </a:pPr>
            <a:r>
              <a:rPr lang="en-IN" dirty="0"/>
              <a:t>Set calendar to : week start : Monday , year starts in : January,  office working hours : 9 to 6 , 8 working hours per day and 48 working hours per week, 24 days per month.</a:t>
            </a:r>
          </a:p>
          <a:p>
            <a:pPr marL="514350" indent="-514350">
              <a:buAutoNum type="arabicPeriod"/>
            </a:pPr>
            <a:r>
              <a:rPr lang="en-US" dirty="0"/>
              <a:t>All the tasks are Fixed Work Task</a:t>
            </a:r>
            <a:endParaRPr lang="en-IN" dirty="0"/>
          </a:p>
        </p:txBody>
      </p:sp>
    </p:spTree>
    <p:extLst>
      <p:ext uri="{BB962C8B-B14F-4D97-AF65-F5344CB8AC3E}">
        <p14:creationId xmlns:p14="http://schemas.microsoft.com/office/powerpoint/2010/main" val="382383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109C9-4BA4-4D66-9667-1F7559CF41D7}"/>
              </a:ext>
            </a:extLst>
          </p:cNvPr>
          <p:cNvSpPr>
            <a:spLocks noGrp="1"/>
          </p:cNvSpPr>
          <p:nvPr>
            <p:ph idx="1"/>
          </p:nvPr>
        </p:nvSpPr>
        <p:spPr>
          <a:xfrm>
            <a:off x="838200" y="577516"/>
            <a:ext cx="10515600" cy="5599447"/>
          </a:xfrm>
        </p:spPr>
        <p:txBody>
          <a:bodyPr>
            <a:normAutofit fontScale="85000" lnSpcReduction="20000"/>
          </a:bodyPr>
          <a:lstStyle/>
          <a:p>
            <a:pPr marL="0" indent="0">
              <a:buNone/>
            </a:pPr>
            <a:r>
              <a:rPr lang="en-US" dirty="0"/>
              <a:t>1. Requirement phase:</a:t>
            </a:r>
          </a:p>
          <a:p>
            <a:r>
              <a:rPr lang="en-IN" dirty="0"/>
              <a:t>A. Requirement gathering from client               -&gt; no dependency </a:t>
            </a:r>
          </a:p>
          <a:p>
            <a:r>
              <a:rPr lang="en-IN" dirty="0"/>
              <a:t>B. Requirement gathering from end users     -&gt;  SS -&gt;  A</a:t>
            </a:r>
          </a:p>
          <a:p>
            <a:r>
              <a:rPr lang="en-IN" dirty="0"/>
              <a:t>C. Requirement analysis               -&gt; FS-&gt; A, B</a:t>
            </a:r>
          </a:p>
          <a:p>
            <a:r>
              <a:rPr lang="en-IN" dirty="0"/>
              <a:t>D. Requirement specification     -&gt; FS -&gt; A, B, C</a:t>
            </a:r>
          </a:p>
          <a:p>
            <a:r>
              <a:rPr lang="en-IN" dirty="0"/>
              <a:t>E. SRS inspection                          -&gt; FS -&gt; D</a:t>
            </a:r>
          </a:p>
          <a:p>
            <a:r>
              <a:rPr lang="en-IN" dirty="0"/>
              <a:t>F. Update manual                     -&gt; SF -&gt; E</a:t>
            </a:r>
          </a:p>
          <a:p>
            <a:pPr marL="0" indent="0">
              <a:buNone/>
            </a:pPr>
            <a:r>
              <a:rPr lang="en-IN" dirty="0"/>
              <a:t>2. Design phase</a:t>
            </a:r>
          </a:p>
          <a:p>
            <a:r>
              <a:rPr lang="en-IN" dirty="0"/>
              <a:t>G. Design front end      -&gt; FS -&gt; E</a:t>
            </a:r>
          </a:p>
          <a:p>
            <a:r>
              <a:rPr lang="en-IN" dirty="0"/>
              <a:t>H. Design back end        -&gt; SS -&gt; G</a:t>
            </a:r>
          </a:p>
          <a:p>
            <a:r>
              <a:rPr lang="en-IN" dirty="0"/>
              <a:t>I. Design database         -&gt; SS-&gt;H</a:t>
            </a:r>
          </a:p>
          <a:p>
            <a:r>
              <a:rPr lang="en-IN" dirty="0"/>
              <a:t>J. Design document creation   -&gt; SS -&gt; G, H,I</a:t>
            </a:r>
          </a:p>
          <a:p>
            <a:r>
              <a:rPr lang="en-IN" dirty="0"/>
              <a:t>K. Design document inspection  -&gt; FS -&gt; J</a:t>
            </a:r>
          </a:p>
          <a:p>
            <a:r>
              <a:rPr lang="en-IN" dirty="0"/>
              <a:t>L. Update manual    -&gt; SF -&gt; K</a:t>
            </a:r>
          </a:p>
        </p:txBody>
      </p:sp>
    </p:spTree>
    <p:extLst>
      <p:ext uri="{BB962C8B-B14F-4D97-AF65-F5344CB8AC3E}">
        <p14:creationId xmlns:p14="http://schemas.microsoft.com/office/powerpoint/2010/main" val="377010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E707B-5A02-46F9-A303-CC6D719535ED}"/>
              </a:ext>
            </a:extLst>
          </p:cNvPr>
          <p:cNvSpPr>
            <a:spLocks noGrp="1"/>
          </p:cNvSpPr>
          <p:nvPr>
            <p:ph idx="1"/>
          </p:nvPr>
        </p:nvSpPr>
        <p:spPr>
          <a:xfrm>
            <a:off x="838200" y="256674"/>
            <a:ext cx="10515600" cy="5920289"/>
          </a:xfrm>
        </p:spPr>
        <p:txBody>
          <a:bodyPr>
            <a:normAutofit fontScale="77500" lnSpcReduction="20000"/>
          </a:bodyPr>
          <a:lstStyle/>
          <a:p>
            <a:pPr marL="0" indent="0">
              <a:buNone/>
            </a:pPr>
            <a:r>
              <a:rPr lang="en-US" dirty="0"/>
              <a:t>3. Coding phase</a:t>
            </a:r>
          </a:p>
          <a:p>
            <a:r>
              <a:rPr lang="en-US" dirty="0"/>
              <a:t>M. Coding front end     -&gt; FS -&gt; K </a:t>
            </a:r>
          </a:p>
          <a:p>
            <a:r>
              <a:rPr lang="en-US" dirty="0"/>
              <a:t>N. Coding back end     -&gt; SS -&gt; M</a:t>
            </a:r>
          </a:p>
          <a:p>
            <a:r>
              <a:rPr lang="en-US" dirty="0"/>
              <a:t>O. Creating database     -&gt; SS-&gt; N</a:t>
            </a:r>
          </a:p>
          <a:p>
            <a:r>
              <a:rPr lang="en-US" dirty="0"/>
              <a:t>P. Integrating database     -&gt; FS-&gt; O</a:t>
            </a:r>
          </a:p>
          <a:p>
            <a:r>
              <a:rPr lang="en-US" dirty="0"/>
              <a:t>Q. Code inspections   -&gt; FS -&gt; M, N, P</a:t>
            </a:r>
          </a:p>
          <a:p>
            <a:r>
              <a:rPr lang="en-US" dirty="0"/>
              <a:t>R. Code walkthroughs   -&gt; SS-&gt; Q</a:t>
            </a:r>
          </a:p>
          <a:p>
            <a:r>
              <a:rPr lang="en-US" dirty="0"/>
              <a:t>S. Update manual    -&gt; SF -&gt; R</a:t>
            </a:r>
          </a:p>
          <a:p>
            <a:pPr marL="0" indent="0">
              <a:buNone/>
            </a:pPr>
            <a:r>
              <a:rPr lang="en-US" dirty="0"/>
              <a:t>4. Testing phase</a:t>
            </a:r>
          </a:p>
          <a:p>
            <a:r>
              <a:rPr lang="en-US" dirty="0"/>
              <a:t>T. Unit testing    -&gt; FS -&gt; R</a:t>
            </a:r>
          </a:p>
          <a:p>
            <a:r>
              <a:rPr lang="en-US" dirty="0"/>
              <a:t>U. Integration testing    -&gt; FS -&gt; T</a:t>
            </a:r>
          </a:p>
          <a:p>
            <a:r>
              <a:rPr lang="en-US" dirty="0"/>
              <a:t>V. Database testing   -&gt; SS  -&gt; T</a:t>
            </a:r>
          </a:p>
          <a:p>
            <a:r>
              <a:rPr lang="en-US" dirty="0"/>
              <a:t>W. System testing    -&gt; FS -&gt; U</a:t>
            </a:r>
          </a:p>
          <a:p>
            <a:r>
              <a:rPr lang="en-US" dirty="0"/>
              <a:t>X. Test report generation    -&gt; SS-&gt; T, U, V, W</a:t>
            </a:r>
          </a:p>
          <a:p>
            <a:r>
              <a:rPr lang="en-US" dirty="0"/>
              <a:t>Y. Test report inspection     -&gt; FS -&gt; X</a:t>
            </a:r>
          </a:p>
          <a:p>
            <a:r>
              <a:rPr lang="en-US" dirty="0"/>
              <a:t>Z. Update manual    -&gt; SF -&gt; W</a:t>
            </a:r>
          </a:p>
          <a:p>
            <a:endParaRPr lang="en-US" dirty="0"/>
          </a:p>
        </p:txBody>
      </p:sp>
    </p:spTree>
    <p:extLst>
      <p:ext uri="{BB962C8B-B14F-4D97-AF65-F5344CB8AC3E}">
        <p14:creationId xmlns:p14="http://schemas.microsoft.com/office/powerpoint/2010/main" val="310440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7C017-3060-40BF-9558-DED06DA263A3}"/>
              </a:ext>
            </a:extLst>
          </p:cNvPr>
          <p:cNvSpPr>
            <a:spLocks noGrp="1"/>
          </p:cNvSpPr>
          <p:nvPr>
            <p:ph idx="1"/>
          </p:nvPr>
        </p:nvSpPr>
        <p:spPr>
          <a:xfrm>
            <a:off x="838200" y="240632"/>
            <a:ext cx="10515600" cy="5936331"/>
          </a:xfrm>
        </p:spPr>
        <p:txBody>
          <a:bodyPr>
            <a:normAutofit fontScale="77500" lnSpcReduction="20000"/>
          </a:bodyPr>
          <a:lstStyle/>
          <a:p>
            <a:pPr marL="0" indent="0">
              <a:buNone/>
            </a:pPr>
            <a:r>
              <a:rPr lang="en-US" dirty="0"/>
              <a:t>5. Deployment phase</a:t>
            </a:r>
          </a:p>
          <a:p>
            <a:r>
              <a:rPr lang="en-US" dirty="0"/>
              <a:t>A1. Generate configuration document     -&gt; FS  -&gt; Y</a:t>
            </a:r>
          </a:p>
          <a:p>
            <a:r>
              <a:rPr lang="en-US" dirty="0"/>
              <a:t>A2. Generate user manual     -&gt;  FS-&gt; F, L, S, Z</a:t>
            </a:r>
          </a:p>
          <a:p>
            <a:r>
              <a:rPr lang="en-US" dirty="0"/>
              <a:t>A3. Generate SRS document   -&gt;  FS-&gt; E </a:t>
            </a:r>
          </a:p>
          <a:p>
            <a:r>
              <a:rPr lang="en-US" dirty="0"/>
              <a:t>A4. Generate design document   -&gt; FS -&gt; K</a:t>
            </a:r>
          </a:p>
          <a:p>
            <a:r>
              <a:rPr lang="en-US" dirty="0"/>
              <a:t>A5. Generate test report</a:t>
            </a:r>
            <a:r>
              <a:rPr lang="en-IN" dirty="0"/>
              <a:t>s   -&gt;  FS  -&gt; Y</a:t>
            </a:r>
          </a:p>
          <a:p>
            <a:r>
              <a:rPr lang="en-IN" dirty="0"/>
              <a:t>A6. Generate contracts   -&gt; FS-&gt; A</a:t>
            </a:r>
          </a:p>
          <a:p>
            <a:r>
              <a:rPr lang="en-US" dirty="0"/>
              <a:t>A7. Verify all deliverables  -&gt; SS-&gt; A1, A2, A3, A4, A5, A6</a:t>
            </a:r>
          </a:p>
          <a:p>
            <a:r>
              <a:rPr lang="en-US" dirty="0"/>
              <a:t>A8. Installation -&gt; FS-&gt; A7 </a:t>
            </a:r>
          </a:p>
          <a:p>
            <a:r>
              <a:rPr lang="en-US" dirty="0"/>
              <a:t>A9. Client conformance  FS-&gt; W, A8</a:t>
            </a:r>
          </a:p>
          <a:p>
            <a:pPr marL="0" indent="0">
              <a:buNone/>
            </a:pPr>
            <a:r>
              <a:rPr lang="en-US" dirty="0"/>
              <a:t>6. Maintenance phase</a:t>
            </a:r>
          </a:p>
          <a:p>
            <a:r>
              <a:rPr lang="en-US" dirty="0"/>
              <a:t>A10. Corrective maintenance -&gt; FS-&gt; A8, A9</a:t>
            </a:r>
          </a:p>
          <a:p>
            <a:r>
              <a:rPr lang="en-US" dirty="0"/>
              <a:t>A11. Re-engineering  -&gt; FS-&gt; A10</a:t>
            </a:r>
          </a:p>
          <a:p>
            <a:r>
              <a:rPr lang="en-US" dirty="0"/>
              <a:t>A12. Perfective maintenance -&gt; SS-&gt; A10</a:t>
            </a:r>
          </a:p>
          <a:p>
            <a:r>
              <a:rPr lang="en-US" dirty="0"/>
              <a:t>A13. Re-engineering   -&gt; FS -&gt; A12</a:t>
            </a:r>
          </a:p>
          <a:p>
            <a:r>
              <a:rPr lang="en-US" dirty="0"/>
              <a:t>A14. Adaptive maintenance (if any)  -&gt; SS-&gt; A10, A12</a:t>
            </a:r>
          </a:p>
          <a:p>
            <a:endParaRPr lang="en-US" dirty="0"/>
          </a:p>
        </p:txBody>
      </p:sp>
    </p:spTree>
    <p:extLst>
      <p:ext uri="{BB962C8B-B14F-4D97-AF65-F5344CB8AC3E}">
        <p14:creationId xmlns:p14="http://schemas.microsoft.com/office/powerpoint/2010/main" val="142720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661</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SPM Lab</vt:lpstr>
      <vt:lpstr>Task Types</vt:lpstr>
      <vt:lpstr>Task Dependency</vt:lpstr>
      <vt:lpstr>Activity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SPM Lab</dc:title>
  <dc:creator>Parminder Kaur</dc:creator>
  <cp:lastModifiedBy>Parminder Kaur</cp:lastModifiedBy>
  <cp:revision>10</cp:revision>
  <dcterms:created xsi:type="dcterms:W3CDTF">2022-01-14T05:53:17Z</dcterms:created>
  <dcterms:modified xsi:type="dcterms:W3CDTF">2022-01-14T08:20:44Z</dcterms:modified>
</cp:coreProperties>
</file>