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74" r:id="rId19"/>
  </p:sldIdLst>
  <p:sldSz cx="18288000" cy="10287000"/>
  <p:notesSz cx="6858000" cy="9144000"/>
  <p:embeddedFontLst>
    <p:embeddedFont>
      <p:font typeface="Eczar Semi-Bold" panose="020B0604020202020204" charset="0"/>
      <p:regular r:id="rId21"/>
    </p:embeddedFont>
    <p:embeddedFont>
      <p:font typeface="Open Sauce"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D5130-1EBA-4BC4-A131-6F83219AA9DC}" type="datetimeFigureOut">
              <a:rPr lang="en-IN" smtClean="0"/>
              <a:t>10-10-2024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7BE7C-FD56-4ABB-AD76-F9C4180C04DD}" type="slidenum">
              <a:rPr lang="en-IN" smtClean="0"/>
              <a:t>‹#›</a:t>
            </a:fld>
            <a:endParaRPr lang="en-IN"/>
          </a:p>
        </p:txBody>
      </p:sp>
    </p:spTree>
    <p:extLst>
      <p:ext uri="{BB962C8B-B14F-4D97-AF65-F5344CB8AC3E}">
        <p14:creationId xmlns:p14="http://schemas.microsoft.com/office/powerpoint/2010/main" val="218847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87BE7C-FD56-4ABB-AD76-F9C4180C04DD}" type="slidenum">
              <a:rPr lang="en-IN" smtClean="0"/>
              <a:t>2</a:t>
            </a:fld>
            <a:endParaRPr lang="en-IN"/>
          </a:p>
        </p:txBody>
      </p:sp>
    </p:spTree>
    <p:extLst>
      <p:ext uri="{BB962C8B-B14F-4D97-AF65-F5344CB8AC3E}">
        <p14:creationId xmlns:p14="http://schemas.microsoft.com/office/powerpoint/2010/main" val="116858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5.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8.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5.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5.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5.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BF61"/>
        </a:solidFill>
        <a:effectLst/>
      </p:bgPr>
    </p:bg>
    <p:spTree>
      <p:nvGrpSpPr>
        <p:cNvPr id="1" name=""/>
        <p:cNvGrpSpPr/>
        <p:nvPr/>
      </p:nvGrpSpPr>
      <p:grpSpPr>
        <a:xfrm>
          <a:off x="0" y="0"/>
          <a:ext cx="0" cy="0"/>
          <a:chOff x="0" y="0"/>
          <a:chExt cx="0" cy="0"/>
        </a:xfrm>
      </p:grpSpPr>
      <p:grpSp>
        <p:nvGrpSpPr>
          <p:cNvPr id="2" name="Group 2"/>
          <p:cNvGrpSpPr/>
          <p:nvPr/>
        </p:nvGrpSpPr>
        <p:grpSpPr>
          <a:xfrm>
            <a:off x="1172181" y="828498"/>
            <a:ext cx="15943638" cy="8630005"/>
            <a:chOff x="0" y="0"/>
            <a:chExt cx="4709890" cy="2549379"/>
          </a:xfrm>
        </p:grpSpPr>
        <p:sp>
          <p:nvSpPr>
            <p:cNvPr id="3" name="Freeform 3"/>
            <p:cNvSpPr/>
            <p:nvPr/>
          </p:nvSpPr>
          <p:spPr>
            <a:xfrm>
              <a:off x="-10414" y="-20066"/>
              <a:ext cx="4740371" cy="2589892"/>
            </a:xfrm>
            <a:custGeom>
              <a:avLst/>
              <a:gdLst/>
              <a:ahLst/>
              <a:cxnLst/>
              <a:rect l="l" t="t" r="r" b="b"/>
              <a:pathLst>
                <a:path w="4740371" h="2589892">
                  <a:moveTo>
                    <a:pt x="4718653" y="199009"/>
                  </a:moveTo>
                  <a:cubicBezTo>
                    <a:pt x="4714971" y="12700"/>
                    <a:pt x="4740371" y="12700"/>
                    <a:pt x="4555458" y="35814"/>
                  </a:cubicBezTo>
                  <a:lnTo>
                    <a:pt x="4519771" y="48514"/>
                  </a:lnTo>
                  <a:cubicBezTo>
                    <a:pt x="4519771" y="48514"/>
                    <a:pt x="4460971" y="38100"/>
                    <a:pt x="4353783" y="35814"/>
                  </a:cubicBezTo>
                  <a:cubicBezTo>
                    <a:pt x="4245578" y="33528"/>
                    <a:pt x="4221957" y="23114"/>
                    <a:pt x="4221957" y="23114"/>
                  </a:cubicBezTo>
                  <a:lnTo>
                    <a:pt x="4156171" y="35814"/>
                  </a:lnTo>
                  <a:lnTo>
                    <a:pt x="4146772" y="254000"/>
                  </a:lnTo>
                  <a:lnTo>
                    <a:pt x="4100672" y="254000"/>
                  </a:lnTo>
                  <a:lnTo>
                    <a:pt x="4104990" y="209677"/>
                  </a:lnTo>
                  <a:lnTo>
                    <a:pt x="4085559" y="142113"/>
                  </a:lnTo>
                  <a:cubicBezTo>
                    <a:pt x="4066128" y="104013"/>
                    <a:pt x="4066128" y="91059"/>
                    <a:pt x="4066128" y="91059"/>
                  </a:cubicBezTo>
                  <a:cubicBezTo>
                    <a:pt x="4066128" y="27813"/>
                    <a:pt x="4066128" y="40513"/>
                    <a:pt x="4002754" y="24130"/>
                  </a:cubicBezTo>
                  <a:lnTo>
                    <a:pt x="3721241" y="27813"/>
                  </a:lnTo>
                  <a:cubicBezTo>
                    <a:pt x="3721241" y="27813"/>
                    <a:pt x="3194755" y="27813"/>
                    <a:pt x="2631496" y="26543"/>
                  </a:cubicBezTo>
                  <a:cubicBezTo>
                    <a:pt x="2568713" y="26289"/>
                    <a:pt x="2506826" y="26035"/>
                    <a:pt x="2448527" y="25781"/>
                  </a:cubicBezTo>
                  <a:cubicBezTo>
                    <a:pt x="1729206" y="22098"/>
                    <a:pt x="1206308" y="25781"/>
                    <a:pt x="1206308"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085817"/>
                    <a:pt x="14605" y="1366867"/>
                  </a:cubicBezTo>
                  <a:lnTo>
                    <a:pt x="13716" y="1366867"/>
                  </a:lnTo>
                  <a:cubicBezTo>
                    <a:pt x="13970" y="1424340"/>
                    <a:pt x="14097" y="1482445"/>
                    <a:pt x="14224" y="1538655"/>
                  </a:cubicBezTo>
                  <a:cubicBezTo>
                    <a:pt x="14097" y="1578845"/>
                    <a:pt x="13843" y="1590402"/>
                    <a:pt x="13716" y="1601959"/>
                  </a:cubicBezTo>
                  <a:lnTo>
                    <a:pt x="14605" y="1601959"/>
                  </a:lnTo>
                  <a:cubicBezTo>
                    <a:pt x="15113" y="1658347"/>
                    <a:pt x="15113" y="1702416"/>
                    <a:pt x="15113" y="1702416"/>
                  </a:cubicBezTo>
                  <a:lnTo>
                    <a:pt x="11430" y="1852276"/>
                  </a:lnTo>
                  <a:cubicBezTo>
                    <a:pt x="27813" y="1915649"/>
                    <a:pt x="15113" y="1915649"/>
                    <a:pt x="78359" y="1915649"/>
                  </a:cubicBezTo>
                  <a:cubicBezTo>
                    <a:pt x="78359" y="1915649"/>
                    <a:pt x="91313" y="1915649"/>
                    <a:pt x="129413" y="1935080"/>
                  </a:cubicBezTo>
                  <a:lnTo>
                    <a:pt x="196977" y="1954511"/>
                  </a:lnTo>
                  <a:lnTo>
                    <a:pt x="241300" y="1950193"/>
                  </a:lnTo>
                  <a:lnTo>
                    <a:pt x="241300" y="1996294"/>
                  </a:lnTo>
                  <a:lnTo>
                    <a:pt x="23114" y="2005692"/>
                  </a:lnTo>
                  <a:lnTo>
                    <a:pt x="10414" y="2071478"/>
                  </a:lnTo>
                  <a:cubicBezTo>
                    <a:pt x="10414" y="2071478"/>
                    <a:pt x="20828" y="2095100"/>
                    <a:pt x="23114" y="2203304"/>
                  </a:cubicBezTo>
                  <a:cubicBezTo>
                    <a:pt x="25400" y="2310492"/>
                    <a:pt x="35814" y="2369293"/>
                    <a:pt x="35814" y="2369293"/>
                  </a:cubicBezTo>
                  <a:lnTo>
                    <a:pt x="23114" y="2404980"/>
                  </a:lnTo>
                  <a:cubicBezTo>
                    <a:pt x="0" y="2589892"/>
                    <a:pt x="0" y="2564492"/>
                    <a:pt x="186309" y="2568175"/>
                  </a:cubicBezTo>
                  <a:cubicBezTo>
                    <a:pt x="186309" y="2568175"/>
                    <a:pt x="234823" y="2571858"/>
                    <a:pt x="301498" y="2568175"/>
                  </a:cubicBezTo>
                  <a:cubicBezTo>
                    <a:pt x="368173" y="2564492"/>
                    <a:pt x="469773" y="2564492"/>
                    <a:pt x="469773" y="2564492"/>
                  </a:cubicBezTo>
                  <a:lnTo>
                    <a:pt x="567944" y="2568175"/>
                  </a:lnTo>
                  <a:cubicBezTo>
                    <a:pt x="609473" y="2551792"/>
                    <a:pt x="609473" y="2564492"/>
                    <a:pt x="609473" y="2501246"/>
                  </a:cubicBezTo>
                  <a:cubicBezTo>
                    <a:pt x="609473" y="2501246"/>
                    <a:pt x="609473" y="2488292"/>
                    <a:pt x="622173" y="2450192"/>
                  </a:cubicBezTo>
                  <a:lnTo>
                    <a:pt x="634873" y="2382628"/>
                  </a:lnTo>
                  <a:lnTo>
                    <a:pt x="632714" y="2348592"/>
                  </a:lnTo>
                  <a:lnTo>
                    <a:pt x="688721" y="2348592"/>
                  </a:lnTo>
                  <a:cubicBezTo>
                    <a:pt x="687197" y="2367515"/>
                    <a:pt x="685800" y="2378056"/>
                    <a:pt x="685800" y="2378056"/>
                  </a:cubicBezTo>
                  <a:lnTo>
                    <a:pt x="691769" y="2477243"/>
                  </a:lnTo>
                  <a:cubicBezTo>
                    <a:pt x="660146" y="2589892"/>
                    <a:pt x="656463" y="2560555"/>
                    <a:pt x="1207205" y="2564238"/>
                  </a:cubicBezTo>
                  <a:cubicBezTo>
                    <a:pt x="1207205" y="2564238"/>
                    <a:pt x="1626958" y="2567159"/>
                    <a:pt x="2230577" y="2565127"/>
                  </a:cubicBezTo>
                  <a:cubicBezTo>
                    <a:pt x="2834197" y="2567159"/>
                    <a:pt x="3253951" y="2564238"/>
                    <a:pt x="3253951" y="2564238"/>
                  </a:cubicBezTo>
                  <a:cubicBezTo>
                    <a:pt x="4071080" y="2560555"/>
                    <a:pt x="4067270" y="2589892"/>
                    <a:pt x="4035774" y="2477243"/>
                  </a:cubicBezTo>
                  <a:lnTo>
                    <a:pt x="4041744" y="2378056"/>
                  </a:lnTo>
                  <a:cubicBezTo>
                    <a:pt x="4041744" y="2378056"/>
                    <a:pt x="4040346" y="2367515"/>
                    <a:pt x="4038822" y="2348592"/>
                  </a:cubicBezTo>
                  <a:lnTo>
                    <a:pt x="4094829" y="2348592"/>
                  </a:lnTo>
                  <a:lnTo>
                    <a:pt x="4092670" y="2382628"/>
                  </a:lnTo>
                  <a:lnTo>
                    <a:pt x="4105370" y="2450192"/>
                  </a:lnTo>
                  <a:cubicBezTo>
                    <a:pt x="4118070" y="2488292"/>
                    <a:pt x="4118070" y="2501246"/>
                    <a:pt x="4118070" y="2501246"/>
                  </a:cubicBezTo>
                  <a:cubicBezTo>
                    <a:pt x="4118070" y="2564492"/>
                    <a:pt x="4118070" y="2551792"/>
                    <a:pt x="4159599" y="2568175"/>
                  </a:cubicBezTo>
                  <a:lnTo>
                    <a:pt x="4257770" y="2564492"/>
                  </a:lnTo>
                  <a:cubicBezTo>
                    <a:pt x="4257770" y="2564492"/>
                    <a:pt x="4359370" y="2564492"/>
                    <a:pt x="4426045" y="2568175"/>
                  </a:cubicBezTo>
                  <a:cubicBezTo>
                    <a:pt x="4492720" y="2571858"/>
                    <a:pt x="4541234" y="2568175"/>
                    <a:pt x="4541234" y="2568175"/>
                  </a:cubicBezTo>
                  <a:cubicBezTo>
                    <a:pt x="4727544" y="2564492"/>
                    <a:pt x="4727544" y="2589892"/>
                    <a:pt x="4704429" y="2404980"/>
                  </a:cubicBezTo>
                  <a:lnTo>
                    <a:pt x="4691729" y="2369293"/>
                  </a:lnTo>
                  <a:cubicBezTo>
                    <a:pt x="4691729" y="2369293"/>
                    <a:pt x="4702144" y="2310492"/>
                    <a:pt x="4704429" y="2203304"/>
                  </a:cubicBezTo>
                  <a:cubicBezTo>
                    <a:pt x="4706715" y="2095100"/>
                    <a:pt x="4717129" y="2071478"/>
                    <a:pt x="4717129" y="2071478"/>
                  </a:cubicBezTo>
                  <a:lnTo>
                    <a:pt x="4704429" y="2005692"/>
                  </a:lnTo>
                  <a:lnTo>
                    <a:pt x="4486244" y="1996294"/>
                  </a:lnTo>
                  <a:lnTo>
                    <a:pt x="4486244" y="1950193"/>
                  </a:lnTo>
                  <a:lnTo>
                    <a:pt x="4530566" y="1954511"/>
                  </a:lnTo>
                  <a:lnTo>
                    <a:pt x="4598130" y="1935080"/>
                  </a:lnTo>
                  <a:cubicBezTo>
                    <a:pt x="4636230" y="1915649"/>
                    <a:pt x="4649184" y="1915649"/>
                    <a:pt x="4649184" y="1915649"/>
                  </a:cubicBezTo>
                  <a:cubicBezTo>
                    <a:pt x="4712430" y="1915649"/>
                    <a:pt x="4699730" y="1915649"/>
                    <a:pt x="4716113" y="1852276"/>
                  </a:cubicBezTo>
                  <a:lnTo>
                    <a:pt x="4713065" y="1725911"/>
                  </a:lnTo>
                  <a:cubicBezTo>
                    <a:pt x="4713446" y="1708004"/>
                    <a:pt x="4713954" y="1690732"/>
                    <a:pt x="4714589" y="1674730"/>
                  </a:cubicBezTo>
                  <a:cubicBezTo>
                    <a:pt x="4718272" y="1565812"/>
                    <a:pt x="4714589" y="1197605"/>
                    <a:pt x="4714589" y="1197605"/>
                  </a:cubicBezTo>
                  <a:cubicBezTo>
                    <a:pt x="4710907" y="669544"/>
                    <a:pt x="4740244" y="673354"/>
                    <a:pt x="4627595" y="704850"/>
                  </a:cubicBezTo>
                  <a:lnTo>
                    <a:pt x="4528407" y="698881"/>
                  </a:lnTo>
                  <a:cubicBezTo>
                    <a:pt x="4528407" y="698881"/>
                    <a:pt x="4517866" y="700278"/>
                    <a:pt x="4498944" y="701802"/>
                  </a:cubicBezTo>
                  <a:lnTo>
                    <a:pt x="4498944" y="645795"/>
                  </a:lnTo>
                  <a:lnTo>
                    <a:pt x="4532979" y="647954"/>
                  </a:lnTo>
                  <a:lnTo>
                    <a:pt x="4600544" y="635254"/>
                  </a:lnTo>
                  <a:cubicBezTo>
                    <a:pt x="4638644" y="622554"/>
                    <a:pt x="4651597" y="622554"/>
                    <a:pt x="4651597" y="622554"/>
                  </a:cubicBezTo>
                  <a:cubicBezTo>
                    <a:pt x="4714844" y="622554"/>
                    <a:pt x="4702144" y="622554"/>
                    <a:pt x="4718526" y="581025"/>
                  </a:cubicBezTo>
                  <a:lnTo>
                    <a:pt x="4714844" y="482854"/>
                  </a:lnTo>
                  <a:cubicBezTo>
                    <a:pt x="4714844" y="482854"/>
                    <a:pt x="4714844" y="381254"/>
                    <a:pt x="4718526" y="314579"/>
                  </a:cubicBezTo>
                  <a:cubicBezTo>
                    <a:pt x="4722209" y="247904"/>
                    <a:pt x="4718526" y="199390"/>
                    <a:pt x="4718526" y="199390"/>
                  </a:cubicBezTo>
                  <a:close/>
                </a:path>
              </a:pathLst>
            </a:custGeom>
            <a:solidFill>
              <a:srgbClr val="FFF8ED"/>
            </a:solidFill>
          </p:spPr>
        </p:sp>
      </p:grpSp>
      <p:sp>
        <p:nvSpPr>
          <p:cNvPr id="4" name="TextBox 4"/>
          <p:cNvSpPr txBox="1"/>
          <p:nvPr/>
        </p:nvSpPr>
        <p:spPr>
          <a:xfrm>
            <a:off x="3827261" y="1056415"/>
            <a:ext cx="10633478" cy="4705504"/>
          </a:xfrm>
          <a:prstGeom prst="rect">
            <a:avLst/>
          </a:prstGeom>
        </p:spPr>
        <p:txBody>
          <a:bodyPr lIns="0" tIns="0" rIns="0" bIns="0" rtlCol="0" anchor="t">
            <a:spAutoFit/>
          </a:bodyPr>
          <a:lstStyle/>
          <a:p>
            <a:pPr algn="ctr">
              <a:lnSpc>
                <a:spcPts val="12288"/>
              </a:lnSpc>
            </a:pPr>
            <a:r>
              <a:rPr lang="en-US" sz="10971" b="1">
                <a:solidFill>
                  <a:srgbClr val="000000"/>
                </a:solidFill>
                <a:latin typeface="Eczar Semi-Bold"/>
                <a:ea typeface="Eczar Semi-Bold"/>
                <a:cs typeface="Eczar Semi-Bold"/>
                <a:sym typeface="Eczar Semi-Bold"/>
              </a:rPr>
              <a:t>Classifying</a:t>
            </a:r>
          </a:p>
          <a:p>
            <a:pPr algn="ctr">
              <a:lnSpc>
                <a:spcPts val="12288"/>
              </a:lnSpc>
            </a:pPr>
            <a:r>
              <a:rPr lang="en-US" sz="10971" b="1">
                <a:solidFill>
                  <a:srgbClr val="000000"/>
                </a:solidFill>
                <a:latin typeface="Eczar Semi-Bold"/>
                <a:ea typeface="Eczar Semi-Bold"/>
                <a:cs typeface="Eczar Semi-Bold"/>
                <a:sym typeface="Eczar Semi-Bold"/>
              </a:rPr>
              <a:t>Poisonous</a:t>
            </a:r>
          </a:p>
          <a:p>
            <a:pPr marL="0" lvl="1" indent="0" algn="ctr">
              <a:lnSpc>
                <a:spcPts val="12288"/>
              </a:lnSpc>
            </a:pPr>
            <a:r>
              <a:rPr lang="en-US" sz="10971" b="1">
                <a:solidFill>
                  <a:srgbClr val="000000"/>
                </a:solidFill>
                <a:latin typeface="Eczar Semi-Bold"/>
                <a:ea typeface="Eczar Semi-Bold"/>
                <a:cs typeface="Eczar Semi-Bold"/>
                <a:sym typeface="Eczar Semi-Bold"/>
              </a:rPr>
              <a:t>Mushroom</a:t>
            </a:r>
          </a:p>
        </p:txBody>
      </p:sp>
      <p:sp>
        <p:nvSpPr>
          <p:cNvPr id="5" name="Freeform 5"/>
          <p:cNvSpPr/>
          <p:nvPr/>
        </p:nvSpPr>
        <p:spPr>
          <a:xfrm>
            <a:off x="14889422" y="2715537"/>
            <a:ext cx="3031697" cy="4083093"/>
          </a:xfrm>
          <a:custGeom>
            <a:avLst/>
            <a:gdLst/>
            <a:ahLst/>
            <a:cxnLst/>
            <a:rect l="l" t="t" r="r" b="b"/>
            <a:pathLst>
              <a:path w="3031697" h="4083093">
                <a:moveTo>
                  <a:pt x="0" y="0"/>
                </a:moveTo>
                <a:lnTo>
                  <a:pt x="3031696" y="0"/>
                </a:lnTo>
                <a:lnTo>
                  <a:pt x="3031696" y="4083093"/>
                </a:lnTo>
                <a:lnTo>
                  <a:pt x="0" y="408309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2655408" y="8422065"/>
            <a:ext cx="2666078" cy="1036438"/>
          </a:xfrm>
          <a:custGeom>
            <a:avLst/>
            <a:gdLst/>
            <a:ahLst/>
            <a:cxnLst/>
            <a:rect l="l" t="t" r="r" b="b"/>
            <a:pathLst>
              <a:path w="2666078" h="1036438">
                <a:moveTo>
                  <a:pt x="0" y="0"/>
                </a:moveTo>
                <a:lnTo>
                  <a:pt x="2666078" y="0"/>
                </a:lnTo>
                <a:lnTo>
                  <a:pt x="2666078" y="1036437"/>
                </a:lnTo>
                <a:lnTo>
                  <a:pt x="0" y="103643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rot="-5535740">
            <a:off x="4413785" y="8592177"/>
            <a:ext cx="1248981" cy="1332247"/>
          </a:xfrm>
          <a:custGeom>
            <a:avLst/>
            <a:gdLst/>
            <a:ahLst/>
            <a:cxnLst/>
            <a:rect l="l" t="t" r="r" b="b"/>
            <a:pathLst>
              <a:path w="1248981" h="1332247">
                <a:moveTo>
                  <a:pt x="0" y="0"/>
                </a:moveTo>
                <a:lnTo>
                  <a:pt x="1248981" y="0"/>
                </a:lnTo>
                <a:lnTo>
                  <a:pt x="1248981" y="1332246"/>
                </a:lnTo>
                <a:lnTo>
                  <a:pt x="0" y="133224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a:ln cap="sq">
            <a:noFill/>
            <a:prstDash val="solid"/>
            <a:miter/>
          </a:ln>
        </p:spPr>
      </p:sp>
      <p:sp>
        <p:nvSpPr>
          <p:cNvPr id="8" name="Freeform 8"/>
          <p:cNvSpPr/>
          <p:nvPr/>
        </p:nvSpPr>
        <p:spPr>
          <a:xfrm rot="2151609">
            <a:off x="1409595" y="4359189"/>
            <a:ext cx="3041970" cy="3228758"/>
          </a:xfrm>
          <a:custGeom>
            <a:avLst/>
            <a:gdLst/>
            <a:ahLst/>
            <a:cxnLst/>
            <a:rect l="l" t="t" r="r" b="b"/>
            <a:pathLst>
              <a:path w="3041970" h="3228758">
                <a:moveTo>
                  <a:pt x="0" y="0"/>
                </a:moveTo>
                <a:lnTo>
                  <a:pt x="3041970" y="0"/>
                </a:lnTo>
                <a:lnTo>
                  <a:pt x="3041970" y="3228758"/>
                </a:lnTo>
                <a:lnTo>
                  <a:pt x="0" y="3228758"/>
                </a:lnTo>
                <a:lnTo>
                  <a:pt x="0" y="0"/>
                </a:lnTo>
                <a:close/>
              </a:path>
            </a:pathLst>
          </a:custGeom>
          <a:blipFill>
            <a:blip r:embed="rId8"/>
            <a:stretch>
              <a:fillRect/>
            </a:stretch>
          </a:blipFill>
        </p:spPr>
      </p:sp>
      <p:sp>
        <p:nvSpPr>
          <p:cNvPr id="9" name="Freeform 9"/>
          <p:cNvSpPr/>
          <p:nvPr/>
        </p:nvSpPr>
        <p:spPr>
          <a:xfrm rot="784593">
            <a:off x="14736792" y="6783439"/>
            <a:ext cx="2956073" cy="2779017"/>
          </a:xfrm>
          <a:custGeom>
            <a:avLst/>
            <a:gdLst/>
            <a:ahLst/>
            <a:cxnLst/>
            <a:rect l="l" t="t" r="r" b="b"/>
            <a:pathLst>
              <a:path w="2956073" h="2779017">
                <a:moveTo>
                  <a:pt x="0" y="0"/>
                </a:moveTo>
                <a:lnTo>
                  <a:pt x="2956073" y="0"/>
                </a:lnTo>
                <a:lnTo>
                  <a:pt x="2956073" y="2779016"/>
                </a:lnTo>
                <a:lnTo>
                  <a:pt x="0" y="277901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Freeform 10"/>
          <p:cNvSpPr/>
          <p:nvPr/>
        </p:nvSpPr>
        <p:spPr>
          <a:xfrm>
            <a:off x="5329782" y="8172947"/>
            <a:ext cx="3268633" cy="2068153"/>
          </a:xfrm>
          <a:custGeom>
            <a:avLst/>
            <a:gdLst/>
            <a:ahLst/>
            <a:cxnLst/>
            <a:rect l="l" t="t" r="r" b="b"/>
            <a:pathLst>
              <a:path w="3268633" h="2068153">
                <a:moveTo>
                  <a:pt x="0" y="0"/>
                </a:moveTo>
                <a:lnTo>
                  <a:pt x="3268633" y="0"/>
                </a:lnTo>
                <a:lnTo>
                  <a:pt x="3268633" y="2068153"/>
                </a:lnTo>
                <a:lnTo>
                  <a:pt x="0" y="2068153"/>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1" name="Freeform 11"/>
          <p:cNvSpPr/>
          <p:nvPr/>
        </p:nvSpPr>
        <p:spPr>
          <a:xfrm rot="-2110616">
            <a:off x="13485905" y="924273"/>
            <a:ext cx="1949668" cy="2069385"/>
          </a:xfrm>
          <a:custGeom>
            <a:avLst/>
            <a:gdLst/>
            <a:ahLst/>
            <a:cxnLst/>
            <a:rect l="l" t="t" r="r" b="b"/>
            <a:pathLst>
              <a:path w="1949668" h="2069385">
                <a:moveTo>
                  <a:pt x="0" y="0"/>
                </a:moveTo>
                <a:lnTo>
                  <a:pt x="1949668" y="0"/>
                </a:lnTo>
                <a:lnTo>
                  <a:pt x="1949668" y="2069385"/>
                </a:lnTo>
                <a:lnTo>
                  <a:pt x="0" y="2069385"/>
                </a:lnTo>
                <a:lnTo>
                  <a:pt x="0" y="0"/>
                </a:lnTo>
                <a:close/>
              </a:path>
            </a:pathLst>
          </a:custGeom>
          <a:blipFill>
            <a:blip r:embed="rId8"/>
            <a:stretch>
              <a:fillRect/>
            </a:stretch>
          </a:blipFill>
        </p:spPr>
      </p:sp>
      <p:sp>
        <p:nvSpPr>
          <p:cNvPr id="12" name="TextBox 12"/>
          <p:cNvSpPr txBox="1"/>
          <p:nvPr/>
        </p:nvSpPr>
        <p:spPr>
          <a:xfrm>
            <a:off x="4348019" y="5585579"/>
            <a:ext cx="9409355" cy="3354705"/>
          </a:xfrm>
          <a:prstGeom prst="rect">
            <a:avLst/>
          </a:prstGeom>
        </p:spPr>
        <p:txBody>
          <a:bodyPr lIns="0" tIns="0" rIns="0" bIns="0" rtlCol="0" anchor="t">
            <a:spAutoFit/>
          </a:bodyPr>
          <a:lstStyle/>
          <a:p>
            <a:pPr algn="ctr">
              <a:lnSpc>
                <a:spcPts val="6719"/>
              </a:lnSpc>
            </a:pPr>
            <a:r>
              <a:rPr lang="en-US" sz="4800">
                <a:solidFill>
                  <a:srgbClr val="000000"/>
                </a:solidFill>
                <a:latin typeface="Open Sauce"/>
                <a:ea typeface="Open Sauce"/>
                <a:cs typeface="Open Sauce"/>
                <a:sym typeface="Open Sauce"/>
              </a:rPr>
              <a:t>Prediction using Machine Learning</a:t>
            </a:r>
          </a:p>
          <a:p>
            <a:pPr algn="ctr">
              <a:lnSpc>
                <a:spcPts val="6719"/>
              </a:lnSpc>
            </a:pPr>
            <a:r>
              <a:rPr lang="en-US" sz="4800">
                <a:solidFill>
                  <a:srgbClr val="000000"/>
                </a:solidFill>
                <a:latin typeface="Open Sauce"/>
                <a:ea typeface="Open Sauce"/>
                <a:cs typeface="Open Sauce"/>
                <a:sym typeface="Open Sauce"/>
              </a:rPr>
              <a:t>By Monisha Das</a:t>
            </a:r>
          </a:p>
          <a:p>
            <a:pPr algn="ctr">
              <a:lnSpc>
                <a:spcPts val="6719"/>
              </a:lnSpc>
            </a:pPr>
            <a:r>
              <a:rPr lang="en-US" sz="4800">
                <a:solidFill>
                  <a:srgbClr val="000000"/>
                </a:solidFill>
                <a:latin typeface="Open Sauce"/>
                <a:ea typeface="Open Sauce"/>
                <a:cs typeface="Open Sauce"/>
                <a:sym typeface="Open Sauce"/>
              </a:rPr>
              <a:t>7/10/2024</a:t>
            </a:r>
          </a:p>
        </p:txBody>
      </p:sp>
      <p:sp>
        <p:nvSpPr>
          <p:cNvPr id="13" name="Freeform 13"/>
          <p:cNvSpPr/>
          <p:nvPr/>
        </p:nvSpPr>
        <p:spPr>
          <a:xfrm rot="-1760889">
            <a:off x="0" y="0"/>
            <a:ext cx="3268633" cy="2068153"/>
          </a:xfrm>
          <a:custGeom>
            <a:avLst/>
            <a:gdLst/>
            <a:ahLst/>
            <a:cxnLst/>
            <a:rect l="l" t="t" r="r" b="b"/>
            <a:pathLst>
              <a:path w="3268633" h="2068153">
                <a:moveTo>
                  <a:pt x="0" y="0"/>
                </a:moveTo>
                <a:lnTo>
                  <a:pt x="3268633" y="0"/>
                </a:lnTo>
                <a:lnTo>
                  <a:pt x="3268633" y="2068153"/>
                </a:lnTo>
                <a:lnTo>
                  <a:pt x="0" y="2068153"/>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TextBox 5"/>
          <p:cNvSpPr txBox="1"/>
          <p:nvPr/>
        </p:nvSpPr>
        <p:spPr>
          <a:xfrm>
            <a:off x="3402616" y="2488379"/>
            <a:ext cx="11348893" cy="4260520"/>
          </a:xfrm>
          <a:prstGeom prst="rect">
            <a:avLst/>
          </a:prstGeom>
        </p:spPr>
        <p:txBody>
          <a:bodyPr lIns="0" tIns="0" rIns="0" bIns="0" rtlCol="0" anchor="t">
            <a:spAutoFit/>
          </a:bodyPr>
          <a:lstStyle/>
          <a:p>
            <a:pPr marL="729012" lvl="1" indent="-364506" algn="l">
              <a:lnSpc>
                <a:spcPts val="4254"/>
              </a:lnSpc>
              <a:buFont typeface="Arial"/>
              <a:buChar char="•"/>
            </a:pPr>
            <a:r>
              <a:rPr lang="en-US" sz="3376">
                <a:solidFill>
                  <a:srgbClr val="000000"/>
                </a:solidFill>
                <a:latin typeface="Open Sauce"/>
                <a:ea typeface="Open Sauce"/>
                <a:cs typeface="Open Sauce"/>
                <a:sym typeface="Open Sauce"/>
              </a:rPr>
              <a:t> The numerical columns don’t need encoding as Ml algo can read them directly, but for categorical columns we need to convert them to numerical format for ML algo to read.</a:t>
            </a:r>
          </a:p>
          <a:p>
            <a:pPr marL="729012" lvl="1" indent="-364506" algn="l">
              <a:lnSpc>
                <a:spcPts val="4254"/>
              </a:lnSpc>
              <a:buFont typeface="Arial"/>
              <a:buChar char="•"/>
            </a:pPr>
            <a:r>
              <a:rPr lang="en-US" sz="3376">
                <a:solidFill>
                  <a:srgbClr val="000000"/>
                </a:solidFill>
                <a:latin typeface="Open Sauce"/>
                <a:ea typeface="Open Sauce"/>
                <a:cs typeface="Open Sauce"/>
                <a:sym typeface="Open Sauce"/>
              </a:rPr>
              <a:t>All the categorical columns present are nominal in nature that is they don’t have any ranking as such, so here we should use one hot encoding which converts the categories to 0 and 1.</a:t>
            </a:r>
          </a:p>
        </p:txBody>
      </p:sp>
      <p:sp>
        <p:nvSpPr>
          <p:cNvPr id="6" name="Freeform 6"/>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3639941" y="7108116"/>
            <a:ext cx="11505251" cy="1214885"/>
          </a:xfrm>
          <a:custGeom>
            <a:avLst/>
            <a:gdLst/>
            <a:ahLst/>
            <a:cxnLst/>
            <a:rect l="l" t="t" r="r" b="b"/>
            <a:pathLst>
              <a:path w="11505251" h="1214885">
                <a:moveTo>
                  <a:pt x="0" y="0"/>
                </a:moveTo>
                <a:lnTo>
                  <a:pt x="11505251" y="0"/>
                </a:lnTo>
                <a:lnTo>
                  <a:pt x="11505251" y="1214886"/>
                </a:lnTo>
                <a:lnTo>
                  <a:pt x="0" y="1214886"/>
                </a:lnTo>
                <a:lnTo>
                  <a:pt x="0" y="0"/>
                </a:lnTo>
                <a:close/>
              </a:path>
            </a:pathLst>
          </a:custGeom>
          <a:blipFill>
            <a:blip r:embed="rId6"/>
            <a:stretch>
              <a:fillRect t="-902" b="-902"/>
            </a:stretch>
          </a:blipFill>
        </p:spPr>
      </p:sp>
      <p:sp>
        <p:nvSpPr>
          <p:cNvPr id="8" name="TextBox 8"/>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Data Encoding</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TextBox 5"/>
          <p:cNvSpPr txBox="1"/>
          <p:nvPr/>
        </p:nvSpPr>
        <p:spPr>
          <a:xfrm>
            <a:off x="3402616" y="2488379"/>
            <a:ext cx="11348893" cy="5514330"/>
          </a:xfrm>
          <a:prstGeom prst="rect">
            <a:avLst/>
          </a:prstGeom>
        </p:spPr>
        <p:txBody>
          <a:bodyPr lIns="0" tIns="0" rIns="0" bIns="0" rtlCol="0" anchor="t">
            <a:spAutoFit/>
          </a:bodyPr>
          <a:lstStyle/>
          <a:p>
            <a:pPr marL="729012" lvl="1" indent="-364506" algn="l">
              <a:lnSpc>
                <a:spcPts val="4254"/>
              </a:lnSpc>
              <a:buFont typeface="Arial"/>
              <a:buChar char="•"/>
            </a:pPr>
            <a:r>
              <a:rPr lang="en-US" sz="3376" dirty="0" smtClean="0">
                <a:solidFill>
                  <a:srgbClr val="000000"/>
                </a:solidFill>
                <a:latin typeface="Open Sauce"/>
                <a:ea typeface="Open Sauce"/>
                <a:cs typeface="Open Sauce"/>
                <a:sym typeface="Open Sauce"/>
              </a:rPr>
              <a:t>Data is split into </a:t>
            </a:r>
            <a:r>
              <a:rPr lang="en-US" sz="3376" dirty="0" err="1" smtClean="0">
                <a:solidFill>
                  <a:srgbClr val="000000"/>
                </a:solidFill>
                <a:latin typeface="Open Sauce"/>
                <a:ea typeface="Open Sauce"/>
                <a:cs typeface="Open Sauce"/>
                <a:sym typeface="Open Sauce"/>
              </a:rPr>
              <a:t>encoded_data</a:t>
            </a:r>
            <a:r>
              <a:rPr lang="en-US" sz="3376" dirty="0" smtClean="0">
                <a:solidFill>
                  <a:srgbClr val="000000"/>
                </a:solidFill>
                <a:latin typeface="Open Sauce"/>
                <a:ea typeface="Open Sauce"/>
                <a:cs typeface="Open Sauce"/>
                <a:sym typeface="Open Sauce"/>
              </a:rPr>
              <a:t> that is the X value or features and data[‘class’] which is the Y value or the target.</a:t>
            </a:r>
          </a:p>
          <a:p>
            <a:pPr marL="729012" lvl="1" indent="-364506" algn="l">
              <a:lnSpc>
                <a:spcPts val="4254"/>
              </a:lnSpc>
              <a:buFont typeface="Arial"/>
              <a:buChar char="•"/>
            </a:pPr>
            <a:r>
              <a:rPr lang="en-US" sz="3376" dirty="0" smtClean="0">
                <a:solidFill>
                  <a:srgbClr val="000000"/>
                </a:solidFill>
                <a:latin typeface="Open Sauce"/>
                <a:ea typeface="Open Sauce"/>
                <a:cs typeface="Open Sauce"/>
                <a:sym typeface="Open Sauce"/>
              </a:rPr>
              <a:t>Class column is mapped as edible :0 and poisonous :1</a:t>
            </a:r>
          </a:p>
          <a:p>
            <a:pPr marL="729012" lvl="1" indent="-364506" algn="l">
              <a:lnSpc>
                <a:spcPts val="4254"/>
              </a:lnSpc>
              <a:buFont typeface="Arial"/>
              <a:buChar char="•"/>
            </a:pPr>
            <a:r>
              <a:rPr lang="en-US" sz="3376" dirty="0" smtClean="0">
                <a:solidFill>
                  <a:srgbClr val="000000"/>
                </a:solidFill>
                <a:latin typeface="Open Sauce"/>
                <a:ea typeface="Open Sauce"/>
                <a:cs typeface="Open Sauce"/>
                <a:sym typeface="Open Sauce"/>
              </a:rPr>
              <a:t>Data is split into train and test data by </a:t>
            </a:r>
            <a:r>
              <a:rPr lang="en-US" sz="3376" dirty="0" err="1" smtClean="0">
                <a:solidFill>
                  <a:srgbClr val="000000"/>
                </a:solidFill>
                <a:latin typeface="Open Sauce"/>
                <a:ea typeface="Open Sauce"/>
                <a:cs typeface="Open Sauce"/>
                <a:sym typeface="Open Sauce"/>
              </a:rPr>
              <a:t>train_test_split</a:t>
            </a:r>
            <a:r>
              <a:rPr lang="en-US" sz="3376" dirty="0" smtClean="0">
                <a:solidFill>
                  <a:srgbClr val="000000"/>
                </a:solidFill>
                <a:latin typeface="Open Sauce"/>
                <a:ea typeface="Open Sauce"/>
                <a:cs typeface="Open Sauce"/>
                <a:sym typeface="Open Sauce"/>
              </a:rPr>
              <a:t> from </a:t>
            </a:r>
            <a:r>
              <a:rPr lang="en-US" sz="3376" dirty="0" err="1" smtClean="0">
                <a:solidFill>
                  <a:srgbClr val="000000"/>
                </a:solidFill>
                <a:latin typeface="Open Sauce"/>
                <a:ea typeface="Open Sauce"/>
                <a:cs typeface="Open Sauce"/>
                <a:sym typeface="Open Sauce"/>
              </a:rPr>
              <a:t>sklearns</a:t>
            </a:r>
            <a:r>
              <a:rPr lang="en-US" sz="3376" dirty="0" smtClean="0">
                <a:solidFill>
                  <a:srgbClr val="000000"/>
                </a:solidFill>
                <a:latin typeface="Open Sauce"/>
                <a:ea typeface="Open Sauce"/>
                <a:cs typeface="Open Sauce"/>
                <a:sym typeface="Open Sauce"/>
              </a:rPr>
              <a:t> model selection package.</a:t>
            </a:r>
          </a:p>
          <a:p>
            <a:pPr marL="729012" lvl="1" indent="-364506" algn="l">
              <a:lnSpc>
                <a:spcPts val="4254"/>
              </a:lnSpc>
              <a:buFont typeface="Arial"/>
              <a:buChar char="•"/>
            </a:pPr>
            <a:r>
              <a:rPr lang="en-US" sz="3376" dirty="0" smtClean="0">
                <a:solidFill>
                  <a:srgbClr val="000000"/>
                </a:solidFill>
                <a:latin typeface="Open Sauce"/>
                <a:ea typeface="Open Sauce"/>
                <a:cs typeface="Open Sauce"/>
                <a:sym typeface="Open Sauce"/>
              </a:rPr>
              <a:t>Train data :- 70% of the total data</a:t>
            </a:r>
          </a:p>
          <a:p>
            <a:pPr marL="729012" lvl="1" indent="-364506" algn="l">
              <a:lnSpc>
                <a:spcPts val="4254"/>
              </a:lnSpc>
              <a:buFont typeface="Arial"/>
              <a:buChar char="•"/>
            </a:pPr>
            <a:r>
              <a:rPr lang="en-US" sz="3376" dirty="0" smtClean="0">
                <a:solidFill>
                  <a:srgbClr val="000000"/>
                </a:solidFill>
                <a:latin typeface="Open Sauce"/>
                <a:ea typeface="Open Sauce"/>
                <a:cs typeface="Open Sauce"/>
                <a:sym typeface="Open Sauce"/>
              </a:rPr>
              <a:t>Test data :- 30 % of the total data </a:t>
            </a:r>
          </a:p>
        </p:txBody>
      </p:sp>
      <p:sp>
        <p:nvSpPr>
          <p:cNvPr id="6" name="Freeform 6"/>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2594113" y="680101"/>
            <a:ext cx="12551079" cy="1200329"/>
          </a:xfrm>
          <a:prstGeom prst="rect">
            <a:avLst/>
          </a:prstGeom>
        </p:spPr>
        <p:txBody>
          <a:bodyPr lIns="0" tIns="0" rIns="0" bIns="0" rtlCol="0" anchor="t">
            <a:spAutoFit/>
          </a:bodyPr>
          <a:lstStyle/>
          <a:p>
            <a:pPr marL="0" lvl="1" indent="0" algn="ctr">
              <a:lnSpc>
                <a:spcPts val="9184"/>
              </a:lnSpc>
            </a:pPr>
            <a:r>
              <a:rPr lang="en-US" sz="8200" b="1" dirty="0">
                <a:solidFill>
                  <a:srgbClr val="FFF8ED"/>
                </a:solidFill>
                <a:latin typeface="Eczar Semi-Bold"/>
                <a:ea typeface="Eczar Semi-Bold"/>
                <a:cs typeface="Eczar Semi-Bold"/>
                <a:sym typeface="Eczar Semi-Bold"/>
              </a:rPr>
              <a:t>Data </a:t>
            </a:r>
            <a:r>
              <a:rPr lang="en-US" sz="8200" b="1" dirty="0" smtClean="0">
                <a:solidFill>
                  <a:srgbClr val="FFF8ED"/>
                </a:solidFill>
                <a:latin typeface="Eczar Semi-Bold"/>
                <a:ea typeface="Eczar Semi-Bold"/>
                <a:cs typeface="Eczar Semi-Bold"/>
                <a:sym typeface="Eczar Semi-Bold"/>
              </a:rPr>
              <a:t>Splitting</a:t>
            </a:r>
            <a:endParaRPr lang="en-US" sz="8200" b="1" dirty="0">
              <a:solidFill>
                <a:srgbClr val="FFF8ED"/>
              </a:solidFill>
              <a:latin typeface="Eczar Semi-Bold"/>
              <a:ea typeface="Eczar Semi-Bold"/>
              <a:cs typeface="Eczar Semi-Bold"/>
              <a:sym typeface="Eczar Semi-Bold"/>
            </a:endParaRPr>
          </a:p>
        </p:txBody>
      </p:sp>
    </p:spTree>
    <p:extLst>
      <p:ext uri="{BB962C8B-B14F-4D97-AF65-F5344CB8AC3E}">
        <p14:creationId xmlns:p14="http://schemas.microsoft.com/office/powerpoint/2010/main" val="48065976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Model Selection</a:t>
            </a:r>
          </a:p>
        </p:txBody>
      </p:sp>
      <p:sp>
        <p:nvSpPr>
          <p:cNvPr id="7" name="TextBox 7"/>
          <p:cNvSpPr txBox="1"/>
          <p:nvPr/>
        </p:nvSpPr>
        <p:spPr>
          <a:xfrm>
            <a:off x="3784623" y="2478854"/>
            <a:ext cx="10865893" cy="5286886"/>
          </a:xfrm>
          <a:prstGeom prst="rect">
            <a:avLst/>
          </a:prstGeom>
        </p:spPr>
        <p:txBody>
          <a:bodyPr lIns="0" tIns="0" rIns="0" bIns="0" rtlCol="0" anchor="t">
            <a:spAutoFit/>
          </a:bodyPr>
          <a:lstStyle/>
          <a:p>
            <a:pPr algn="l">
              <a:lnSpc>
                <a:spcPts val="5207"/>
              </a:lnSpc>
            </a:pPr>
            <a:r>
              <a:rPr lang="en-US" sz="4132">
                <a:solidFill>
                  <a:srgbClr val="000000"/>
                </a:solidFill>
                <a:latin typeface="Open Sauce"/>
                <a:ea typeface="Open Sauce"/>
                <a:cs typeface="Open Sauce"/>
                <a:sym typeface="Open Sauce"/>
              </a:rPr>
              <a:t>Logistic Regression </a:t>
            </a:r>
          </a:p>
          <a:p>
            <a:pPr algn="l">
              <a:lnSpc>
                <a:spcPts val="4073"/>
              </a:lnSpc>
            </a:pPr>
            <a:endParaRPr lang="en-US" sz="4132">
              <a:solidFill>
                <a:srgbClr val="000000"/>
              </a:solidFill>
              <a:latin typeface="Open Sauce"/>
              <a:ea typeface="Open Sauce"/>
              <a:cs typeface="Open Sauce"/>
              <a:sym typeface="Open Sauce"/>
            </a:endParaRPr>
          </a:p>
          <a:p>
            <a:pPr marL="697986" lvl="1" indent="-348993" algn="l">
              <a:lnSpc>
                <a:spcPts val="4073"/>
              </a:lnSpc>
              <a:buFont typeface="Arial"/>
              <a:buChar char="•"/>
            </a:pPr>
            <a:r>
              <a:rPr lang="en-US" sz="3232">
                <a:solidFill>
                  <a:srgbClr val="000000"/>
                </a:solidFill>
                <a:latin typeface="Open Sauce"/>
                <a:ea typeface="Open Sauce"/>
                <a:cs typeface="Open Sauce"/>
                <a:sym typeface="Open Sauce"/>
              </a:rPr>
              <a:t>Simplicity: A straightforward and interpretable model, making it an excellent starting point for binary classification problems.</a:t>
            </a:r>
          </a:p>
          <a:p>
            <a:pPr marL="697986" lvl="1" indent="-348993" algn="l">
              <a:lnSpc>
                <a:spcPts val="4073"/>
              </a:lnSpc>
              <a:buFont typeface="Arial"/>
              <a:buChar char="•"/>
            </a:pPr>
            <a:r>
              <a:rPr lang="en-US" sz="3232">
                <a:solidFill>
                  <a:srgbClr val="000000"/>
                </a:solidFill>
                <a:latin typeface="Open Sauce"/>
                <a:ea typeface="Open Sauce"/>
                <a:cs typeface="Open Sauce"/>
                <a:sym typeface="Open Sauce"/>
              </a:rPr>
              <a:t>Efficiency: Computationally less intensive, enabling quick training and evaluation.</a:t>
            </a:r>
          </a:p>
          <a:p>
            <a:pPr marL="697986" lvl="1" indent="-348993" algn="l">
              <a:lnSpc>
                <a:spcPts val="4073"/>
              </a:lnSpc>
              <a:buFont typeface="Arial"/>
              <a:buChar char="•"/>
            </a:pPr>
            <a:r>
              <a:rPr lang="en-US" sz="3232">
                <a:solidFill>
                  <a:srgbClr val="000000"/>
                </a:solidFill>
                <a:latin typeface="Open Sauce"/>
                <a:ea typeface="Open Sauce"/>
                <a:cs typeface="Open Sauce"/>
                <a:sym typeface="Open Sauce"/>
              </a:rPr>
              <a:t>Accuracy :- 76 %</a:t>
            </a:r>
          </a:p>
          <a:p>
            <a:pPr algn="l">
              <a:lnSpc>
                <a:spcPts val="4073"/>
              </a:lnSpc>
            </a:pPr>
            <a:endParaRPr lang="en-US" sz="3232">
              <a:solidFill>
                <a:srgbClr val="000000"/>
              </a:solidFill>
              <a:latin typeface="Open Sauce"/>
              <a:ea typeface="Open Sauce"/>
              <a:cs typeface="Open Sauce"/>
              <a:sym typeface="Open Sauce"/>
            </a:endParaRPr>
          </a:p>
          <a:p>
            <a:pPr algn="l">
              <a:lnSpc>
                <a:spcPts val="4073"/>
              </a:lnSpc>
            </a:pPr>
            <a:endParaRPr lang="en-US" sz="3232">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Model Selection</a:t>
            </a:r>
          </a:p>
        </p:txBody>
      </p:sp>
      <p:sp>
        <p:nvSpPr>
          <p:cNvPr id="7" name="TextBox 7"/>
          <p:cNvSpPr txBox="1"/>
          <p:nvPr/>
        </p:nvSpPr>
        <p:spPr>
          <a:xfrm>
            <a:off x="3514646" y="2495294"/>
            <a:ext cx="12111980" cy="6925143"/>
          </a:xfrm>
          <a:prstGeom prst="rect">
            <a:avLst/>
          </a:prstGeom>
        </p:spPr>
        <p:txBody>
          <a:bodyPr lIns="0" tIns="0" rIns="0" bIns="0" rtlCol="0" anchor="t">
            <a:spAutoFit/>
          </a:bodyPr>
          <a:lstStyle/>
          <a:p>
            <a:pPr algn="l">
              <a:lnSpc>
                <a:spcPts val="4592"/>
              </a:lnSpc>
            </a:pPr>
            <a:r>
              <a:rPr lang="en-US" sz="3645">
                <a:solidFill>
                  <a:srgbClr val="000000"/>
                </a:solidFill>
                <a:latin typeface="Open Sauce"/>
                <a:ea typeface="Open Sauce"/>
                <a:cs typeface="Open Sauce"/>
                <a:sym typeface="Open Sauce"/>
              </a:rPr>
              <a:t>Random Forest Classifier</a:t>
            </a:r>
          </a:p>
          <a:p>
            <a:pPr algn="l">
              <a:lnSpc>
                <a:spcPts val="3592"/>
              </a:lnSpc>
            </a:pPr>
            <a:endParaRPr lang="en-US" sz="3645">
              <a:solidFill>
                <a:srgbClr val="000000"/>
              </a:solidFill>
              <a:latin typeface="Open Sauce"/>
              <a:ea typeface="Open Sauce"/>
              <a:cs typeface="Open Sauce"/>
              <a:sym typeface="Open Sauce"/>
            </a:endParaRP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Robustness: An ensemble method that reduces overfitting by averaging predictions from multiple decision trees, improving model generalization.</a:t>
            </a: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Capable of capturing complex relationships between features, making it suitable for diverse datasets.</a:t>
            </a: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Feature Importance: Provides insights into the importance of various features, aiding in model interpretation and feature selection.</a:t>
            </a: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Accuracy :- 99.83%</a:t>
            </a: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Performed cross-validation for checking the model </a:t>
            </a:r>
          </a:p>
          <a:p>
            <a:pPr marL="615622" lvl="1" indent="-307811" algn="l">
              <a:lnSpc>
                <a:spcPts val="3592"/>
              </a:lnSpc>
              <a:buFont typeface="Arial"/>
              <a:buChar char="•"/>
            </a:pPr>
            <a:r>
              <a:rPr lang="en-US" sz="2851">
                <a:solidFill>
                  <a:srgbClr val="000000"/>
                </a:solidFill>
                <a:latin typeface="Open Sauce"/>
                <a:ea typeface="Open Sauce"/>
                <a:cs typeface="Open Sauce"/>
                <a:sym typeface="Open Sauce"/>
              </a:rPr>
              <a:t>CV accuracy :-99.78%</a:t>
            </a:r>
          </a:p>
          <a:p>
            <a:pPr algn="l">
              <a:lnSpc>
                <a:spcPts val="3592"/>
              </a:lnSpc>
            </a:pPr>
            <a:endParaRPr lang="en-US" sz="2851">
              <a:solidFill>
                <a:srgbClr val="000000"/>
              </a:solidFill>
              <a:latin typeface="Open Sauce"/>
              <a:ea typeface="Open Sauce"/>
              <a:cs typeface="Open Sauce"/>
              <a:sym typeface="Open Sauce"/>
            </a:endParaRPr>
          </a:p>
          <a:p>
            <a:pPr algn="l">
              <a:lnSpc>
                <a:spcPts val="3592"/>
              </a:lnSpc>
            </a:pPr>
            <a:endParaRPr lang="en-US" sz="2851">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Model Selection</a:t>
            </a:r>
          </a:p>
        </p:txBody>
      </p:sp>
      <p:sp>
        <p:nvSpPr>
          <p:cNvPr id="7" name="TextBox 7"/>
          <p:cNvSpPr txBox="1"/>
          <p:nvPr/>
        </p:nvSpPr>
        <p:spPr>
          <a:xfrm>
            <a:off x="2594113" y="2620339"/>
            <a:ext cx="12792357" cy="5875668"/>
          </a:xfrm>
          <a:prstGeom prst="rect">
            <a:avLst/>
          </a:prstGeom>
        </p:spPr>
        <p:txBody>
          <a:bodyPr lIns="0" tIns="0" rIns="0" bIns="0" rtlCol="0" anchor="t">
            <a:spAutoFit/>
          </a:bodyPr>
          <a:lstStyle/>
          <a:p>
            <a:pPr algn="l">
              <a:lnSpc>
                <a:spcPts val="4850"/>
              </a:lnSpc>
            </a:pPr>
            <a:r>
              <a:rPr lang="en-US" sz="3849">
                <a:solidFill>
                  <a:srgbClr val="000000"/>
                </a:solidFill>
                <a:latin typeface="Open Sauce"/>
                <a:ea typeface="Open Sauce"/>
                <a:cs typeface="Open Sauce"/>
                <a:sym typeface="Open Sauce"/>
              </a:rPr>
              <a:t>XGBoost</a:t>
            </a:r>
          </a:p>
          <a:p>
            <a:pPr algn="l">
              <a:lnSpc>
                <a:spcPts val="3794"/>
              </a:lnSpc>
            </a:pPr>
            <a:endParaRPr lang="en-US" sz="3849">
              <a:solidFill>
                <a:srgbClr val="000000"/>
              </a:solidFill>
              <a:latin typeface="Open Sauce"/>
              <a:ea typeface="Open Sauce"/>
              <a:cs typeface="Open Sauce"/>
              <a:sym typeface="Open Sauce"/>
            </a:endParaRPr>
          </a:p>
          <a:p>
            <a:pPr marL="650203" lvl="1" indent="-325102" algn="l">
              <a:lnSpc>
                <a:spcPts val="3794"/>
              </a:lnSpc>
              <a:buFont typeface="Arial"/>
              <a:buChar char="•"/>
            </a:pPr>
            <a:r>
              <a:rPr lang="en-US" sz="3011">
                <a:solidFill>
                  <a:srgbClr val="000000"/>
                </a:solidFill>
                <a:latin typeface="Open Sauce"/>
                <a:ea typeface="Open Sauce"/>
                <a:cs typeface="Open Sauce"/>
                <a:sym typeface="Open Sauce"/>
              </a:rPr>
              <a:t>High Performance: Known for its speed and accuracy, especially with large datasets and complex patterns.</a:t>
            </a:r>
          </a:p>
          <a:p>
            <a:pPr marL="650203" lvl="1" indent="-325102" algn="l">
              <a:lnSpc>
                <a:spcPts val="3794"/>
              </a:lnSpc>
              <a:buFont typeface="Arial"/>
              <a:buChar char="•"/>
            </a:pPr>
            <a:r>
              <a:rPr lang="en-US" sz="3011">
                <a:solidFill>
                  <a:srgbClr val="000000"/>
                </a:solidFill>
                <a:latin typeface="Open Sauce"/>
                <a:ea typeface="Open Sauce"/>
                <a:cs typeface="Open Sauce"/>
                <a:sym typeface="Open Sauce"/>
              </a:rPr>
              <a:t>Regularization: Incorporates L1 and L2 regularization to prevent overfitting, enhancing model robustness.</a:t>
            </a:r>
          </a:p>
          <a:p>
            <a:pPr marL="650203" lvl="1" indent="-325102" algn="l">
              <a:lnSpc>
                <a:spcPts val="3794"/>
              </a:lnSpc>
              <a:buFont typeface="Arial"/>
              <a:buChar char="•"/>
            </a:pPr>
            <a:r>
              <a:rPr lang="en-US" sz="3011">
                <a:solidFill>
                  <a:srgbClr val="000000"/>
                </a:solidFill>
                <a:latin typeface="Open Sauce"/>
                <a:ea typeface="Open Sauce"/>
                <a:cs typeface="Open Sauce"/>
                <a:sym typeface="Open Sauce"/>
              </a:rPr>
              <a:t>Parallel Processing: Utilizes parallelization for tree construction, significantly reducing training time compared to traditional gradient boosting algorithms.</a:t>
            </a:r>
          </a:p>
          <a:p>
            <a:pPr marL="650203" lvl="1" indent="-325102" algn="l">
              <a:lnSpc>
                <a:spcPts val="3794"/>
              </a:lnSpc>
              <a:buFont typeface="Arial"/>
              <a:buChar char="•"/>
            </a:pPr>
            <a:r>
              <a:rPr lang="en-US" sz="3011">
                <a:solidFill>
                  <a:srgbClr val="000000"/>
                </a:solidFill>
                <a:latin typeface="Open Sauce"/>
                <a:ea typeface="Open Sauce"/>
                <a:cs typeface="Open Sauce"/>
                <a:sym typeface="Open Sauce"/>
              </a:rPr>
              <a:t>Accuracy :- 99.69%</a:t>
            </a:r>
          </a:p>
          <a:p>
            <a:pPr algn="l">
              <a:lnSpc>
                <a:spcPts val="3794"/>
              </a:lnSpc>
            </a:pPr>
            <a:endParaRPr lang="en-US" sz="3011">
              <a:solidFill>
                <a:srgbClr val="000000"/>
              </a:solidFill>
              <a:latin typeface="Open Sauce"/>
              <a:ea typeface="Open Sauce"/>
              <a:cs typeface="Open Sauce"/>
              <a:sym typeface="Open Sauce"/>
            </a:endParaRPr>
          </a:p>
          <a:p>
            <a:pPr algn="l">
              <a:lnSpc>
                <a:spcPts val="3794"/>
              </a:lnSpc>
            </a:pPr>
            <a:endParaRPr lang="en-US" sz="3011">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Model Selection</a:t>
            </a:r>
          </a:p>
        </p:txBody>
      </p:sp>
      <p:sp>
        <p:nvSpPr>
          <p:cNvPr id="7" name="TextBox 7"/>
          <p:cNvSpPr txBox="1"/>
          <p:nvPr/>
        </p:nvSpPr>
        <p:spPr>
          <a:xfrm>
            <a:off x="2473474" y="2620339"/>
            <a:ext cx="13361830" cy="4445569"/>
          </a:xfrm>
          <a:prstGeom prst="rect">
            <a:avLst/>
          </a:prstGeom>
        </p:spPr>
        <p:txBody>
          <a:bodyPr lIns="0" tIns="0" rIns="0" bIns="0" rtlCol="0" anchor="t">
            <a:spAutoFit/>
          </a:bodyPr>
          <a:lstStyle/>
          <a:p>
            <a:pPr marL="868209" lvl="1" indent="-434104" algn="l">
              <a:lnSpc>
                <a:spcPts val="5066"/>
              </a:lnSpc>
              <a:buFont typeface="Arial"/>
              <a:buChar char="•"/>
            </a:pPr>
            <a:r>
              <a:rPr lang="en-US" sz="4021">
                <a:solidFill>
                  <a:srgbClr val="000000"/>
                </a:solidFill>
                <a:latin typeface="Open Sauce"/>
                <a:ea typeface="Open Sauce"/>
                <a:cs typeface="Open Sauce"/>
                <a:sym typeface="Open Sauce"/>
              </a:rPr>
              <a:t>Since both random forest and xgboost is performing well for my model, I decided to do hyperparameter tuning for both the models.</a:t>
            </a:r>
          </a:p>
          <a:p>
            <a:pPr marL="868209" lvl="1" indent="-434104" algn="l">
              <a:lnSpc>
                <a:spcPts val="5066"/>
              </a:lnSpc>
              <a:buFont typeface="Arial"/>
              <a:buChar char="•"/>
            </a:pPr>
            <a:r>
              <a:rPr lang="en-US" sz="4021">
                <a:solidFill>
                  <a:srgbClr val="000000"/>
                </a:solidFill>
                <a:latin typeface="Open Sauce"/>
                <a:ea typeface="Open Sauce"/>
                <a:cs typeface="Open Sauce"/>
                <a:sym typeface="Open Sauce"/>
              </a:rPr>
              <a:t>Results post tuning :-</a:t>
            </a:r>
          </a:p>
          <a:p>
            <a:pPr marL="868209" lvl="1" indent="-434104" algn="l">
              <a:lnSpc>
                <a:spcPts val="5066"/>
              </a:lnSpc>
              <a:buFont typeface="Arial"/>
              <a:buChar char="•"/>
            </a:pPr>
            <a:r>
              <a:rPr lang="en-US" sz="4021">
                <a:solidFill>
                  <a:srgbClr val="000000"/>
                </a:solidFill>
                <a:latin typeface="Open Sauce"/>
                <a:ea typeface="Open Sauce"/>
                <a:cs typeface="Open Sauce"/>
                <a:sym typeface="Open Sauce"/>
              </a:rPr>
              <a:t>XGBOOST test accuracy :- 99.60%</a:t>
            </a:r>
          </a:p>
          <a:p>
            <a:pPr marL="868209" lvl="1" indent="-434104" algn="l">
              <a:lnSpc>
                <a:spcPts val="5066"/>
              </a:lnSpc>
              <a:buFont typeface="Arial"/>
              <a:buChar char="•"/>
            </a:pPr>
            <a:r>
              <a:rPr lang="en-US" sz="4021">
                <a:solidFill>
                  <a:srgbClr val="000000"/>
                </a:solidFill>
                <a:latin typeface="Open Sauce"/>
                <a:ea typeface="Open Sauce"/>
                <a:cs typeface="Open Sauce"/>
                <a:sym typeface="Open Sauce"/>
              </a:rPr>
              <a:t>Random Forest test accuracy :- 99.83%</a:t>
            </a:r>
          </a:p>
          <a:p>
            <a:pPr algn="l">
              <a:lnSpc>
                <a:spcPts val="5066"/>
              </a:lnSpc>
            </a:pPr>
            <a:endParaRPr lang="en-US" sz="4021">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80856"/>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2594113" y="3121522"/>
            <a:ext cx="12661373" cy="4314531"/>
          </a:xfrm>
          <a:custGeom>
            <a:avLst/>
            <a:gdLst/>
            <a:ahLst/>
            <a:cxnLst/>
            <a:rect l="l" t="t" r="r" b="b"/>
            <a:pathLst>
              <a:path w="12661373" h="4314531">
                <a:moveTo>
                  <a:pt x="0" y="0"/>
                </a:moveTo>
                <a:lnTo>
                  <a:pt x="12661373" y="0"/>
                </a:lnTo>
                <a:lnTo>
                  <a:pt x="12661373" y="4314531"/>
                </a:lnTo>
                <a:lnTo>
                  <a:pt x="0" y="4314531"/>
                </a:lnTo>
                <a:lnTo>
                  <a:pt x="0" y="0"/>
                </a:lnTo>
                <a:close/>
              </a:path>
            </a:pathLst>
          </a:custGeom>
          <a:blipFill>
            <a:blip r:embed="rId6"/>
            <a:stretch>
              <a:fillRect l="-1975" r="-4028"/>
            </a:stretch>
          </a:blipFill>
        </p:spPr>
      </p:sp>
      <p:sp>
        <p:nvSpPr>
          <p:cNvPr id="7" name="TextBox 7"/>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Conclusion</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1600200" y="1868316"/>
            <a:ext cx="14782800" cy="7542383"/>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Conclusion</a:t>
            </a:r>
          </a:p>
        </p:txBody>
      </p:sp>
      <p:sp>
        <p:nvSpPr>
          <p:cNvPr id="7" name="TextBox 7"/>
          <p:cNvSpPr txBox="1"/>
          <p:nvPr/>
        </p:nvSpPr>
        <p:spPr>
          <a:xfrm>
            <a:off x="3021626" y="2324100"/>
            <a:ext cx="12599374" cy="7335341"/>
          </a:xfrm>
          <a:prstGeom prst="rect">
            <a:avLst/>
          </a:prstGeom>
        </p:spPr>
        <p:txBody>
          <a:bodyPr wrap="square" lIns="0" tIns="0" rIns="0" bIns="0" rtlCol="0" anchor="t">
            <a:spAutoFit/>
          </a:bodyPr>
          <a:lstStyle/>
          <a:p>
            <a:pPr algn="l">
              <a:lnSpc>
                <a:spcPts val="4412"/>
              </a:lnSpc>
            </a:pPr>
            <a:r>
              <a:rPr lang="en-US" sz="3501" dirty="0" smtClean="0">
                <a:solidFill>
                  <a:srgbClr val="000000"/>
                </a:solidFill>
                <a:latin typeface="Open Sauce"/>
                <a:ea typeface="Open Sauce"/>
                <a:cs typeface="Open Sauce"/>
                <a:sym typeface="Open Sauce"/>
              </a:rPr>
              <a:t>Random Forest was chosen because:</a:t>
            </a:r>
          </a:p>
          <a:p>
            <a:pPr marL="571500" indent="-571500">
              <a:lnSpc>
                <a:spcPts val="4412"/>
              </a:lnSpc>
              <a:buFont typeface="Arial" panose="020B0604020202020204" pitchFamily="34" charset="0"/>
              <a:buChar char="•"/>
            </a:pPr>
            <a:r>
              <a:rPr lang="en-US" sz="3600" b="1" dirty="0"/>
              <a:t>Accuracy</a:t>
            </a:r>
            <a:r>
              <a:rPr lang="en-US" sz="3600" dirty="0"/>
              <a:t>: Random Forest achieved the highest accuracy at </a:t>
            </a:r>
            <a:r>
              <a:rPr lang="en-US" sz="3600" b="1" dirty="0"/>
              <a:t>99.83</a:t>
            </a:r>
            <a:r>
              <a:rPr lang="en-US" sz="3600" b="1" dirty="0" smtClean="0"/>
              <a:t>%</a:t>
            </a:r>
            <a:r>
              <a:rPr lang="en-US" sz="3600" dirty="0" smtClean="0"/>
              <a:t>.</a:t>
            </a:r>
          </a:p>
          <a:p>
            <a:pPr marL="571500" indent="-571500">
              <a:lnSpc>
                <a:spcPts val="4412"/>
              </a:lnSpc>
              <a:buFont typeface="Arial" panose="020B0604020202020204" pitchFamily="34" charset="0"/>
              <a:buChar char="•"/>
            </a:pPr>
            <a:r>
              <a:rPr lang="en-US" sz="3600" b="1" dirty="0"/>
              <a:t>Tuning</a:t>
            </a:r>
            <a:r>
              <a:rPr lang="en-US" sz="3600" dirty="0"/>
              <a:t>: After </a:t>
            </a:r>
            <a:r>
              <a:rPr lang="en-US" sz="3600" dirty="0" err="1"/>
              <a:t>hyperparameter</a:t>
            </a:r>
            <a:r>
              <a:rPr lang="en-US" sz="3600" dirty="0"/>
              <a:t> tuning, there was no significant improvement in the performance of </a:t>
            </a:r>
            <a:r>
              <a:rPr lang="en-US" sz="3600" dirty="0" err="1"/>
              <a:t>XGBoost</a:t>
            </a:r>
            <a:r>
              <a:rPr lang="en-US" sz="3600" dirty="0"/>
              <a:t> or Random Forest, with Random Forest still performing better</a:t>
            </a:r>
            <a:r>
              <a:rPr lang="en-US" sz="3600" dirty="0" smtClean="0"/>
              <a:t>.</a:t>
            </a:r>
          </a:p>
          <a:p>
            <a:pPr marL="571500" indent="-571500">
              <a:lnSpc>
                <a:spcPts val="4412"/>
              </a:lnSpc>
              <a:buFont typeface="Arial" panose="020B0604020202020204" pitchFamily="34" charset="0"/>
              <a:buChar char="•"/>
            </a:pPr>
            <a:r>
              <a:rPr lang="en-US" sz="3600" b="1" dirty="0"/>
              <a:t>Interpretability</a:t>
            </a:r>
            <a:r>
              <a:rPr lang="en-US" sz="3600" dirty="0"/>
              <a:t>: Random Forest is more interpretable compared to more complex models, making it easier to explain results to non-technical stakeholders</a:t>
            </a:r>
            <a:r>
              <a:rPr lang="en-US" sz="3600" dirty="0" smtClean="0"/>
              <a:t>.</a:t>
            </a:r>
          </a:p>
          <a:p>
            <a:pPr marL="571500" indent="-571500">
              <a:lnSpc>
                <a:spcPts val="4412"/>
              </a:lnSpc>
              <a:buFont typeface="Arial" panose="020B0604020202020204" pitchFamily="34" charset="0"/>
              <a:buChar char="•"/>
            </a:pPr>
            <a:r>
              <a:rPr lang="en-US" sz="3600" b="1" dirty="0"/>
              <a:t>Handling Overfitting</a:t>
            </a:r>
            <a:r>
              <a:rPr lang="en-US" sz="3600" dirty="0"/>
              <a:t>: Random Forest is robust in reducing overfitting, performing well even with many features and handling noisy data effectively.</a:t>
            </a:r>
            <a:endParaRPr lang="en-US" sz="3501" dirty="0" smtClean="0">
              <a:solidFill>
                <a:srgbClr val="000000"/>
              </a:solidFill>
              <a:latin typeface="Open Sauce"/>
              <a:ea typeface="Open Sauce"/>
              <a:cs typeface="Open Sauce"/>
              <a:sym typeface="Open Sauce"/>
            </a:endParaRPr>
          </a:p>
          <a:p>
            <a:pPr algn="l">
              <a:lnSpc>
                <a:spcPts val="4412"/>
              </a:lnSpc>
            </a:pPr>
            <a:endParaRPr lang="en-US" sz="3501" dirty="0">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1981940" y="624683"/>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3048000" y="2738310"/>
            <a:ext cx="11609236" cy="564257"/>
          </a:xfrm>
          <a:prstGeom prst="rect">
            <a:avLst/>
          </a:prstGeom>
        </p:spPr>
        <p:txBody>
          <a:bodyPr wrap="square" lIns="0" tIns="0" rIns="0" bIns="0" rtlCol="0" anchor="t">
            <a:spAutoFit/>
          </a:bodyPr>
          <a:lstStyle/>
          <a:p>
            <a:pPr algn="ctr">
              <a:lnSpc>
                <a:spcPts val="4412"/>
              </a:lnSpc>
            </a:pPr>
            <a:r>
              <a:rPr lang="en-US" sz="8800" dirty="0" smtClean="0">
                <a:solidFill>
                  <a:srgbClr val="000000"/>
                </a:solidFill>
                <a:latin typeface="Open Sauce" panose="020B0604020202020204" charset="0"/>
                <a:ea typeface="Open Sauce"/>
                <a:cs typeface="Open Sauce"/>
                <a:sym typeface="Open Sauce"/>
              </a:rPr>
              <a:t>Thank</a:t>
            </a:r>
            <a:r>
              <a:rPr lang="en-US" sz="3501" dirty="0" smtClean="0">
                <a:solidFill>
                  <a:srgbClr val="000000"/>
                </a:solidFill>
                <a:latin typeface="Open Sauce" panose="020B0604020202020204" charset="0"/>
                <a:ea typeface="Open Sauce"/>
                <a:cs typeface="Open Sauce"/>
                <a:sym typeface="Open Sauce"/>
              </a:rPr>
              <a:t> </a:t>
            </a:r>
            <a:r>
              <a:rPr lang="en-US" sz="8800" dirty="0" smtClean="0">
                <a:solidFill>
                  <a:srgbClr val="000000"/>
                </a:solidFill>
                <a:latin typeface="Open Sauce" panose="020B0604020202020204" charset="0"/>
                <a:ea typeface="Open Sauce"/>
                <a:cs typeface="Open Sauce"/>
                <a:sym typeface="Open Sauce"/>
              </a:rPr>
              <a:t>you</a:t>
            </a:r>
          </a:p>
        </p:txBody>
      </p:sp>
    </p:spTree>
    <p:extLst>
      <p:ext uri="{BB962C8B-B14F-4D97-AF65-F5344CB8AC3E}">
        <p14:creationId xmlns:p14="http://schemas.microsoft.com/office/powerpoint/2010/main" val="185160957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grpSp>
        <p:nvGrpSpPr>
          <p:cNvPr id="3" name="Group 3"/>
          <p:cNvGrpSpPr/>
          <p:nvPr/>
        </p:nvGrpSpPr>
        <p:grpSpPr>
          <a:xfrm>
            <a:off x="2362200" y="3086100"/>
            <a:ext cx="13359700" cy="6490949"/>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TextBox 5"/>
          <p:cNvSpPr txBox="1"/>
          <p:nvPr/>
        </p:nvSpPr>
        <p:spPr>
          <a:xfrm>
            <a:off x="3195528" y="3462983"/>
            <a:ext cx="11892072" cy="6478505"/>
          </a:xfrm>
          <a:prstGeom prst="rect">
            <a:avLst/>
          </a:prstGeom>
        </p:spPr>
        <p:txBody>
          <a:bodyPr wrap="square" lIns="0" tIns="0" rIns="0" bIns="0" rtlCol="0" anchor="t">
            <a:spAutoFit/>
          </a:bodyPr>
          <a:lstStyle/>
          <a:p>
            <a:pPr marL="971550" lvl="1" indent="-485775" algn="l">
              <a:lnSpc>
                <a:spcPts val="5670"/>
              </a:lnSpc>
              <a:buFont typeface="Arial"/>
              <a:buChar char="•"/>
            </a:pPr>
            <a:r>
              <a:rPr lang="en-US" sz="2800" dirty="0">
                <a:solidFill>
                  <a:srgbClr val="000000"/>
                </a:solidFill>
                <a:latin typeface="Open Sauce"/>
                <a:ea typeface="Open Sauce"/>
                <a:cs typeface="Open Sauce"/>
                <a:sym typeface="Open Sauce"/>
              </a:rPr>
              <a:t>Objective: To predict whether a mushroom is edible or poisonous using features like gill color, cap shape, and other attributes.</a:t>
            </a:r>
          </a:p>
          <a:p>
            <a:pPr marL="971550" lvl="1" indent="-485775" algn="l">
              <a:lnSpc>
                <a:spcPts val="5670"/>
              </a:lnSpc>
              <a:buFont typeface="Arial"/>
              <a:buChar char="•"/>
            </a:pPr>
            <a:r>
              <a:rPr lang="en-US" sz="2800" dirty="0">
                <a:solidFill>
                  <a:srgbClr val="000000"/>
                </a:solidFill>
                <a:latin typeface="Open Sauce"/>
                <a:ea typeface="Open Sauce"/>
                <a:cs typeface="Open Sauce"/>
                <a:sym typeface="Open Sauce"/>
              </a:rPr>
              <a:t>Tools used: Google </a:t>
            </a:r>
            <a:r>
              <a:rPr lang="en-US" sz="2800" dirty="0" err="1">
                <a:solidFill>
                  <a:srgbClr val="000000"/>
                </a:solidFill>
                <a:latin typeface="Open Sauce"/>
                <a:ea typeface="Open Sauce"/>
                <a:cs typeface="Open Sauce"/>
                <a:sym typeface="Open Sauce"/>
              </a:rPr>
              <a:t>Colab</a:t>
            </a:r>
            <a:r>
              <a:rPr lang="en-US" sz="2800" dirty="0">
                <a:solidFill>
                  <a:srgbClr val="000000"/>
                </a:solidFill>
                <a:latin typeface="Open Sauce"/>
                <a:ea typeface="Open Sauce"/>
                <a:cs typeface="Open Sauce"/>
                <a:sym typeface="Open Sauce"/>
              </a:rPr>
              <a:t> , Microsoft PPT , </a:t>
            </a:r>
            <a:r>
              <a:rPr lang="en-US" sz="2800" dirty="0" err="1">
                <a:solidFill>
                  <a:srgbClr val="000000"/>
                </a:solidFill>
                <a:latin typeface="Open Sauce"/>
                <a:ea typeface="Open Sauce"/>
                <a:cs typeface="Open Sauce"/>
                <a:sym typeface="Open Sauce"/>
              </a:rPr>
              <a:t>Canva</a:t>
            </a:r>
            <a:r>
              <a:rPr lang="en-US" sz="2800" dirty="0">
                <a:solidFill>
                  <a:srgbClr val="000000"/>
                </a:solidFill>
                <a:latin typeface="Open Sauce"/>
                <a:ea typeface="Open Sauce"/>
                <a:cs typeface="Open Sauce"/>
                <a:sym typeface="Open Sauce"/>
              </a:rPr>
              <a:t> , Google</a:t>
            </a:r>
          </a:p>
          <a:p>
            <a:pPr marL="971550" lvl="1" indent="-485775">
              <a:lnSpc>
                <a:spcPts val="5670"/>
              </a:lnSpc>
              <a:buFont typeface="Arial"/>
              <a:buChar char="•"/>
            </a:pPr>
            <a:r>
              <a:rPr lang="en-US" sz="2800" dirty="0">
                <a:solidFill>
                  <a:srgbClr val="000000"/>
                </a:solidFill>
                <a:latin typeface="Open Sauce"/>
                <a:ea typeface="Open Sauce"/>
                <a:cs typeface="Open Sauce"/>
                <a:sym typeface="Open Sauce"/>
              </a:rPr>
              <a:t>Number of records : 61070 and  number of features :21</a:t>
            </a:r>
          </a:p>
          <a:p>
            <a:pPr marL="971550" lvl="1" indent="-485775">
              <a:lnSpc>
                <a:spcPts val="5670"/>
              </a:lnSpc>
              <a:buFont typeface="Arial"/>
              <a:buChar char="•"/>
            </a:pPr>
            <a:r>
              <a:rPr lang="en-US" sz="2800" dirty="0">
                <a:solidFill>
                  <a:srgbClr val="000000"/>
                </a:solidFill>
                <a:latin typeface="Open Sauce"/>
                <a:ea typeface="Open Sauce"/>
                <a:cs typeface="Open Sauce"/>
                <a:sym typeface="Open Sauce"/>
              </a:rPr>
              <a:t>Features include cap shape, cap diameter, stem height, stem width </a:t>
            </a:r>
            <a:r>
              <a:rPr lang="en-US" sz="2800" dirty="0" err="1">
                <a:solidFill>
                  <a:srgbClr val="000000"/>
                </a:solidFill>
                <a:latin typeface="Open Sauce"/>
                <a:ea typeface="Open Sauce"/>
                <a:cs typeface="Open Sauce"/>
                <a:sym typeface="Open Sauce"/>
              </a:rPr>
              <a:t>etc</a:t>
            </a:r>
            <a:endParaRPr lang="en-US" sz="2800" dirty="0">
              <a:solidFill>
                <a:srgbClr val="000000"/>
              </a:solidFill>
              <a:latin typeface="Open Sauce"/>
              <a:ea typeface="Open Sauce"/>
              <a:cs typeface="Open Sauce"/>
              <a:sym typeface="Open Sauce"/>
            </a:endParaRPr>
          </a:p>
          <a:p>
            <a:pPr marL="971550" lvl="1" indent="-485775">
              <a:lnSpc>
                <a:spcPts val="5670"/>
              </a:lnSpc>
              <a:buFont typeface="Arial"/>
              <a:buChar char="•"/>
            </a:pPr>
            <a:r>
              <a:rPr lang="en-US" sz="2800" dirty="0">
                <a:solidFill>
                  <a:srgbClr val="000000"/>
                </a:solidFill>
                <a:latin typeface="Open Sauce"/>
                <a:ea typeface="Open Sauce"/>
                <a:cs typeface="Open Sauce"/>
                <a:sym typeface="Open Sauce"/>
              </a:rPr>
              <a:t>Target: Classifying mushrooms as edible or poisonous</a:t>
            </a:r>
            <a:r>
              <a:rPr lang="en-US" sz="2800" dirty="0">
                <a:solidFill>
                  <a:srgbClr val="000000"/>
                </a:solidFill>
                <a:latin typeface="Open Sauce"/>
                <a:ea typeface="Open Sauce"/>
                <a:cs typeface="Open Sauce"/>
                <a:sym typeface="Open Sauce"/>
              </a:rPr>
              <a:t>.</a:t>
            </a:r>
            <a:endParaRPr lang="en-US" sz="2800" dirty="0">
              <a:solidFill>
                <a:srgbClr val="000000"/>
              </a:solidFill>
              <a:latin typeface="Open Sauce"/>
              <a:ea typeface="Open Sauce"/>
              <a:cs typeface="Open Sauce"/>
              <a:sym typeface="Open Sauce"/>
            </a:endParaRPr>
          </a:p>
          <a:p>
            <a:pPr algn="l">
              <a:lnSpc>
                <a:spcPts val="5670"/>
              </a:lnSpc>
            </a:pPr>
            <a:endParaRPr lang="en-US" sz="2800" dirty="0">
              <a:solidFill>
                <a:srgbClr val="000000"/>
              </a:solidFill>
              <a:latin typeface="Open Sauce"/>
              <a:ea typeface="Open Sauce"/>
              <a:cs typeface="Open Sauce"/>
              <a:sym typeface="Open Sauce"/>
            </a:endParaRPr>
          </a:p>
        </p:txBody>
      </p:sp>
      <p:sp>
        <p:nvSpPr>
          <p:cNvPr id="6" name="Freeform 6"/>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TextBox 7"/>
          <p:cNvSpPr txBox="1"/>
          <p:nvPr/>
        </p:nvSpPr>
        <p:spPr>
          <a:xfrm>
            <a:off x="2868461" y="1262935"/>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Project Overview</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TextBox 5"/>
          <p:cNvSpPr txBox="1"/>
          <p:nvPr/>
        </p:nvSpPr>
        <p:spPr>
          <a:xfrm>
            <a:off x="3402616" y="2488379"/>
            <a:ext cx="11348893" cy="6425786"/>
          </a:xfrm>
          <a:prstGeom prst="rect">
            <a:avLst/>
          </a:prstGeom>
        </p:spPr>
        <p:txBody>
          <a:bodyPr lIns="0" tIns="0" rIns="0" bIns="0" rtlCol="0" anchor="t">
            <a:spAutoFit/>
          </a:bodyPr>
          <a:lstStyle/>
          <a:p>
            <a:pPr algn="l">
              <a:lnSpc>
                <a:spcPts val="4254"/>
              </a:lnSpc>
            </a:pPr>
            <a:endParaRPr dirty="0"/>
          </a:p>
          <a:p>
            <a:pPr marL="729013" lvl="1" indent="-364506" algn="l">
              <a:lnSpc>
                <a:spcPts val="4254"/>
              </a:lnSpc>
              <a:buFont typeface="Arial"/>
              <a:buChar char="•"/>
            </a:pPr>
            <a:r>
              <a:rPr lang="en-US" sz="3376" dirty="0">
                <a:solidFill>
                  <a:srgbClr val="000000"/>
                </a:solidFill>
                <a:latin typeface="Open Sauce"/>
                <a:ea typeface="Open Sauce"/>
                <a:cs typeface="Open Sauce"/>
                <a:sym typeface="Open Sauce"/>
              </a:rPr>
              <a:t>Load Data on Google </a:t>
            </a:r>
            <a:r>
              <a:rPr lang="en-US" sz="3376" dirty="0" err="1">
                <a:solidFill>
                  <a:srgbClr val="000000"/>
                </a:solidFill>
                <a:latin typeface="Open Sauce"/>
                <a:ea typeface="Open Sauce"/>
                <a:cs typeface="Open Sauce"/>
                <a:sym typeface="Open Sauce"/>
              </a:rPr>
              <a:t>Colab</a:t>
            </a:r>
            <a:r>
              <a:rPr lang="en-US" sz="3376" dirty="0">
                <a:solidFill>
                  <a:srgbClr val="000000"/>
                </a:solidFill>
                <a:latin typeface="Open Sauce"/>
                <a:ea typeface="Open Sauce"/>
                <a:cs typeface="Open Sauce"/>
                <a:sym typeface="Open Sauce"/>
              </a:rPr>
              <a:t> and read the file</a:t>
            </a:r>
          </a:p>
          <a:p>
            <a:pPr marL="729013" lvl="1" indent="-364506" algn="l">
              <a:lnSpc>
                <a:spcPts val="4254"/>
              </a:lnSpc>
              <a:buFont typeface="Arial"/>
              <a:buChar char="•"/>
            </a:pPr>
            <a:r>
              <a:rPr lang="en-US" sz="3376" dirty="0">
                <a:solidFill>
                  <a:srgbClr val="000000"/>
                </a:solidFill>
                <a:latin typeface="Open Sauce"/>
                <a:ea typeface="Open Sauce"/>
                <a:cs typeface="Open Sauce"/>
                <a:sym typeface="Open Sauce"/>
              </a:rPr>
              <a:t>Check shape, summary and missing values in the data</a:t>
            </a:r>
          </a:p>
          <a:p>
            <a:pPr marL="729013" lvl="1" indent="-364506" algn="l">
              <a:lnSpc>
                <a:spcPts val="4254"/>
              </a:lnSpc>
              <a:buFont typeface="Arial"/>
              <a:buChar char="•"/>
            </a:pPr>
            <a:r>
              <a:rPr lang="en-US" sz="3376" dirty="0">
                <a:solidFill>
                  <a:srgbClr val="000000"/>
                </a:solidFill>
                <a:latin typeface="Open Sauce"/>
                <a:ea typeface="Open Sauce"/>
                <a:cs typeface="Open Sauce"/>
                <a:sym typeface="Open Sauce"/>
              </a:rPr>
              <a:t>Get missing value percentage for the features with missing values</a:t>
            </a:r>
          </a:p>
          <a:p>
            <a:pPr marL="729013" lvl="1" indent="-364506" algn="l">
              <a:lnSpc>
                <a:spcPts val="4254"/>
              </a:lnSpc>
              <a:buFont typeface="Arial"/>
              <a:buChar char="•"/>
            </a:pPr>
            <a:r>
              <a:rPr lang="en-US" sz="3376" dirty="0">
                <a:solidFill>
                  <a:srgbClr val="000000"/>
                </a:solidFill>
                <a:latin typeface="Open Sauce"/>
                <a:ea typeface="Open Sauce"/>
                <a:cs typeface="Open Sauce"/>
                <a:sym typeface="Open Sauce"/>
              </a:rPr>
              <a:t>Got 8 features with missing value % ranging from 4% to 94%.</a:t>
            </a:r>
          </a:p>
          <a:p>
            <a:pPr marL="729013" lvl="1" indent="-364506" algn="l">
              <a:lnSpc>
                <a:spcPts val="4254"/>
              </a:lnSpc>
              <a:buFont typeface="Arial"/>
              <a:buChar char="•"/>
            </a:pPr>
            <a:r>
              <a:rPr lang="en-US" sz="3376" dirty="0">
                <a:solidFill>
                  <a:srgbClr val="000000"/>
                </a:solidFill>
                <a:latin typeface="Open Sauce"/>
                <a:ea typeface="Open Sauce"/>
                <a:cs typeface="Open Sauce"/>
                <a:sym typeface="Open Sauce"/>
              </a:rPr>
              <a:t>Decided on dropping the features with more than 20% data missing as this will just add noise to the data </a:t>
            </a:r>
          </a:p>
          <a:p>
            <a:pPr algn="l">
              <a:lnSpc>
                <a:spcPts val="4254"/>
              </a:lnSpc>
            </a:pPr>
            <a:endParaRPr lang="en-US" sz="3376" dirty="0">
              <a:solidFill>
                <a:srgbClr val="000000"/>
              </a:solidFill>
              <a:latin typeface="Open Sauce"/>
              <a:ea typeface="Open Sauce"/>
              <a:cs typeface="Open Sauce"/>
              <a:sym typeface="Open Sauce"/>
            </a:endParaRPr>
          </a:p>
        </p:txBody>
      </p:sp>
      <p:sp>
        <p:nvSpPr>
          <p:cNvPr id="6" name="Freeform 6"/>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Data Preprocessing</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TextBox 5"/>
          <p:cNvSpPr txBox="1"/>
          <p:nvPr/>
        </p:nvSpPr>
        <p:spPr>
          <a:xfrm>
            <a:off x="3195528" y="2843651"/>
            <a:ext cx="11742575" cy="5429044"/>
          </a:xfrm>
          <a:prstGeom prst="rect">
            <a:avLst/>
          </a:prstGeom>
        </p:spPr>
        <p:txBody>
          <a:bodyPr lIns="0" tIns="0" rIns="0" bIns="0" rtlCol="0" anchor="t">
            <a:spAutoFit/>
          </a:bodyPr>
          <a:lstStyle/>
          <a:p>
            <a:pPr marL="929855" lvl="1" indent="-464927" algn="l">
              <a:lnSpc>
                <a:spcPts val="5426"/>
              </a:lnSpc>
              <a:buFont typeface="Arial"/>
              <a:buChar char="•"/>
            </a:pPr>
            <a:r>
              <a:rPr lang="en-US" sz="4306">
                <a:solidFill>
                  <a:srgbClr val="000000"/>
                </a:solidFill>
                <a:latin typeface="Open Sauce"/>
                <a:ea typeface="Open Sauce"/>
                <a:cs typeface="Open Sauce"/>
                <a:sym typeface="Open Sauce"/>
              </a:rPr>
              <a:t>So I am left with 2 features with missing values 4% and 16% and both the features are categorical in nature and so I decide on imputing the same with mode </a:t>
            </a:r>
          </a:p>
          <a:p>
            <a:pPr marL="929855" lvl="1" indent="-464927" algn="l">
              <a:lnSpc>
                <a:spcPts val="5426"/>
              </a:lnSpc>
              <a:buFont typeface="Arial"/>
              <a:buChar char="•"/>
            </a:pPr>
            <a:r>
              <a:rPr lang="en-US" sz="4306">
                <a:solidFill>
                  <a:srgbClr val="000000"/>
                </a:solidFill>
                <a:latin typeface="Open Sauce"/>
                <a:ea typeface="Open Sauce"/>
                <a:cs typeface="Open Sauce"/>
                <a:sym typeface="Open Sauce"/>
              </a:rPr>
              <a:t>Rechecking the data for any more null values</a:t>
            </a:r>
          </a:p>
          <a:p>
            <a:pPr marL="929855" lvl="1" indent="-464927" algn="l">
              <a:lnSpc>
                <a:spcPts val="5426"/>
              </a:lnSpc>
              <a:buFont typeface="Arial"/>
              <a:buChar char="•"/>
            </a:pPr>
            <a:r>
              <a:rPr lang="en-US" sz="4306">
                <a:solidFill>
                  <a:srgbClr val="000000"/>
                </a:solidFill>
                <a:latin typeface="Open Sauce"/>
                <a:ea typeface="Open Sauce"/>
                <a:cs typeface="Open Sauce"/>
                <a:sym typeface="Open Sauce"/>
              </a:rPr>
              <a:t>All the data is now cleaned</a:t>
            </a:r>
          </a:p>
        </p:txBody>
      </p:sp>
      <p:sp>
        <p:nvSpPr>
          <p:cNvPr id="6" name="Freeform 6"/>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594113" y="680101"/>
            <a:ext cx="12551079" cy="1188216"/>
          </a:xfrm>
          <a:prstGeom prst="rect">
            <a:avLst/>
          </a:prstGeom>
        </p:spPr>
        <p:txBody>
          <a:bodyPr lIns="0" tIns="0" rIns="0" bIns="0" rtlCol="0" anchor="t">
            <a:spAutoFit/>
          </a:bodyPr>
          <a:lstStyle/>
          <a:p>
            <a:pPr marL="0" lvl="1" indent="0" algn="ctr">
              <a:lnSpc>
                <a:spcPts val="9184"/>
              </a:lnSpc>
            </a:pPr>
            <a:r>
              <a:rPr lang="en-US" sz="8200" b="1">
                <a:solidFill>
                  <a:srgbClr val="FFF8ED"/>
                </a:solidFill>
                <a:latin typeface="Eczar Semi-Bold"/>
                <a:ea typeface="Eczar Semi-Bold"/>
                <a:cs typeface="Eczar Semi-Bold"/>
                <a:sym typeface="Eczar Semi-Bold"/>
              </a:rPr>
              <a:t>Data Preprocessing</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3775424" cy="6692934"/>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0124482" y="5724356"/>
            <a:ext cx="3958843" cy="3025431"/>
          </a:xfrm>
          <a:custGeom>
            <a:avLst/>
            <a:gdLst/>
            <a:ahLst/>
            <a:cxnLst/>
            <a:rect l="l" t="t" r="r" b="b"/>
            <a:pathLst>
              <a:path w="3958843" h="3025431">
                <a:moveTo>
                  <a:pt x="0" y="0"/>
                </a:moveTo>
                <a:lnTo>
                  <a:pt x="3958844" y="0"/>
                </a:lnTo>
                <a:lnTo>
                  <a:pt x="3958844" y="3025431"/>
                </a:lnTo>
                <a:lnTo>
                  <a:pt x="0" y="3025431"/>
                </a:lnTo>
                <a:lnTo>
                  <a:pt x="0" y="0"/>
                </a:lnTo>
                <a:close/>
              </a:path>
            </a:pathLst>
          </a:custGeom>
          <a:blipFill>
            <a:blip r:embed="rId6"/>
            <a:stretch>
              <a:fillRect l="-518" t="-1273" b="-1273"/>
            </a:stretch>
          </a:blipFill>
        </p:spPr>
      </p:sp>
      <p:sp>
        <p:nvSpPr>
          <p:cNvPr id="7" name="Freeform 7"/>
          <p:cNvSpPr/>
          <p:nvPr/>
        </p:nvSpPr>
        <p:spPr>
          <a:xfrm>
            <a:off x="4043867" y="5724356"/>
            <a:ext cx="3679547" cy="2969441"/>
          </a:xfrm>
          <a:custGeom>
            <a:avLst/>
            <a:gdLst/>
            <a:ahLst/>
            <a:cxnLst/>
            <a:rect l="l" t="t" r="r" b="b"/>
            <a:pathLst>
              <a:path w="3679547" h="2969441">
                <a:moveTo>
                  <a:pt x="0" y="0"/>
                </a:moveTo>
                <a:lnTo>
                  <a:pt x="3679548" y="0"/>
                </a:lnTo>
                <a:lnTo>
                  <a:pt x="3679548" y="2969441"/>
                </a:lnTo>
                <a:lnTo>
                  <a:pt x="0" y="2969441"/>
                </a:lnTo>
                <a:lnTo>
                  <a:pt x="0" y="0"/>
                </a:lnTo>
                <a:close/>
              </a:path>
            </a:pathLst>
          </a:custGeom>
          <a:blipFill>
            <a:blip r:embed="rId7"/>
            <a:stretch>
              <a:fillRect t="-877" b="-877"/>
            </a:stretch>
          </a:blipFill>
        </p:spPr>
      </p:sp>
      <p:sp>
        <p:nvSpPr>
          <p:cNvPr id="8" name="TextBox 8"/>
          <p:cNvSpPr txBox="1"/>
          <p:nvPr/>
        </p:nvSpPr>
        <p:spPr>
          <a:xfrm>
            <a:off x="3076305" y="2843651"/>
            <a:ext cx="11742575" cy="2707638"/>
          </a:xfrm>
          <a:prstGeom prst="rect">
            <a:avLst/>
          </a:prstGeom>
        </p:spPr>
        <p:txBody>
          <a:bodyPr lIns="0" tIns="0" rIns="0" bIns="0" rtlCol="0" anchor="t">
            <a:spAutoFit/>
          </a:bodyPr>
          <a:lstStyle/>
          <a:p>
            <a:pPr marL="929855" lvl="1" indent="-464927" algn="l">
              <a:lnSpc>
                <a:spcPts val="5426"/>
              </a:lnSpc>
              <a:buFont typeface="Arial"/>
              <a:buChar char="•"/>
            </a:pPr>
            <a:r>
              <a:rPr lang="en-US" sz="4306">
                <a:solidFill>
                  <a:srgbClr val="000000"/>
                </a:solidFill>
                <a:latin typeface="Open Sauce"/>
                <a:ea typeface="Open Sauce"/>
                <a:cs typeface="Open Sauce"/>
                <a:sym typeface="Open Sauce"/>
              </a:rPr>
              <a:t>Using Histplot for viewing numerical features</a:t>
            </a:r>
          </a:p>
          <a:p>
            <a:pPr marL="929855" lvl="1" indent="-464927" algn="l">
              <a:lnSpc>
                <a:spcPts val="5426"/>
              </a:lnSpc>
              <a:buFont typeface="Arial"/>
              <a:buChar char="•"/>
            </a:pPr>
            <a:r>
              <a:rPr lang="en-US" sz="4306">
                <a:solidFill>
                  <a:srgbClr val="000000"/>
                </a:solidFill>
                <a:latin typeface="Open Sauce"/>
                <a:ea typeface="Open Sauce"/>
                <a:cs typeface="Open Sauce"/>
                <a:sym typeface="Open Sauce"/>
              </a:rPr>
              <a:t>Using Countplot for viewing categorical features</a:t>
            </a:r>
          </a:p>
        </p:txBody>
      </p:sp>
      <p:sp>
        <p:nvSpPr>
          <p:cNvPr id="9" name="TextBox 9"/>
          <p:cNvSpPr txBox="1"/>
          <p:nvPr/>
        </p:nvSpPr>
        <p:spPr>
          <a:xfrm>
            <a:off x="1758300" y="696120"/>
            <a:ext cx="13882301" cy="686927"/>
          </a:xfrm>
          <a:prstGeom prst="rect">
            <a:avLst/>
          </a:prstGeom>
        </p:spPr>
        <p:txBody>
          <a:bodyPr lIns="0" tIns="0" rIns="0" bIns="0" rtlCol="0" anchor="t">
            <a:spAutoFit/>
          </a:bodyPr>
          <a:lstStyle/>
          <a:p>
            <a:pPr marL="0" lvl="1" indent="0" algn="ctr">
              <a:lnSpc>
                <a:spcPts val="5347"/>
              </a:lnSpc>
            </a:pPr>
            <a:r>
              <a:rPr lang="en-US" sz="4774" b="1">
                <a:solidFill>
                  <a:srgbClr val="FFF8ED"/>
                </a:solidFill>
                <a:latin typeface="Eczar Semi-Bold"/>
                <a:ea typeface="Eczar Semi-Bold"/>
                <a:cs typeface="Eczar Semi-Bold"/>
                <a:sym typeface="Eczar Semi-Bold"/>
              </a:rPr>
              <a:t>Exploratory Data Analysis (EDA)</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059880" y="2221231"/>
            <a:ext cx="14244950" cy="6921057"/>
            <a:chOff x="0" y="0"/>
            <a:chExt cx="6632937" cy="3222681"/>
          </a:xfrm>
        </p:grpSpPr>
        <p:sp>
          <p:nvSpPr>
            <p:cNvPr id="4" name="Freeform 4"/>
            <p:cNvSpPr/>
            <p:nvPr/>
          </p:nvSpPr>
          <p:spPr>
            <a:xfrm>
              <a:off x="-10414" y="-20066"/>
              <a:ext cx="6663416" cy="3263194"/>
            </a:xfrm>
            <a:custGeom>
              <a:avLst/>
              <a:gdLst/>
              <a:ahLst/>
              <a:cxnLst/>
              <a:rect l="l" t="t" r="r" b="b"/>
              <a:pathLst>
                <a:path w="6663416" h="3263194">
                  <a:moveTo>
                    <a:pt x="6641700" y="199009"/>
                  </a:moveTo>
                  <a:cubicBezTo>
                    <a:pt x="6638016" y="12700"/>
                    <a:pt x="6663416" y="12700"/>
                    <a:pt x="6478504" y="35814"/>
                  </a:cubicBezTo>
                  <a:lnTo>
                    <a:pt x="6442817" y="48514"/>
                  </a:lnTo>
                  <a:cubicBezTo>
                    <a:pt x="6442817" y="48514"/>
                    <a:pt x="6384017" y="38100"/>
                    <a:pt x="6276829" y="35814"/>
                  </a:cubicBezTo>
                  <a:cubicBezTo>
                    <a:pt x="6168625" y="33528"/>
                    <a:pt x="6145003" y="23114"/>
                    <a:pt x="6145003" y="23114"/>
                  </a:cubicBezTo>
                  <a:lnTo>
                    <a:pt x="6079217" y="35814"/>
                  </a:lnTo>
                  <a:lnTo>
                    <a:pt x="6069819" y="254000"/>
                  </a:lnTo>
                  <a:lnTo>
                    <a:pt x="6023718" y="254000"/>
                  </a:lnTo>
                  <a:lnTo>
                    <a:pt x="6028036" y="209677"/>
                  </a:lnTo>
                  <a:lnTo>
                    <a:pt x="6008605" y="142113"/>
                  </a:lnTo>
                  <a:cubicBezTo>
                    <a:pt x="5989174" y="104013"/>
                    <a:pt x="5989174" y="91059"/>
                    <a:pt x="5989174" y="91059"/>
                  </a:cubicBezTo>
                  <a:cubicBezTo>
                    <a:pt x="5989174" y="27813"/>
                    <a:pt x="5989174" y="40513"/>
                    <a:pt x="5925801" y="24130"/>
                  </a:cubicBezTo>
                  <a:lnTo>
                    <a:pt x="5545239" y="27813"/>
                  </a:lnTo>
                  <a:cubicBezTo>
                    <a:pt x="5545239" y="27813"/>
                    <a:pt x="4678745" y="27813"/>
                    <a:pt x="3751729" y="26543"/>
                  </a:cubicBezTo>
                  <a:cubicBezTo>
                    <a:pt x="3648400" y="26289"/>
                    <a:pt x="3546546" y="26035"/>
                    <a:pt x="3450597" y="25781"/>
                  </a:cubicBezTo>
                  <a:cubicBezTo>
                    <a:pt x="2266733" y="22098"/>
                    <a:pt x="1406143" y="25781"/>
                    <a:pt x="1406143"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07619" y="3237540"/>
                  </a:cubicBezTo>
                  <a:cubicBezTo>
                    <a:pt x="1407619" y="3237540"/>
                    <a:pt x="2098452" y="3240461"/>
                    <a:pt x="3091893" y="3238429"/>
                  </a:cubicBezTo>
                  <a:cubicBezTo>
                    <a:pt x="4085336" y="3240461"/>
                    <a:pt x="4776169" y="3237540"/>
                    <a:pt x="4776169" y="3237540"/>
                  </a:cubicBezTo>
                  <a:cubicBezTo>
                    <a:pt x="5994127" y="3233858"/>
                    <a:pt x="5990316" y="3263194"/>
                    <a:pt x="5958821" y="3150545"/>
                  </a:cubicBezTo>
                  <a:lnTo>
                    <a:pt x="5964790" y="3051358"/>
                  </a:lnTo>
                  <a:cubicBezTo>
                    <a:pt x="5964790" y="3051358"/>
                    <a:pt x="5963392" y="3040817"/>
                    <a:pt x="5961869" y="3021894"/>
                  </a:cubicBezTo>
                  <a:lnTo>
                    <a:pt x="6017876" y="3021894"/>
                  </a:lnTo>
                  <a:lnTo>
                    <a:pt x="6015716" y="3055930"/>
                  </a:lnTo>
                  <a:lnTo>
                    <a:pt x="6028416" y="3123494"/>
                  </a:lnTo>
                  <a:cubicBezTo>
                    <a:pt x="6041116" y="3161594"/>
                    <a:pt x="6041116" y="3174548"/>
                    <a:pt x="6041116" y="3174548"/>
                  </a:cubicBezTo>
                  <a:cubicBezTo>
                    <a:pt x="6041116" y="3237794"/>
                    <a:pt x="6041116" y="3225094"/>
                    <a:pt x="6082646" y="3241477"/>
                  </a:cubicBezTo>
                  <a:lnTo>
                    <a:pt x="6180816" y="3237794"/>
                  </a:lnTo>
                  <a:cubicBezTo>
                    <a:pt x="6180816" y="3237794"/>
                    <a:pt x="6282416" y="3237794"/>
                    <a:pt x="6349091" y="3241477"/>
                  </a:cubicBezTo>
                  <a:cubicBezTo>
                    <a:pt x="6415766" y="3245160"/>
                    <a:pt x="6464281" y="3241477"/>
                    <a:pt x="6464281" y="3241477"/>
                  </a:cubicBezTo>
                  <a:cubicBezTo>
                    <a:pt x="6650589" y="3237794"/>
                    <a:pt x="6650589" y="3263194"/>
                    <a:pt x="6627475" y="3078283"/>
                  </a:cubicBezTo>
                  <a:lnTo>
                    <a:pt x="6614775" y="3042595"/>
                  </a:lnTo>
                  <a:cubicBezTo>
                    <a:pt x="6614775" y="3042595"/>
                    <a:pt x="6625189" y="2983794"/>
                    <a:pt x="6627475" y="2876606"/>
                  </a:cubicBezTo>
                  <a:cubicBezTo>
                    <a:pt x="6629762" y="2768402"/>
                    <a:pt x="6640175" y="2744781"/>
                    <a:pt x="6640175" y="2744781"/>
                  </a:cubicBezTo>
                  <a:lnTo>
                    <a:pt x="6627475" y="2678994"/>
                  </a:lnTo>
                  <a:lnTo>
                    <a:pt x="6409290" y="2669596"/>
                  </a:lnTo>
                  <a:lnTo>
                    <a:pt x="6409290" y="2623495"/>
                  </a:lnTo>
                  <a:lnTo>
                    <a:pt x="6453613" y="2627813"/>
                  </a:lnTo>
                  <a:lnTo>
                    <a:pt x="6521176" y="2608382"/>
                  </a:lnTo>
                  <a:cubicBezTo>
                    <a:pt x="6559276" y="2588951"/>
                    <a:pt x="6572231" y="2588951"/>
                    <a:pt x="6572231" y="2588951"/>
                  </a:cubicBezTo>
                  <a:cubicBezTo>
                    <a:pt x="6635476" y="2588951"/>
                    <a:pt x="6622776" y="2588951"/>
                    <a:pt x="6639160" y="2525578"/>
                  </a:cubicBezTo>
                  <a:lnTo>
                    <a:pt x="6636112" y="2399213"/>
                  </a:lnTo>
                  <a:cubicBezTo>
                    <a:pt x="6636492" y="2381306"/>
                    <a:pt x="6637000" y="2364034"/>
                    <a:pt x="6637636" y="2348032"/>
                  </a:cubicBezTo>
                  <a:cubicBezTo>
                    <a:pt x="6641319" y="2230387"/>
                    <a:pt x="6637636" y="1498721"/>
                    <a:pt x="6637636" y="1498721"/>
                  </a:cubicBezTo>
                  <a:cubicBezTo>
                    <a:pt x="6633952" y="669544"/>
                    <a:pt x="6663289" y="673354"/>
                    <a:pt x="6550640" y="704850"/>
                  </a:cubicBezTo>
                  <a:lnTo>
                    <a:pt x="6451453" y="698881"/>
                  </a:lnTo>
                  <a:cubicBezTo>
                    <a:pt x="6451453" y="698881"/>
                    <a:pt x="6440913" y="700278"/>
                    <a:pt x="6421990" y="701802"/>
                  </a:cubicBezTo>
                  <a:lnTo>
                    <a:pt x="6421990" y="645795"/>
                  </a:lnTo>
                  <a:lnTo>
                    <a:pt x="6456026" y="647954"/>
                  </a:lnTo>
                  <a:lnTo>
                    <a:pt x="6523589" y="635254"/>
                  </a:lnTo>
                  <a:cubicBezTo>
                    <a:pt x="6561689" y="622554"/>
                    <a:pt x="6574644" y="622554"/>
                    <a:pt x="6574644" y="622554"/>
                  </a:cubicBezTo>
                  <a:cubicBezTo>
                    <a:pt x="6637889" y="622554"/>
                    <a:pt x="6625189" y="622554"/>
                    <a:pt x="6641573" y="581025"/>
                  </a:cubicBezTo>
                  <a:lnTo>
                    <a:pt x="6637889" y="482854"/>
                  </a:lnTo>
                  <a:cubicBezTo>
                    <a:pt x="6637889" y="482854"/>
                    <a:pt x="6637889" y="381254"/>
                    <a:pt x="6641573" y="314579"/>
                  </a:cubicBezTo>
                  <a:cubicBezTo>
                    <a:pt x="6645256" y="247904"/>
                    <a:pt x="6641573" y="199390"/>
                    <a:pt x="6641573"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6806442" y="2579207"/>
            <a:ext cx="7409113" cy="6079367"/>
          </a:xfrm>
          <a:prstGeom prst="rect">
            <a:avLst/>
          </a:prstGeom>
        </p:spPr>
        <p:txBody>
          <a:bodyPr lIns="0" tIns="0" rIns="0" bIns="0" rtlCol="0" anchor="t">
            <a:spAutoFit/>
          </a:bodyPr>
          <a:lstStyle/>
          <a:p>
            <a:pPr marL="1041631" lvl="1" indent="-520815" algn="l">
              <a:lnSpc>
                <a:spcPts val="6078"/>
              </a:lnSpc>
              <a:buFont typeface="Arial"/>
              <a:buChar char="•"/>
            </a:pPr>
            <a:r>
              <a:rPr lang="en-US" sz="4824" dirty="0">
                <a:solidFill>
                  <a:srgbClr val="000000"/>
                </a:solidFill>
                <a:latin typeface="Open Sauce"/>
                <a:ea typeface="Open Sauce"/>
                <a:cs typeface="Open Sauce"/>
                <a:sym typeface="Open Sauce"/>
              </a:rPr>
              <a:t>Stem height clearly distinguishes between edible and poisonous class</a:t>
            </a:r>
          </a:p>
          <a:p>
            <a:pPr marL="1041631" lvl="1" indent="-520815" algn="l">
              <a:lnSpc>
                <a:spcPts val="6078"/>
              </a:lnSpc>
              <a:buFont typeface="Arial"/>
              <a:buChar char="•"/>
            </a:pPr>
            <a:r>
              <a:rPr lang="en-US" sz="4824" dirty="0">
                <a:solidFill>
                  <a:srgbClr val="000000"/>
                </a:solidFill>
                <a:latin typeface="Open Sauce"/>
                <a:ea typeface="Open Sauce"/>
                <a:cs typeface="Open Sauce"/>
                <a:sym typeface="Open Sauce"/>
              </a:rPr>
              <a:t>Cap Shape provides little distinction which will be needed to find a pattern </a:t>
            </a:r>
          </a:p>
        </p:txBody>
      </p:sp>
      <p:sp>
        <p:nvSpPr>
          <p:cNvPr id="9" name="TextBox 9"/>
          <p:cNvSpPr txBox="1"/>
          <p:nvPr/>
        </p:nvSpPr>
        <p:spPr>
          <a:xfrm>
            <a:off x="1758300" y="696120"/>
            <a:ext cx="13882301" cy="686927"/>
          </a:xfrm>
          <a:prstGeom prst="rect">
            <a:avLst/>
          </a:prstGeom>
        </p:spPr>
        <p:txBody>
          <a:bodyPr lIns="0" tIns="0" rIns="0" bIns="0" rtlCol="0" anchor="t">
            <a:spAutoFit/>
          </a:bodyPr>
          <a:lstStyle/>
          <a:p>
            <a:pPr marL="0" lvl="1" indent="0" algn="ctr">
              <a:lnSpc>
                <a:spcPts val="5347"/>
              </a:lnSpc>
            </a:pPr>
            <a:r>
              <a:rPr lang="en-US" sz="4774" b="1">
                <a:solidFill>
                  <a:srgbClr val="FFF8ED"/>
                </a:solidFill>
                <a:latin typeface="Eczar Semi-Bold"/>
                <a:ea typeface="Eczar Semi-Bold"/>
                <a:cs typeface="Eczar Semi-Bold"/>
                <a:sym typeface="Eczar Semi-Bold"/>
              </a:rPr>
              <a:t>Exploratory Data Analysis (EDA)</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315" y="5658048"/>
            <a:ext cx="4150769" cy="320651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9552" y="2335979"/>
            <a:ext cx="4192294" cy="3298936"/>
          </a:xfrm>
          <a:prstGeom prst="rect">
            <a:avLst/>
          </a:prstGeom>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1251959" y="1787191"/>
            <a:ext cx="14894983" cy="7180248"/>
            <a:chOff x="0" y="0"/>
            <a:chExt cx="6685255" cy="3222681"/>
          </a:xfrm>
        </p:grpSpPr>
        <p:sp>
          <p:nvSpPr>
            <p:cNvPr id="4" name="Freeform 4"/>
            <p:cNvSpPr/>
            <p:nvPr/>
          </p:nvSpPr>
          <p:spPr>
            <a:xfrm>
              <a:off x="-10414" y="-20066"/>
              <a:ext cx="6715735" cy="3263194"/>
            </a:xfrm>
            <a:custGeom>
              <a:avLst/>
              <a:gdLst/>
              <a:ahLst/>
              <a:cxnLst/>
              <a:rect l="l" t="t" r="r" b="b"/>
              <a:pathLst>
                <a:path w="6715735" h="3263194">
                  <a:moveTo>
                    <a:pt x="6694018" y="199009"/>
                  </a:moveTo>
                  <a:cubicBezTo>
                    <a:pt x="6690335" y="12700"/>
                    <a:pt x="6715735" y="12700"/>
                    <a:pt x="6530823" y="35814"/>
                  </a:cubicBezTo>
                  <a:lnTo>
                    <a:pt x="6495136" y="48514"/>
                  </a:lnTo>
                  <a:cubicBezTo>
                    <a:pt x="6495136" y="48514"/>
                    <a:pt x="6436335" y="38100"/>
                    <a:pt x="6329147" y="35814"/>
                  </a:cubicBezTo>
                  <a:cubicBezTo>
                    <a:pt x="6220943" y="33528"/>
                    <a:pt x="6197321" y="23114"/>
                    <a:pt x="6197321" y="23114"/>
                  </a:cubicBezTo>
                  <a:lnTo>
                    <a:pt x="6131535" y="35814"/>
                  </a:lnTo>
                  <a:lnTo>
                    <a:pt x="6122137" y="254000"/>
                  </a:lnTo>
                  <a:lnTo>
                    <a:pt x="6076036" y="254000"/>
                  </a:lnTo>
                  <a:lnTo>
                    <a:pt x="6080354" y="209677"/>
                  </a:lnTo>
                  <a:lnTo>
                    <a:pt x="6060923" y="142113"/>
                  </a:lnTo>
                  <a:cubicBezTo>
                    <a:pt x="6041492" y="104013"/>
                    <a:pt x="6041492" y="91059"/>
                    <a:pt x="6041492" y="91059"/>
                  </a:cubicBezTo>
                  <a:cubicBezTo>
                    <a:pt x="6041492" y="27813"/>
                    <a:pt x="6041492" y="40513"/>
                    <a:pt x="5978119" y="24130"/>
                  </a:cubicBezTo>
                  <a:lnTo>
                    <a:pt x="5594863" y="27813"/>
                  </a:lnTo>
                  <a:cubicBezTo>
                    <a:pt x="5594863" y="27813"/>
                    <a:pt x="4719118" y="27813"/>
                    <a:pt x="3782206" y="26543"/>
                  </a:cubicBezTo>
                  <a:cubicBezTo>
                    <a:pt x="3677773" y="26289"/>
                    <a:pt x="3574832" y="26035"/>
                    <a:pt x="3477859" y="25781"/>
                  </a:cubicBezTo>
                  <a:cubicBezTo>
                    <a:pt x="2281357" y="22098"/>
                    <a:pt x="1411580" y="25781"/>
                    <a:pt x="1411580"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13071" y="3237540"/>
                  </a:cubicBezTo>
                  <a:cubicBezTo>
                    <a:pt x="1413071" y="3237540"/>
                    <a:pt x="2111279" y="3240461"/>
                    <a:pt x="3115326" y="3238429"/>
                  </a:cubicBezTo>
                  <a:cubicBezTo>
                    <a:pt x="4119374" y="3240461"/>
                    <a:pt x="4817583" y="3237540"/>
                    <a:pt x="4817583" y="3237540"/>
                  </a:cubicBezTo>
                  <a:cubicBezTo>
                    <a:pt x="6046445" y="3233858"/>
                    <a:pt x="6042635" y="3263194"/>
                    <a:pt x="6011139" y="3150545"/>
                  </a:cubicBezTo>
                  <a:lnTo>
                    <a:pt x="6017108" y="3051358"/>
                  </a:lnTo>
                  <a:cubicBezTo>
                    <a:pt x="6017108" y="3051358"/>
                    <a:pt x="6015711" y="3040817"/>
                    <a:pt x="6014187" y="3021894"/>
                  </a:cubicBezTo>
                  <a:lnTo>
                    <a:pt x="6070194" y="3021894"/>
                  </a:lnTo>
                  <a:lnTo>
                    <a:pt x="6068035" y="3055930"/>
                  </a:lnTo>
                  <a:lnTo>
                    <a:pt x="6080735" y="3123494"/>
                  </a:lnTo>
                  <a:cubicBezTo>
                    <a:pt x="6093435" y="3161594"/>
                    <a:pt x="6093435" y="3174548"/>
                    <a:pt x="6093435" y="3174548"/>
                  </a:cubicBezTo>
                  <a:cubicBezTo>
                    <a:pt x="6093435" y="3237794"/>
                    <a:pt x="6093435" y="3225094"/>
                    <a:pt x="6134964" y="3241477"/>
                  </a:cubicBezTo>
                  <a:lnTo>
                    <a:pt x="6233135" y="3237794"/>
                  </a:lnTo>
                  <a:cubicBezTo>
                    <a:pt x="6233135" y="3237794"/>
                    <a:pt x="6334735" y="3237794"/>
                    <a:pt x="6401410" y="3241477"/>
                  </a:cubicBezTo>
                  <a:cubicBezTo>
                    <a:pt x="6468085" y="3245160"/>
                    <a:pt x="6516599" y="3241477"/>
                    <a:pt x="6516599" y="3241477"/>
                  </a:cubicBezTo>
                  <a:cubicBezTo>
                    <a:pt x="6702908" y="3237794"/>
                    <a:pt x="6702908" y="3263194"/>
                    <a:pt x="6679794" y="3078283"/>
                  </a:cubicBezTo>
                  <a:lnTo>
                    <a:pt x="6667094" y="3042595"/>
                  </a:lnTo>
                  <a:cubicBezTo>
                    <a:pt x="6667094" y="3042595"/>
                    <a:pt x="6677508" y="2983794"/>
                    <a:pt x="6679794" y="2876606"/>
                  </a:cubicBezTo>
                  <a:cubicBezTo>
                    <a:pt x="6682080" y="2768402"/>
                    <a:pt x="6692494" y="2744781"/>
                    <a:pt x="6692494" y="2744781"/>
                  </a:cubicBezTo>
                  <a:lnTo>
                    <a:pt x="6679794" y="2678994"/>
                  </a:lnTo>
                  <a:lnTo>
                    <a:pt x="6461608" y="2669596"/>
                  </a:lnTo>
                  <a:lnTo>
                    <a:pt x="6461608" y="2623495"/>
                  </a:lnTo>
                  <a:lnTo>
                    <a:pt x="6505931" y="2627813"/>
                  </a:lnTo>
                  <a:lnTo>
                    <a:pt x="6573495" y="2608382"/>
                  </a:lnTo>
                  <a:cubicBezTo>
                    <a:pt x="6611595" y="2588951"/>
                    <a:pt x="6624549" y="2588951"/>
                    <a:pt x="6624549" y="2588951"/>
                  </a:cubicBezTo>
                  <a:cubicBezTo>
                    <a:pt x="6687795" y="2588951"/>
                    <a:pt x="6675095" y="2588951"/>
                    <a:pt x="6691478" y="2525578"/>
                  </a:cubicBezTo>
                  <a:lnTo>
                    <a:pt x="6688430" y="2399213"/>
                  </a:lnTo>
                  <a:cubicBezTo>
                    <a:pt x="6688811" y="2381306"/>
                    <a:pt x="6689319" y="2364034"/>
                    <a:pt x="6689954" y="2348032"/>
                  </a:cubicBezTo>
                  <a:cubicBezTo>
                    <a:pt x="6693637" y="2230387"/>
                    <a:pt x="6689954" y="1498721"/>
                    <a:pt x="6689954" y="1498721"/>
                  </a:cubicBezTo>
                  <a:cubicBezTo>
                    <a:pt x="6686271" y="669544"/>
                    <a:pt x="6715608" y="673354"/>
                    <a:pt x="6602959" y="704850"/>
                  </a:cubicBezTo>
                  <a:lnTo>
                    <a:pt x="6503772" y="698881"/>
                  </a:lnTo>
                  <a:cubicBezTo>
                    <a:pt x="6503772" y="698881"/>
                    <a:pt x="6493231" y="700278"/>
                    <a:pt x="6474308" y="701802"/>
                  </a:cubicBezTo>
                  <a:lnTo>
                    <a:pt x="6474308" y="645795"/>
                  </a:lnTo>
                  <a:lnTo>
                    <a:pt x="6508344" y="647954"/>
                  </a:lnTo>
                  <a:lnTo>
                    <a:pt x="6575908" y="635254"/>
                  </a:lnTo>
                  <a:cubicBezTo>
                    <a:pt x="6614008" y="622554"/>
                    <a:pt x="6626962" y="622554"/>
                    <a:pt x="6626962" y="622554"/>
                  </a:cubicBezTo>
                  <a:cubicBezTo>
                    <a:pt x="6690208" y="622554"/>
                    <a:pt x="6677508" y="622554"/>
                    <a:pt x="6693891" y="581025"/>
                  </a:cubicBezTo>
                  <a:lnTo>
                    <a:pt x="6690208" y="482854"/>
                  </a:lnTo>
                  <a:cubicBezTo>
                    <a:pt x="6690208" y="482854"/>
                    <a:pt x="6690208" y="381254"/>
                    <a:pt x="6693891" y="314579"/>
                  </a:cubicBezTo>
                  <a:cubicBezTo>
                    <a:pt x="6697574" y="247904"/>
                    <a:pt x="6693891" y="199390"/>
                    <a:pt x="6693891"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758300" y="2543583"/>
            <a:ext cx="6639570" cy="5199833"/>
          </a:xfrm>
          <a:custGeom>
            <a:avLst/>
            <a:gdLst/>
            <a:ahLst/>
            <a:cxnLst/>
            <a:rect l="l" t="t" r="r" b="b"/>
            <a:pathLst>
              <a:path w="6639570" h="5199833">
                <a:moveTo>
                  <a:pt x="0" y="0"/>
                </a:moveTo>
                <a:lnTo>
                  <a:pt x="6639570" y="0"/>
                </a:lnTo>
                <a:lnTo>
                  <a:pt x="6639570" y="5199834"/>
                </a:lnTo>
                <a:lnTo>
                  <a:pt x="0" y="5199834"/>
                </a:lnTo>
                <a:lnTo>
                  <a:pt x="0" y="0"/>
                </a:lnTo>
                <a:close/>
              </a:path>
            </a:pathLst>
          </a:custGeom>
          <a:blipFill>
            <a:blip r:embed="rId6"/>
            <a:stretch>
              <a:fillRect t="-467" b="-467"/>
            </a:stretch>
          </a:blipFill>
        </p:spPr>
      </p:sp>
      <p:sp>
        <p:nvSpPr>
          <p:cNvPr id="7" name="TextBox 7"/>
          <p:cNvSpPr txBox="1"/>
          <p:nvPr/>
        </p:nvSpPr>
        <p:spPr>
          <a:xfrm>
            <a:off x="1758300" y="696120"/>
            <a:ext cx="13882301" cy="686927"/>
          </a:xfrm>
          <a:prstGeom prst="rect">
            <a:avLst/>
          </a:prstGeom>
        </p:spPr>
        <p:txBody>
          <a:bodyPr lIns="0" tIns="0" rIns="0" bIns="0" rtlCol="0" anchor="t">
            <a:spAutoFit/>
          </a:bodyPr>
          <a:lstStyle/>
          <a:p>
            <a:pPr marL="0" lvl="1" indent="0" algn="ctr">
              <a:lnSpc>
                <a:spcPts val="5347"/>
              </a:lnSpc>
            </a:pPr>
            <a:r>
              <a:rPr lang="en-US" sz="4774" b="1">
                <a:solidFill>
                  <a:srgbClr val="FFF8ED"/>
                </a:solidFill>
                <a:latin typeface="Eczar Semi-Bold"/>
                <a:ea typeface="Eczar Semi-Bold"/>
                <a:cs typeface="Eczar Semi-Bold"/>
                <a:sym typeface="Eczar Semi-Bold"/>
              </a:rPr>
              <a:t>Exploratory Data Analysis (EDA)</a:t>
            </a:r>
          </a:p>
        </p:txBody>
      </p:sp>
      <p:sp>
        <p:nvSpPr>
          <p:cNvPr id="8" name="TextBox 8"/>
          <p:cNvSpPr txBox="1"/>
          <p:nvPr/>
        </p:nvSpPr>
        <p:spPr>
          <a:xfrm>
            <a:off x="8699450" y="2277238"/>
            <a:ext cx="6941150" cy="6181104"/>
          </a:xfrm>
          <a:prstGeom prst="rect">
            <a:avLst/>
          </a:prstGeom>
        </p:spPr>
        <p:txBody>
          <a:bodyPr lIns="0" tIns="0" rIns="0" bIns="0" rtlCol="0" anchor="t">
            <a:spAutoFit/>
          </a:bodyPr>
          <a:lstStyle/>
          <a:p>
            <a:pPr marL="760116" lvl="1" indent="-380058" algn="l">
              <a:lnSpc>
                <a:spcPts val="4436"/>
              </a:lnSpc>
              <a:buFont typeface="Arial"/>
              <a:buChar char="•"/>
            </a:pPr>
            <a:r>
              <a:rPr lang="en-US" sz="3520">
                <a:solidFill>
                  <a:srgbClr val="000000"/>
                </a:solidFill>
                <a:latin typeface="Open Sauce"/>
                <a:ea typeface="Open Sauce"/>
                <a:cs typeface="Open Sauce"/>
                <a:sym typeface="Open Sauce"/>
              </a:rPr>
              <a:t>Here I have used a pairplot to visualize between the numerical features on the basis of class</a:t>
            </a:r>
          </a:p>
          <a:p>
            <a:pPr marL="760116" lvl="1" indent="-380058" algn="l">
              <a:lnSpc>
                <a:spcPts val="4436"/>
              </a:lnSpc>
              <a:buFont typeface="Arial"/>
              <a:buChar char="•"/>
            </a:pPr>
            <a:r>
              <a:rPr lang="en-US" sz="3520">
                <a:solidFill>
                  <a:srgbClr val="000000"/>
                </a:solidFill>
                <a:latin typeface="Open Sauce"/>
                <a:ea typeface="Open Sauce"/>
                <a:cs typeface="Open Sauce"/>
                <a:sym typeface="Open Sauce"/>
              </a:rPr>
              <a:t>Class Separation: The distinct clusters of blue and orange show that these features are helpful in distinguishing between edible and poisonous mushrooms.</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1251959" y="1787191"/>
            <a:ext cx="14894983" cy="7180248"/>
            <a:chOff x="0" y="0"/>
            <a:chExt cx="6685255" cy="3222681"/>
          </a:xfrm>
        </p:grpSpPr>
        <p:sp>
          <p:nvSpPr>
            <p:cNvPr id="4" name="Freeform 4"/>
            <p:cNvSpPr/>
            <p:nvPr/>
          </p:nvSpPr>
          <p:spPr>
            <a:xfrm>
              <a:off x="-10414" y="-20066"/>
              <a:ext cx="6715735" cy="3263194"/>
            </a:xfrm>
            <a:custGeom>
              <a:avLst/>
              <a:gdLst/>
              <a:ahLst/>
              <a:cxnLst/>
              <a:rect l="l" t="t" r="r" b="b"/>
              <a:pathLst>
                <a:path w="6715735" h="3263194">
                  <a:moveTo>
                    <a:pt x="6694018" y="199009"/>
                  </a:moveTo>
                  <a:cubicBezTo>
                    <a:pt x="6690335" y="12700"/>
                    <a:pt x="6715735" y="12700"/>
                    <a:pt x="6530823" y="35814"/>
                  </a:cubicBezTo>
                  <a:lnTo>
                    <a:pt x="6495136" y="48514"/>
                  </a:lnTo>
                  <a:cubicBezTo>
                    <a:pt x="6495136" y="48514"/>
                    <a:pt x="6436335" y="38100"/>
                    <a:pt x="6329147" y="35814"/>
                  </a:cubicBezTo>
                  <a:cubicBezTo>
                    <a:pt x="6220943" y="33528"/>
                    <a:pt x="6197321" y="23114"/>
                    <a:pt x="6197321" y="23114"/>
                  </a:cubicBezTo>
                  <a:lnTo>
                    <a:pt x="6131535" y="35814"/>
                  </a:lnTo>
                  <a:lnTo>
                    <a:pt x="6122137" y="254000"/>
                  </a:lnTo>
                  <a:lnTo>
                    <a:pt x="6076036" y="254000"/>
                  </a:lnTo>
                  <a:lnTo>
                    <a:pt x="6080354" y="209677"/>
                  </a:lnTo>
                  <a:lnTo>
                    <a:pt x="6060923" y="142113"/>
                  </a:lnTo>
                  <a:cubicBezTo>
                    <a:pt x="6041492" y="104013"/>
                    <a:pt x="6041492" y="91059"/>
                    <a:pt x="6041492" y="91059"/>
                  </a:cubicBezTo>
                  <a:cubicBezTo>
                    <a:pt x="6041492" y="27813"/>
                    <a:pt x="6041492" y="40513"/>
                    <a:pt x="5978119" y="24130"/>
                  </a:cubicBezTo>
                  <a:lnTo>
                    <a:pt x="5594863" y="27813"/>
                  </a:lnTo>
                  <a:cubicBezTo>
                    <a:pt x="5594863" y="27813"/>
                    <a:pt x="4719118" y="27813"/>
                    <a:pt x="3782206" y="26543"/>
                  </a:cubicBezTo>
                  <a:cubicBezTo>
                    <a:pt x="3677773" y="26289"/>
                    <a:pt x="3574832" y="26035"/>
                    <a:pt x="3477859" y="25781"/>
                  </a:cubicBezTo>
                  <a:cubicBezTo>
                    <a:pt x="2281357" y="22098"/>
                    <a:pt x="1411580" y="25781"/>
                    <a:pt x="1411580"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13071" y="3237540"/>
                  </a:cubicBezTo>
                  <a:cubicBezTo>
                    <a:pt x="1413071" y="3237540"/>
                    <a:pt x="2111279" y="3240461"/>
                    <a:pt x="3115326" y="3238429"/>
                  </a:cubicBezTo>
                  <a:cubicBezTo>
                    <a:pt x="4119374" y="3240461"/>
                    <a:pt x="4817583" y="3237540"/>
                    <a:pt x="4817583" y="3237540"/>
                  </a:cubicBezTo>
                  <a:cubicBezTo>
                    <a:pt x="6046445" y="3233858"/>
                    <a:pt x="6042635" y="3263194"/>
                    <a:pt x="6011139" y="3150545"/>
                  </a:cubicBezTo>
                  <a:lnTo>
                    <a:pt x="6017108" y="3051358"/>
                  </a:lnTo>
                  <a:cubicBezTo>
                    <a:pt x="6017108" y="3051358"/>
                    <a:pt x="6015711" y="3040817"/>
                    <a:pt x="6014187" y="3021894"/>
                  </a:cubicBezTo>
                  <a:lnTo>
                    <a:pt x="6070194" y="3021894"/>
                  </a:lnTo>
                  <a:lnTo>
                    <a:pt x="6068035" y="3055930"/>
                  </a:lnTo>
                  <a:lnTo>
                    <a:pt x="6080735" y="3123494"/>
                  </a:lnTo>
                  <a:cubicBezTo>
                    <a:pt x="6093435" y="3161594"/>
                    <a:pt x="6093435" y="3174548"/>
                    <a:pt x="6093435" y="3174548"/>
                  </a:cubicBezTo>
                  <a:cubicBezTo>
                    <a:pt x="6093435" y="3237794"/>
                    <a:pt x="6093435" y="3225094"/>
                    <a:pt x="6134964" y="3241477"/>
                  </a:cubicBezTo>
                  <a:lnTo>
                    <a:pt x="6233135" y="3237794"/>
                  </a:lnTo>
                  <a:cubicBezTo>
                    <a:pt x="6233135" y="3237794"/>
                    <a:pt x="6334735" y="3237794"/>
                    <a:pt x="6401410" y="3241477"/>
                  </a:cubicBezTo>
                  <a:cubicBezTo>
                    <a:pt x="6468085" y="3245160"/>
                    <a:pt x="6516599" y="3241477"/>
                    <a:pt x="6516599" y="3241477"/>
                  </a:cubicBezTo>
                  <a:cubicBezTo>
                    <a:pt x="6702908" y="3237794"/>
                    <a:pt x="6702908" y="3263194"/>
                    <a:pt x="6679794" y="3078283"/>
                  </a:cubicBezTo>
                  <a:lnTo>
                    <a:pt x="6667094" y="3042595"/>
                  </a:lnTo>
                  <a:cubicBezTo>
                    <a:pt x="6667094" y="3042595"/>
                    <a:pt x="6677508" y="2983794"/>
                    <a:pt x="6679794" y="2876606"/>
                  </a:cubicBezTo>
                  <a:cubicBezTo>
                    <a:pt x="6682080" y="2768402"/>
                    <a:pt x="6692494" y="2744781"/>
                    <a:pt x="6692494" y="2744781"/>
                  </a:cubicBezTo>
                  <a:lnTo>
                    <a:pt x="6679794" y="2678994"/>
                  </a:lnTo>
                  <a:lnTo>
                    <a:pt x="6461608" y="2669596"/>
                  </a:lnTo>
                  <a:lnTo>
                    <a:pt x="6461608" y="2623495"/>
                  </a:lnTo>
                  <a:lnTo>
                    <a:pt x="6505931" y="2627813"/>
                  </a:lnTo>
                  <a:lnTo>
                    <a:pt x="6573495" y="2608382"/>
                  </a:lnTo>
                  <a:cubicBezTo>
                    <a:pt x="6611595" y="2588951"/>
                    <a:pt x="6624549" y="2588951"/>
                    <a:pt x="6624549" y="2588951"/>
                  </a:cubicBezTo>
                  <a:cubicBezTo>
                    <a:pt x="6687795" y="2588951"/>
                    <a:pt x="6675095" y="2588951"/>
                    <a:pt x="6691478" y="2525578"/>
                  </a:cubicBezTo>
                  <a:lnTo>
                    <a:pt x="6688430" y="2399213"/>
                  </a:lnTo>
                  <a:cubicBezTo>
                    <a:pt x="6688811" y="2381306"/>
                    <a:pt x="6689319" y="2364034"/>
                    <a:pt x="6689954" y="2348032"/>
                  </a:cubicBezTo>
                  <a:cubicBezTo>
                    <a:pt x="6693637" y="2230387"/>
                    <a:pt x="6689954" y="1498721"/>
                    <a:pt x="6689954" y="1498721"/>
                  </a:cubicBezTo>
                  <a:cubicBezTo>
                    <a:pt x="6686271" y="669544"/>
                    <a:pt x="6715608" y="673354"/>
                    <a:pt x="6602959" y="704850"/>
                  </a:cubicBezTo>
                  <a:lnTo>
                    <a:pt x="6503772" y="698881"/>
                  </a:lnTo>
                  <a:cubicBezTo>
                    <a:pt x="6503772" y="698881"/>
                    <a:pt x="6493231" y="700278"/>
                    <a:pt x="6474308" y="701802"/>
                  </a:cubicBezTo>
                  <a:lnTo>
                    <a:pt x="6474308" y="645795"/>
                  </a:lnTo>
                  <a:lnTo>
                    <a:pt x="6508344" y="647954"/>
                  </a:lnTo>
                  <a:lnTo>
                    <a:pt x="6575908" y="635254"/>
                  </a:lnTo>
                  <a:cubicBezTo>
                    <a:pt x="6614008" y="622554"/>
                    <a:pt x="6626962" y="622554"/>
                    <a:pt x="6626962" y="622554"/>
                  </a:cubicBezTo>
                  <a:cubicBezTo>
                    <a:pt x="6690208" y="622554"/>
                    <a:pt x="6677508" y="622554"/>
                    <a:pt x="6693891" y="581025"/>
                  </a:cubicBezTo>
                  <a:lnTo>
                    <a:pt x="6690208" y="482854"/>
                  </a:lnTo>
                  <a:cubicBezTo>
                    <a:pt x="6690208" y="482854"/>
                    <a:pt x="6690208" y="381254"/>
                    <a:pt x="6693891" y="314579"/>
                  </a:cubicBezTo>
                  <a:cubicBezTo>
                    <a:pt x="6697574" y="247904"/>
                    <a:pt x="6693891" y="199390"/>
                    <a:pt x="6693891"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758300" y="2543583"/>
            <a:ext cx="6639570" cy="5199833"/>
          </a:xfrm>
          <a:custGeom>
            <a:avLst/>
            <a:gdLst/>
            <a:ahLst/>
            <a:cxnLst/>
            <a:rect l="l" t="t" r="r" b="b"/>
            <a:pathLst>
              <a:path w="6639570" h="5199833">
                <a:moveTo>
                  <a:pt x="0" y="0"/>
                </a:moveTo>
                <a:lnTo>
                  <a:pt x="6639570" y="0"/>
                </a:lnTo>
                <a:lnTo>
                  <a:pt x="6639570" y="5199834"/>
                </a:lnTo>
                <a:lnTo>
                  <a:pt x="0" y="5199834"/>
                </a:lnTo>
                <a:lnTo>
                  <a:pt x="0" y="0"/>
                </a:lnTo>
                <a:close/>
              </a:path>
            </a:pathLst>
          </a:custGeom>
          <a:blipFill>
            <a:blip r:embed="rId6"/>
            <a:stretch>
              <a:fillRect t="-467" b="-467"/>
            </a:stretch>
          </a:blipFill>
        </p:spPr>
      </p:sp>
      <p:sp>
        <p:nvSpPr>
          <p:cNvPr id="7" name="TextBox 7"/>
          <p:cNvSpPr txBox="1"/>
          <p:nvPr/>
        </p:nvSpPr>
        <p:spPr>
          <a:xfrm>
            <a:off x="1758300" y="696120"/>
            <a:ext cx="13882301" cy="686927"/>
          </a:xfrm>
          <a:prstGeom prst="rect">
            <a:avLst/>
          </a:prstGeom>
        </p:spPr>
        <p:txBody>
          <a:bodyPr lIns="0" tIns="0" rIns="0" bIns="0" rtlCol="0" anchor="t">
            <a:spAutoFit/>
          </a:bodyPr>
          <a:lstStyle/>
          <a:p>
            <a:pPr marL="0" lvl="1" indent="0" algn="ctr">
              <a:lnSpc>
                <a:spcPts val="5347"/>
              </a:lnSpc>
            </a:pPr>
            <a:r>
              <a:rPr lang="en-US" sz="4774" b="1">
                <a:solidFill>
                  <a:srgbClr val="FFF8ED"/>
                </a:solidFill>
                <a:latin typeface="Eczar Semi-Bold"/>
                <a:ea typeface="Eczar Semi-Bold"/>
                <a:cs typeface="Eczar Semi-Bold"/>
                <a:sym typeface="Eczar Semi-Bold"/>
              </a:rPr>
              <a:t>Exploratory Data Analysis (EDA)</a:t>
            </a:r>
          </a:p>
        </p:txBody>
      </p:sp>
      <p:sp>
        <p:nvSpPr>
          <p:cNvPr id="8" name="TextBox 8"/>
          <p:cNvSpPr txBox="1"/>
          <p:nvPr/>
        </p:nvSpPr>
        <p:spPr>
          <a:xfrm>
            <a:off x="8699450" y="2089377"/>
            <a:ext cx="6655153" cy="6168355"/>
          </a:xfrm>
          <a:prstGeom prst="rect">
            <a:avLst/>
          </a:prstGeom>
        </p:spPr>
        <p:txBody>
          <a:bodyPr lIns="0" tIns="0" rIns="0" bIns="0" rtlCol="0" anchor="t">
            <a:spAutoFit/>
          </a:bodyPr>
          <a:lstStyle/>
          <a:p>
            <a:pPr marL="633059" lvl="1" indent="-316530">
              <a:lnSpc>
                <a:spcPts val="3694"/>
              </a:lnSpc>
              <a:buFont typeface="Arial"/>
              <a:buChar char="•"/>
            </a:pPr>
            <a:r>
              <a:rPr lang="en-US" sz="3200" dirty="0">
                <a:latin typeface="Open Sauce" panose="020B0604020202020204" charset="0"/>
              </a:rPr>
              <a:t>Poisonous mushrooms (blue) generally have a broader range for cap and stem sizes compared to edible mushrooms (orange</a:t>
            </a:r>
            <a:r>
              <a:rPr lang="en-US" sz="3200" dirty="0" smtClean="0">
                <a:latin typeface="Open Sauce" panose="020B0604020202020204" charset="0"/>
              </a:rPr>
              <a:t>).</a:t>
            </a:r>
          </a:p>
          <a:p>
            <a:pPr marL="633059" lvl="1" indent="-316530">
              <a:lnSpc>
                <a:spcPts val="3694"/>
              </a:lnSpc>
              <a:buFont typeface="Arial"/>
              <a:buChar char="•"/>
            </a:pPr>
            <a:endParaRPr lang="en-US" sz="2932" dirty="0" smtClean="0">
              <a:solidFill>
                <a:srgbClr val="000000"/>
              </a:solidFill>
              <a:latin typeface="Open Sauce" panose="020B0604020202020204" charset="0"/>
              <a:ea typeface="Open Sauce"/>
              <a:cs typeface="Open Sauce"/>
              <a:sym typeface="Open Sauce"/>
            </a:endParaRPr>
          </a:p>
          <a:p>
            <a:pPr marL="633059" lvl="1" indent="-316530" algn="l">
              <a:lnSpc>
                <a:spcPts val="3694"/>
              </a:lnSpc>
              <a:buFont typeface="Arial"/>
              <a:buChar char="•"/>
            </a:pPr>
            <a:r>
              <a:rPr lang="en-US" sz="3200" dirty="0" smtClean="0">
                <a:solidFill>
                  <a:srgbClr val="000000"/>
                </a:solidFill>
                <a:latin typeface="Open Sauce"/>
                <a:ea typeface="Open Sauce"/>
                <a:cs typeface="Open Sauce"/>
                <a:sym typeface="Open Sauce"/>
              </a:rPr>
              <a:t>Stem </a:t>
            </a:r>
            <a:r>
              <a:rPr lang="en-US" sz="3200" dirty="0">
                <a:solidFill>
                  <a:srgbClr val="000000"/>
                </a:solidFill>
                <a:latin typeface="Open Sauce"/>
                <a:ea typeface="Open Sauce"/>
                <a:cs typeface="Open Sauce"/>
                <a:sym typeface="Open Sauce"/>
              </a:rPr>
              <a:t>Features: Stem-height and stem-width seem to have different distributions and relationships depending on the class, further aiding classification.</a:t>
            </a:r>
          </a:p>
          <a:p>
            <a:pPr algn="l">
              <a:lnSpc>
                <a:spcPts val="3694"/>
              </a:lnSpc>
            </a:pPr>
            <a:endParaRPr lang="en-US" sz="2932" dirty="0">
              <a:solidFill>
                <a:srgbClr val="000000"/>
              </a:solidFill>
              <a:latin typeface="Open Sauce"/>
              <a:ea typeface="Open Sauce"/>
              <a:cs typeface="Open Sauce"/>
              <a:sym typeface="Open Sauce"/>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7437"/>
        </a:solidFill>
        <a:effectLst/>
      </p:bgPr>
    </p:bg>
    <p:spTree>
      <p:nvGrpSpPr>
        <p:cNvPr id="1" name=""/>
        <p:cNvGrpSpPr/>
        <p:nvPr/>
      </p:nvGrpSpPr>
      <p:grpSpPr>
        <a:xfrm>
          <a:off x="0" y="0"/>
          <a:ext cx="0" cy="0"/>
          <a:chOff x="0" y="0"/>
          <a:chExt cx="0" cy="0"/>
        </a:xfrm>
      </p:grpSpPr>
      <p:sp>
        <p:nvSpPr>
          <p:cNvPr id="2" name="Freeform 2"/>
          <p:cNvSpPr/>
          <p:nvPr/>
        </p:nvSpPr>
        <p:spPr>
          <a:xfrm rot="-10800000">
            <a:off x="12789604" y="4822284"/>
            <a:ext cx="4711175" cy="2285832"/>
          </a:xfrm>
          <a:custGeom>
            <a:avLst/>
            <a:gdLst/>
            <a:ahLst/>
            <a:cxnLst/>
            <a:rect l="l" t="t" r="r" b="b"/>
            <a:pathLst>
              <a:path w="4711175" h="2285832">
                <a:moveTo>
                  <a:pt x="0" y="0"/>
                </a:moveTo>
                <a:lnTo>
                  <a:pt x="4711175" y="0"/>
                </a:lnTo>
                <a:lnTo>
                  <a:pt x="4711175" y="2285832"/>
                </a:lnTo>
                <a:lnTo>
                  <a:pt x="0" y="22858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1251959" y="1845474"/>
            <a:ext cx="14894983" cy="7180248"/>
            <a:chOff x="0" y="0"/>
            <a:chExt cx="6685255" cy="3222681"/>
          </a:xfrm>
        </p:grpSpPr>
        <p:sp>
          <p:nvSpPr>
            <p:cNvPr id="4" name="Freeform 4"/>
            <p:cNvSpPr/>
            <p:nvPr/>
          </p:nvSpPr>
          <p:spPr>
            <a:xfrm>
              <a:off x="-10414" y="-20066"/>
              <a:ext cx="6715735" cy="3263194"/>
            </a:xfrm>
            <a:custGeom>
              <a:avLst/>
              <a:gdLst/>
              <a:ahLst/>
              <a:cxnLst/>
              <a:rect l="l" t="t" r="r" b="b"/>
              <a:pathLst>
                <a:path w="6715735" h="3263194">
                  <a:moveTo>
                    <a:pt x="6694018" y="199009"/>
                  </a:moveTo>
                  <a:cubicBezTo>
                    <a:pt x="6690335" y="12700"/>
                    <a:pt x="6715735" y="12700"/>
                    <a:pt x="6530823" y="35814"/>
                  </a:cubicBezTo>
                  <a:lnTo>
                    <a:pt x="6495136" y="48514"/>
                  </a:lnTo>
                  <a:cubicBezTo>
                    <a:pt x="6495136" y="48514"/>
                    <a:pt x="6436335" y="38100"/>
                    <a:pt x="6329147" y="35814"/>
                  </a:cubicBezTo>
                  <a:cubicBezTo>
                    <a:pt x="6220943" y="33528"/>
                    <a:pt x="6197321" y="23114"/>
                    <a:pt x="6197321" y="23114"/>
                  </a:cubicBezTo>
                  <a:lnTo>
                    <a:pt x="6131535" y="35814"/>
                  </a:lnTo>
                  <a:lnTo>
                    <a:pt x="6122137" y="254000"/>
                  </a:lnTo>
                  <a:lnTo>
                    <a:pt x="6076036" y="254000"/>
                  </a:lnTo>
                  <a:lnTo>
                    <a:pt x="6080354" y="209677"/>
                  </a:lnTo>
                  <a:lnTo>
                    <a:pt x="6060923" y="142113"/>
                  </a:lnTo>
                  <a:cubicBezTo>
                    <a:pt x="6041492" y="104013"/>
                    <a:pt x="6041492" y="91059"/>
                    <a:pt x="6041492" y="91059"/>
                  </a:cubicBezTo>
                  <a:cubicBezTo>
                    <a:pt x="6041492" y="27813"/>
                    <a:pt x="6041492" y="40513"/>
                    <a:pt x="5978119" y="24130"/>
                  </a:cubicBezTo>
                  <a:lnTo>
                    <a:pt x="5594863" y="27813"/>
                  </a:lnTo>
                  <a:cubicBezTo>
                    <a:pt x="5594863" y="27813"/>
                    <a:pt x="4719118" y="27813"/>
                    <a:pt x="3782206" y="26543"/>
                  </a:cubicBezTo>
                  <a:cubicBezTo>
                    <a:pt x="3677773" y="26289"/>
                    <a:pt x="3574832" y="26035"/>
                    <a:pt x="3477859" y="25781"/>
                  </a:cubicBezTo>
                  <a:cubicBezTo>
                    <a:pt x="2281357" y="22098"/>
                    <a:pt x="1411580" y="25781"/>
                    <a:pt x="1411580" y="25781"/>
                  </a:cubicBezTo>
                  <a:cubicBezTo>
                    <a:pt x="656336" y="29464"/>
                    <a:pt x="660146" y="127"/>
                    <a:pt x="691642" y="112776"/>
                  </a:cubicBezTo>
                  <a:lnTo>
                    <a:pt x="685673" y="211963"/>
                  </a:lnTo>
                  <a:cubicBezTo>
                    <a:pt x="685673" y="211963"/>
                    <a:pt x="687070" y="222504"/>
                    <a:pt x="688594" y="241427"/>
                  </a:cubicBezTo>
                  <a:lnTo>
                    <a:pt x="632587" y="241427"/>
                  </a:lnTo>
                  <a:lnTo>
                    <a:pt x="634746" y="207391"/>
                  </a:lnTo>
                  <a:lnTo>
                    <a:pt x="622046" y="139827"/>
                  </a:lnTo>
                  <a:cubicBezTo>
                    <a:pt x="609346" y="101727"/>
                    <a:pt x="609346" y="88773"/>
                    <a:pt x="609346" y="88773"/>
                  </a:cubicBezTo>
                  <a:cubicBezTo>
                    <a:pt x="609346" y="25527"/>
                    <a:pt x="609346" y="38227"/>
                    <a:pt x="567817" y="21844"/>
                  </a:cubicBezTo>
                  <a:lnTo>
                    <a:pt x="469646" y="25527"/>
                  </a:lnTo>
                  <a:cubicBezTo>
                    <a:pt x="469646" y="25527"/>
                    <a:pt x="368046" y="25527"/>
                    <a:pt x="301371" y="21844"/>
                  </a:cubicBezTo>
                  <a:cubicBezTo>
                    <a:pt x="234823" y="18034"/>
                    <a:pt x="186309" y="21717"/>
                    <a:pt x="186309" y="21717"/>
                  </a:cubicBezTo>
                  <a:cubicBezTo>
                    <a:pt x="0" y="25400"/>
                    <a:pt x="0" y="0"/>
                    <a:pt x="23114" y="184912"/>
                  </a:cubicBezTo>
                  <a:lnTo>
                    <a:pt x="35814" y="220599"/>
                  </a:lnTo>
                  <a:cubicBezTo>
                    <a:pt x="35814" y="220599"/>
                    <a:pt x="25400" y="279400"/>
                    <a:pt x="23114" y="386588"/>
                  </a:cubicBezTo>
                  <a:cubicBezTo>
                    <a:pt x="20828" y="494792"/>
                    <a:pt x="10414" y="518414"/>
                    <a:pt x="10414" y="518414"/>
                  </a:cubicBezTo>
                  <a:lnTo>
                    <a:pt x="23114" y="584200"/>
                  </a:lnTo>
                  <a:lnTo>
                    <a:pt x="241300" y="593598"/>
                  </a:lnTo>
                  <a:lnTo>
                    <a:pt x="241300" y="639699"/>
                  </a:lnTo>
                  <a:lnTo>
                    <a:pt x="196977" y="635381"/>
                  </a:lnTo>
                  <a:lnTo>
                    <a:pt x="129413" y="654812"/>
                  </a:lnTo>
                  <a:cubicBezTo>
                    <a:pt x="91313" y="674243"/>
                    <a:pt x="78359" y="674243"/>
                    <a:pt x="78359" y="674243"/>
                  </a:cubicBezTo>
                  <a:cubicBezTo>
                    <a:pt x="15113" y="674243"/>
                    <a:pt x="27813" y="674243"/>
                    <a:pt x="11430" y="737616"/>
                  </a:cubicBezTo>
                  <a:lnTo>
                    <a:pt x="15113" y="887476"/>
                  </a:lnTo>
                  <a:cubicBezTo>
                    <a:pt x="15113" y="887476"/>
                    <a:pt x="15113" y="1276586"/>
                    <a:pt x="14605" y="1835061"/>
                  </a:cubicBezTo>
                  <a:lnTo>
                    <a:pt x="13716" y="1835061"/>
                  </a:lnTo>
                  <a:cubicBezTo>
                    <a:pt x="13970" y="1949267"/>
                    <a:pt x="14097" y="2064726"/>
                    <a:pt x="14224" y="2176421"/>
                  </a:cubicBezTo>
                  <a:cubicBezTo>
                    <a:pt x="14097" y="2252147"/>
                    <a:pt x="13843" y="2263704"/>
                    <a:pt x="13716" y="2275261"/>
                  </a:cubicBezTo>
                  <a:lnTo>
                    <a:pt x="14605" y="2275261"/>
                  </a:lnTo>
                  <a:cubicBezTo>
                    <a:pt x="15113" y="2331649"/>
                    <a:pt x="15113" y="2375718"/>
                    <a:pt x="15113" y="2375718"/>
                  </a:cubicBezTo>
                  <a:lnTo>
                    <a:pt x="11430" y="2525578"/>
                  </a:lnTo>
                  <a:cubicBezTo>
                    <a:pt x="27813" y="2588951"/>
                    <a:pt x="15113" y="2588951"/>
                    <a:pt x="78359" y="2588951"/>
                  </a:cubicBezTo>
                  <a:cubicBezTo>
                    <a:pt x="78359" y="2588951"/>
                    <a:pt x="91313" y="2588951"/>
                    <a:pt x="129413" y="2608382"/>
                  </a:cubicBezTo>
                  <a:lnTo>
                    <a:pt x="196977" y="2627813"/>
                  </a:lnTo>
                  <a:lnTo>
                    <a:pt x="241300" y="2623495"/>
                  </a:lnTo>
                  <a:lnTo>
                    <a:pt x="241300" y="2669596"/>
                  </a:lnTo>
                  <a:lnTo>
                    <a:pt x="23114" y="2678994"/>
                  </a:lnTo>
                  <a:lnTo>
                    <a:pt x="10414" y="2744781"/>
                  </a:lnTo>
                  <a:cubicBezTo>
                    <a:pt x="10414" y="2744781"/>
                    <a:pt x="20828" y="2768402"/>
                    <a:pt x="23114" y="2876606"/>
                  </a:cubicBezTo>
                  <a:cubicBezTo>
                    <a:pt x="25400" y="2983794"/>
                    <a:pt x="35814" y="3042595"/>
                    <a:pt x="35814" y="3042595"/>
                  </a:cubicBezTo>
                  <a:lnTo>
                    <a:pt x="23114" y="3078283"/>
                  </a:lnTo>
                  <a:cubicBezTo>
                    <a:pt x="0" y="3263194"/>
                    <a:pt x="0" y="3237794"/>
                    <a:pt x="186309" y="3241477"/>
                  </a:cubicBezTo>
                  <a:cubicBezTo>
                    <a:pt x="186309" y="3241477"/>
                    <a:pt x="234823" y="3245160"/>
                    <a:pt x="301498" y="3241477"/>
                  </a:cubicBezTo>
                  <a:cubicBezTo>
                    <a:pt x="368173" y="3237794"/>
                    <a:pt x="469773" y="3237794"/>
                    <a:pt x="469773" y="3237794"/>
                  </a:cubicBezTo>
                  <a:lnTo>
                    <a:pt x="567944" y="3241477"/>
                  </a:lnTo>
                  <a:cubicBezTo>
                    <a:pt x="609473" y="3225094"/>
                    <a:pt x="609473" y="3237794"/>
                    <a:pt x="609473" y="3174548"/>
                  </a:cubicBezTo>
                  <a:cubicBezTo>
                    <a:pt x="609473" y="3174548"/>
                    <a:pt x="609473" y="3161594"/>
                    <a:pt x="622173" y="3123494"/>
                  </a:cubicBezTo>
                  <a:lnTo>
                    <a:pt x="634873" y="3055930"/>
                  </a:lnTo>
                  <a:lnTo>
                    <a:pt x="632714" y="3021894"/>
                  </a:lnTo>
                  <a:lnTo>
                    <a:pt x="688721" y="3021894"/>
                  </a:lnTo>
                  <a:cubicBezTo>
                    <a:pt x="687197" y="3040817"/>
                    <a:pt x="685800" y="3051358"/>
                    <a:pt x="685800" y="3051358"/>
                  </a:cubicBezTo>
                  <a:lnTo>
                    <a:pt x="691769" y="3150545"/>
                  </a:lnTo>
                  <a:cubicBezTo>
                    <a:pt x="660146" y="3263194"/>
                    <a:pt x="656463" y="3233858"/>
                    <a:pt x="1413071" y="3237540"/>
                  </a:cubicBezTo>
                  <a:cubicBezTo>
                    <a:pt x="1413071" y="3237540"/>
                    <a:pt x="2111279" y="3240461"/>
                    <a:pt x="3115326" y="3238429"/>
                  </a:cubicBezTo>
                  <a:cubicBezTo>
                    <a:pt x="4119374" y="3240461"/>
                    <a:pt x="4817583" y="3237540"/>
                    <a:pt x="4817583" y="3237540"/>
                  </a:cubicBezTo>
                  <a:cubicBezTo>
                    <a:pt x="6046445" y="3233858"/>
                    <a:pt x="6042635" y="3263194"/>
                    <a:pt x="6011139" y="3150545"/>
                  </a:cubicBezTo>
                  <a:lnTo>
                    <a:pt x="6017108" y="3051358"/>
                  </a:lnTo>
                  <a:cubicBezTo>
                    <a:pt x="6017108" y="3051358"/>
                    <a:pt x="6015711" y="3040817"/>
                    <a:pt x="6014187" y="3021894"/>
                  </a:cubicBezTo>
                  <a:lnTo>
                    <a:pt x="6070194" y="3021894"/>
                  </a:lnTo>
                  <a:lnTo>
                    <a:pt x="6068035" y="3055930"/>
                  </a:lnTo>
                  <a:lnTo>
                    <a:pt x="6080735" y="3123494"/>
                  </a:lnTo>
                  <a:cubicBezTo>
                    <a:pt x="6093435" y="3161594"/>
                    <a:pt x="6093435" y="3174548"/>
                    <a:pt x="6093435" y="3174548"/>
                  </a:cubicBezTo>
                  <a:cubicBezTo>
                    <a:pt x="6093435" y="3237794"/>
                    <a:pt x="6093435" y="3225094"/>
                    <a:pt x="6134964" y="3241477"/>
                  </a:cubicBezTo>
                  <a:lnTo>
                    <a:pt x="6233135" y="3237794"/>
                  </a:lnTo>
                  <a:cubicBezTo>
                    <a:pt x="6233135" y="3237794"/>
                    <a:pt x="6334735" y="3237794"/>
                    <a:pt x="6401410" y="3241477"/>
                  </a:cubicBezTo>
                  <a:cubicBezTo>
                    <a:pt x="6468085" y="3245160"/>
                    <a:pt x="6516599" y="3241477"/>
                    <a:pt x="6516599" y="3241477"/>
                  </a:cubicBezTo>
                  <a:cubicBezTo>
                    <a:pt x="6702908" y="3237794"/>
                    <a:pt x="6702908" y="3263194"/>
                    <a:pt x="6679794" y="3078283"/>
                  </a:cubicBezTo>
                  <a:lnTo>
                    <a:pt x="6667094" y="3042595"/>
                  </a:lnTo>
                  <a:cubicBezTo>
                    <a:pt x="6667094" y="3042595"/>
                    <a:pt x="6677508" y="2983794"/>
                    <a:pt x="6679794" y="2876606"/>
                  </a:cubicBezTo>
                  <a:cubicBezTo>
                    <a:pt x="6682080" y="2768402"/>
                    <a:pt x="6692494" y="2744781"/>
                    <a:pt x="6692494" y="2744781"/>
                  </a:cubicBezTo>
                  <a:lnTo>
                    <a:pt x="6679794" y="2678994"/>
                  </a:lnTo>
                  <a:lnTo>
                    <a:pt x="6461608" y="2669596"/>
                  </a:lnTo>
                  <a:lnTo>
                    <a:pt x="6461608" y="2623495"/>
                  </a:lnTo>
                  <a:lnTo>
                    <a:pt x="6505931" y="2627813"/>
                  </a:lnTo>
                  <a:lnTo>
                    <a:pt x="6573495" y="2608382"/>
                  </a:lnTo>
                  <a:cubicBezTo>
                    <a:pt x="6611595" y="2588951"/>
                    <a:pt x="6624549" y="2588951"/>
                    <a:pt x="6624549" y="2588951"/>
                  </a:cubicBezTo>
                  <a:cubicBezTo>
                    <a:pt x="6687795" y="2588951"/>
                    <a:pt x="6675095" y="2588951"/>
                    <a:pt x="6691478" y="2525578"/>
                  </a:cubicBezTo>
                  <a:lnTo>
                    <a:pt x="6688430" y="2399213"/>
                  </a:lnTo>
                  <a:cubicBezTo>
                    <a:pt x="6688811" y="2381306"/>
                    <a:pt x="6689319" y="2364034"/>
                    <a:pt x="6689954" y="2348032"/>
                  </a:cubicBezTo>
                  <a:cubicBezTo>
                    <a:pt x="6693637" y="2230387"/>
                    <a:pt x="6689954" y="1498721"/>
                    <a:pt x="6689954" y="1498721"/>
                  </a:cubicBezTo>
                  <a:cubicBezTo>
                    <a:pt x="6686271" y="669544"/>
                    <a:pt x="6715608" y="673354"/>
                    <a:pt x="6602959" y="704850"/>
                  </a:cubicBezTo>
                  <a:lnTo>
                    <a:pt x="6503772" y="698881"/>
                  </a:lnTo>
                  <a:cubicBezTo>
                    <a:pt x="6503772" y="698881"/>
                    <a:pt x="6493231" y="700278"/>
                    <a:pt x="6474308" y="701802"/>
                  </a:cubicBezTo>
                  <a:lnTo>
                    <a:pt x="6474308" y="645795"/>
                  </a:lnTo>
                  <a:lnTo>
                    <a:pt x="6508344" y="647954"/>
                  </a:lnTo>
                  <a:lnTo>
                    <a:pt x="6575908" y="635254"/>
                  </a:lnTo>
                  <a:cubicBezTo>
                    <a:pt x="6614008" y="622554"/>
                    <a:pt x="6626962" y="622554"/>
                    <a:pt x="6626962" y="622554"/>
                  </a:cubicBezTo>
                  <a:cubicBezTo>
                    <a:pt x="6690208" y="622554"/>
                    <a:pt x="6677508" y="622554"/>
                    <a:pt x="6693891" y="581025"/>
                  </a:cubicBezTo>
                  <a:lnTo>
                    <a:pt x="6690208" y="482854"/>
                  </a:lnTo>
                  <a:cubicBezTo>
                    <a:pt x="6690208" y="482854"/>
                    <a:pt x="6690208" y="381254"/>
                    <a:pt x="6693891" y="314579"/>
                  </a:cubicBezTo>
                  <a:cubicBezTo>
                    <a:pt x="6697574" y="247904"/>
                    <a:pt x="6693891" y="199390"/>
                    <a:pt x="6693891" y="199390"/>
                  </a:cubicBezTo>
                  <a:close/>
                </a:path>
              </a:pathLst>
            </a:custGeom>
            <a:solidFill>
              <a:srgbClr val="FFF8ED"/>
            </a:solidFill>
          </p:spPr>
        </p:sp>
      </p:grpSp>
      <p:sp>
        <p:nvSpPr>
          <p:cNvPr id="5" name="Freeform 5"/>
          <p:cNvSpPr/>
          <p:nvPr/>
        </p:nvSpPr>
        <p:spPr>
          <a:xfrm rot="2079808">
            <a:off x="1100448" y="5581046"/>
            <a:ext cx="1918865" cy="1218479"/>
          </a:xfrm>
          <a:custGeom>
            <a:avLst/>
            <a:gdLst/>
            <a:ahLst/>
            <a:cxnLst/>
            <a:rect l="l" t="t" r="r" b="b"/>
            <a:pathLst>
              <a:path w="1918865" h="1218479">
                <a:moveTo>
                  <a:pt x="0" y="0"/>
                </a:moveTo>
                <a:lnTo>
                  <a:pt x="1918865" y="0"/>
                </a:lnTo>
                <a:lnTo>
                  <a:pt x="1918865" y="1218479"/>
                </a:lnTo>
                <a:lnTo>
                  <a:pt x="0" y="1218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2542427" y="1845474"/>
            <a:ext cx="12232829" cy="4791558"/>
          </a:xfrm>
          <a:custGeom>
            <a:avLst/>
            <a:gdLst/>
            <a:ahLst/>
            <a:cxnLst/>
            <a:rect l="l" t="t" r="r" b="b"/>
            <a:pathLst>
              <a:path w="12232829" h="4791558">
                <a:moveTo>
                  <a:pt x="0" y="0"/>
                </a:moveTo>
                <a:lnTo>
                  <a:pt x="12232829" y="0"/>
                </a:lnTo>
                <a:lnTo>
                  <a:pt x="12232829" y="4791559"/>
                </a:lnTo>
                <a:lnTo>
                  <a:pt x="0" y="4791559"/>
                </a:lnTo>
                <a:lnTo>
                  <a:pt x="0" y="0"/>
                </a:lnTo>
                <a:close/>
              </a:path>
            </a:pathLst>
          </a:custGeom>
          <a:blipFill>
            <a:blip r:embed="rId6"/>
            <a:stretch>
              <a:fillRect t="-163" r="-1050" b="-754"/>
            </a:stretch>
          </a:blipFill>
        </p:spPr>
      </p:sp>
      <p:sp>
        <p:nvSpPr>
          <p:cNvPr id="7" name="TextBox 7"/>
          <p:cNvSpPr txBox="1"/>
          <p:nvPr/>
        </p:nvSpPr>
        <p:spPr>
          <a:xfrm>
            <a:off x="1758300" y="696120"/>
            <a:ext cx="13882301" cy="686927"/>
          </a:xfrm>
          <a:prstGeom prst="rect">
            <a:avLst/>
          </a:prstGeom>
        </p:spPr>
        <p:txBody>
          <a:bodyPr lIns="0" tIns="0" rIns="0" bIns="0" rtlCol="0" anchor="t">
            <a:spAutoFit/>
          </a:bodyPr>
          <a:lstStyle/>
          <a:p>
            <a:pPr marL="0" lvl="1" indent="0" algn="ctr">
              <a:lnSpc>
                <a:spcPts val="5347"/>
              </a:lnSpc>
            </a:pPr>
            <a:r>
              <a:rPr lang="en-US" sz="4774" b="1">
                <a:solidFill>
                  <a:srgbClr val="FFF8ED"/>
                </a:solidFill>
                <a:latin typeface="Eczar Semi-Bold"/>
                <a:ea typeface="Eczar Semi-Bold"/>
                <a:cs typeface="Eczar Semi-Bold"/>
                <a:sym typeface="Eczar Semi-Bold"/>
              </a:rPr>
              <a:t>Exploratory Data Analysis (EDA)</a:t>
            </a:r>
          </a:p>
        </p:txBody>
      </p:sp>
      <p:sp>
        <p:nvSpPr>
          <p:cNvPr id="8" name="TextBox 8"/>
          <p:cNvSpPr txBox="1"/>
          <p:nvPr/>
        </p:nvSpPr>
        <p:spPr>
          <a:xfrm>
            <a:off x="2542427" y="6871221"/>
            <a:ext cx="12232829" cy="1746496"/>
          </a:xfrm>
          <a:prstGeom prst="rect">
            <a:avLst/>
          </a:prstGeom>
        </p:spPr>
        <p:txBody>
          <a:bodyPr lIns="0" tIns="0" rIns="0" bIns="0" rtlCol="0" anchor="t">
            <a:spAutoFit/>
          </a:bodyPr>
          <a:lstStyle/>
          <a:p>
            <a:pPr marL="799843" lvl="1" indent="-399922" algn="l">
              <a:lnSpc>
                <a:spcPts val="4667"/>
              </a:lnSpc>
              <a:buFont typeface="Arial"/>
              <a:buChar char="•"/>
            </a:pPr>
            <a:r>
              <a:rPr lang="en-US" sz="3704">
                <a:solidFill>
                  <a:srgbClr val="000000"/>
                </a:solidFill>
                <a:latin typeface="Open Sauce"/>
                <a:ea typeface="Open Sauce"/>
                <a:cs typeface="Open Sauce"/>
                <a:sym typeface="Open Sauce"/>
              </a:rPr>
              <a:t>I have visualized the categorical columns by countplot and all the features give some distinction required for finding patterns.</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824</Words>
  <Application>Microsoft Office PowerPoint</Application>
  <PresentationFormat>Custom</PresentationFormat>
  <Paragraphs>83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Eczar Semi-Bold</vt:lpstr>
      <vt:lpstr>Open Sauce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Poisonous Mushroom</dc:title>
  <cp:lastModifiedBy>Monisha Das</cp:lastModifiedBy>
  <cp:revision>10</cp:revision>
  <dcterms:created xsi:type="dcterms:W3CDTF">2006-08-16T00:00:00Z</dcterms:created>
  <dcterms:modified xsi:type="dcterms:W3CDTF">2024-10-10T12:09:44Z</dcterms:modified>
  <dc:identifier>DAGS5exUlbQ</dc:identifier>
</cp:coreProperties>
</file>