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/>
            <a:t>Below are the Snapshots</a:t>
          </a:r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63" y="0"/>
          <a:ext cx="1595365" cy="40158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189" y="0"/>
          <a:ext cx="2707286" cy="40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Below are the Snapshots</a:t>
          </a:r>
        </a:p>
      </dsp:txBody>
      <dsp:txXfrm>
        <a:off x="1885189" y="0"/>
        <a:ext cx="2707286" cy="401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906C-9EFC-4EC6-AB98-DF5AF1B30481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CC95-71AE-46A1-801E-CF6C16556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6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ECC95-71AE-46A1-801E-CF6C16556D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77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98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70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83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69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26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E818-7454-459E-9650-3C5C674194F5}" type="slidenum">
              <a:rPr lang="en-US" sz="1200" b="0" strike="noStrike" spc="-1" smtClean="0">
                <a:solidFill>
                  <a:schemeClr val="dk1">
                    <a:tint val="95000"/>
                  </a:schemeClr>
                </a:solidFill>
                <a:latin typeface="Corbel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51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 idx="4294967295"/>
          </p:nvPr>
        </p:nvSpPr>
        <p:spPr>
          <a:xfrm>
            <a:off x="1041777" y="760854"/>
            <a:ext cx="10961687" cy="396081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chemeClr val="lt1"/>
                </a:solidFill>
                <a:latin typeface="Corbel"/>
              </a:rPr>
              <a:t>Super Market Sales Analysis</a:t>
            </a:r>
            <a:br>
              <a:rPr lang="en-US" sz="7200" b="1" strike="noStrike" spc="-1" dirty="0">
                <a:solidFill>
                  <a:schemeClr val="lt1"/>
                </a:solidFill>
                <a:latin typeface="Corbel"/>
              </a:rPr>
            </a:br>
            <a:r>
              <a:rPr lang="en-US" sz="3200" b="1" strike="noStrike" spc="-1" dirty="0">
                <a:solidFill>
                  <a:schemeClr val="lt1"/>
                </a:solidFill>
                <a:latin typeface="Corbel"/>
              </a:rPr>
              <a:t>Data analytics assignment - 1</a:t>
            </a:r>
            <a:endParaRPr lang="en-US" sz="7200" b="0" strike="noStrike" spc="-1" dirty="0">
              <a:solidFill>
                <a:schemeClr val="dk1"/>
              </a:solidFill>
              <a:latin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02C3-E1B2-4F2B-8B24-FB1120FB0550}" type="slidenum">
              <a:t>10</a:t>
            </a:fld>
            <a:endParaRPr/>
          </a:p>
        </p:txBody>
      </p:sp>
      <p:sp>
        <p:nvSpPr>
          <p:cNvPr id="166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3971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idx="4294967295"/>
          </p:nvPr>
        </p:nvSpPr>
        <p:spPr>
          <a:xfrm>
            <a:off x="6919913" y="2293938"/>
            <a:ext cx="5272087" cy="255746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/>
          <p:cNvPicPr/>
          <p:nvPr/>
        </p:nvPicPr>
        <p:blipFill>
          <a:blip r:embed="rId2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7141-6C5A-4173-970D-F50B01859440}" type="slidenum">
              <a:t>11</a:t>
            </a:fld>
            <a:endParaRPr/>
          </a:p>
        </p:txBody>
      </p:sp>
      <p:sp>
        <p:nvSpPr>
          <p:cNvPr id="170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271463"/>
            <a:ext cx="5272087" cy="1550987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idx="4294967295"/>
          </p:nvPr>
        </p:nvSpPr>
        <p:spPr>
          <a:xfrm>
            <a:off x="6919913" y="2151063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2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1713C3-93D2-4A77-9C74-40C40932C3C0}" type="slidenum">
              <a:rPr lang="en-US" sz="1200" b="0" strike="noStrike" spc="-1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idx="4294967295"/>
          </p:nvPr>
        </p:nvSpPr>
        <p:spPr>
          <a:xfrm>
            <a:off x="6919913" y="2217738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7" name="Picture 6"/>
          <p:cNvPicPr/>
          <p:nvPr/>
        </p:nvPicPr>
        <p:blipFill>
          <a:blip r:embed="rId2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99C8-24C7-4DB3-A19D-CE706647ED1E}" type="slidenum">
              <a:t>13</a:t>
            </a:fld>
            <a:endParaRPr/>
          </a:p>
        </p:txBody>
      </p:sp>
      <p:sp>
        <p:nvSpPr>
          <p:cNvPr id="179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450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idx="4294967295"/>
          </p:nvPr>
        </p:nvSpPr>
        <p:spPr>
          <a:xfrm>
            <a:off x="6919913" y="2324100"/>
            <a:ext cx="5272087" cy="2557463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/>
          <p:cNvPicPr/>
          <p:nvPr/>
        </p:nvPicPr>
        <p:blipFill>
          <a:blip r:embed="rId2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3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83692"/>
            <a:ext cx="838199" cy="767687"/>
          </a:xfrm>
        </p:spPr>
        <p:txBody>
          <a:bodyPr/>
          <a:lstStyle/>
          <a:p>
            <a:fld id="{B113F6BE-7ACC-4D25-ACD9-272A7FF4C117}" type="slidenum">
              <a:t>14</a:t>
            </a:fld>
            <a:endParaRPr/>
          </a:p>
        </p:txBody>
      </p:sp>
      <p:sp>
        <p:nvSpPr>
          <p:cNvPr id="183" name="PlaceHolder 1"/>
          <p:cNvSpPr>
            <a:spLocks noGrp="1"/>
          </p:cNvSpPr>
          <p:nvPr>
            <p:ph type="title" idx="4294967295"/>
          </p:nvPr>
        </p:nvSpPr>
        <p:spPr>
          <a:xfrm>
            <a:off x="0" y="625985"/>
            <a:ext cx="11520487" cy="7556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500" b="1" strike="noStrike" spc="-1" dirty="0">
                <a:solidFill>
                  <a:schemeClr val="lt1"/>
                </a:solidFill>
                <a:latin typeface="Corbel"/>
              </a:rPr>
              <a:t>Conclusion</a:t>
            </a:r>
            <a:endParaRPr lang="en-US" sz="4500" b="0" strike="noStrike" spc="-1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idx="4294967295"/>
          </p:nvPr>
        </p:nvSpPr>
        <p:spPr>
          <a:xfrm>
            <a:off x="1284550" y="2151522"/>
            <a:ext cx="8748712" cy="3976687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lang="en-US" sz="22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200" b="0" strike="noStrike" spc="-1" dirty="0">
                <a:latin typeface="Calibri"/>
              </a:rPr>
              <a:t>Thank you .</a:t>
            </a:r>
            <a:endParaRPr lang="en-US" sz="2200" b="0" strike="noStrike" spc="-1" dirty="0"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855AA-7314-43CF-9CE2-5CDF26F3350A}"/>
              </a:ext>
            </a:extLst>
          </p:cNvPr>
          <p:cNvSpPr/>
          <p:nvPr/>
        </p:nvSpPr>
        <p:spPr>
          <a:xfrm>
            <a:off x="1620132" y="3860624"/>
            <a:ext cx="626067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Sugumar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Jeppiaar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engineering college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F91-3D6B-474F-9029-538A2A6B25C7}" type="slidenum">
              <a:t>2</a:t>
            </a:fld>
            <a:endParaRPr/>
          </a:p>
        </p:txBody>
      </p:sp>
      <p:sp>
        <p:nvSpPr>
          <p:cNvPr id="143" name="PlaceHolder 1"/>
          <p:cNvSpPr>
            <a:spLocks noGrp="1"/>
          </p:cNvSpPr>
          <p:nvPr>
            <p:ph type="title" idx="4294967295"/>
          </p:nvPr>
        </p:nvSpPr>
        <p:spPr>
          <a:xfrm>
            <a:off x="823913" y="499745"/>
            <a:ext cx="5272087" cy="806450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br>
              <a:rPr sz="4000" dirty="0">
                <a:solidFill>
                  <a:schemeClr val="tx1"/>
                </a:solidFill>
              </a:rPr>
            </a:br>
            <a:br>
              <a:rPr sz="4000" dirty="0">
                <a:solidFill>
                  <a:schemeClr val="tx1"/>
                </a:solidFill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inherit"/>
              </a:rPr>
              <a:t>About Dataset</a:t>
            </a:r>
            <a:endParaRPr lang="en-US" sz="4000" b="0" strike="noStrike" spc="-1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idx="4294967295"/>
          </p:nvPr>
        </p:nvSpPr>
        <p:spPr>
          <a:xfrm>
            <a:off x="407104" y="1620757"/>
            <a:ext cx="4787065" cy="4144816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 fontScale="92500" lnSpcReduction="10000"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growth of supermarkets in most populated cities is increasing and market competitions are also high. 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The dataset is one of the historical sales of supermarket company which has recorded in 3 different branches for 3 months data.</a:t>
            </a:r>
          </a:p>
          <a:p>
            <a:pPr marL="438840" indent="0">
              <a:lnSpc>
                <a:spcPct val="100000"/>
              </a:lnSpc>
              <a:buNone/>
            </a:pPr>
            <a:endParaRPr lang="en-US" sz="2400" b="0" strike="noStrike" spc="-1" dirty="0"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400" b="0" strike="noStrike" spc="-1" dirty="0">
                <a:latin typeface="Calibri"/>
              </a:rPr>
              <a:t> Here is the image of dataset window in kaggle.com website. </a:t>
            </a: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2"/>
          <a:stretch/>
        </p:blipFill>
        <p:spPr>
          <a:xfrm>
            <a:off x="5487791" y="1548974"/>
            <a:ext cx="6430832" cy="41448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AEAB-19E3-43B2-8BD3-20F28EE0EA63}" type="slidenum">
              <a:t>3</a:t>
            </a:fld>
            <a:endParaRPr/>
          </a:p>
        </p:txBody>
      </p:sp>
      <p:sp>
        <p:nvSpPr>
          <p:cNvPr id="146" name="PlaceHolder 1"/>
          <p:cNvSpPr>
            <a:spLocks noGrp="1"/>
          </p:cNvSpPr>
          <p:nvPr>
            <p:ph type="title" idx="4294967295"/>
          </p:nvPr>
        </p:nvSpPr>
        <p:spPr>
          <a:xfrm>
            <a:off x="620732" y="960886"/>
            <a:ext cx="11107335" cy="7676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Uploading data set to Cognos </a:t>
            </a:r>
            <a:br>
              <a:rPr lang="en-IN" sz="4000" b="1" strike="noStrike" spc="-1" dirty="0">
                <a:solidFill>
                  <a:schemeClr val="tx1"/>
                </a:solidFill>
                <a:latin typeface="Calibri"/>
              </a:rPr>
            </a:b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Data Analytics 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idx="4294967295"/>
          </p:nvPr>
        </p:nvSpPr>
        <p:spPr>
          <a:xfrm>
            <a:off x="620784" y="2129213"/>
            <a:ext cx="4864493" cy="229791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Here are snapshots of how I upload .csv files to my Cognos data analytics 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Downloaded .csv file from </a:t>
            </a:r>
            <a:r>
              <a:rPr lang="en-US" sz="2200" b="0" strike="noStrike" spc="-1" dirty="0" err="1">
                <a:latin typeface="Calibri"/>
              </a:rPr>
              <a:t>kaggle</a:t>
            </a:r>
            <a:r>
              <a:rPr lang="en-US" sz="2200" b="0" strike="noStrike" spc="-1" dirty="0">
                <a:latin typeface="Calibri"/>
              </a:rPr>
              <a:t> is uploaded using the upload feature on the </a:t>
            </a:r>
            <a:r>
              <a:rPr lang="en-US" sz="2200" b="0" strike="noStrike" spc="-1" dirty="0" err="1">
                <a:latin typeface="Calibri"/>
              </a:rPr>
              <a:t>cognos</a:t>
            </a:r>
            <a:r>
              <a:rPr lang="en-US" sz="2200" b="0" strike="noStrike" spc="-1" dirty="0">
                <a:latin typeface="Calibri"/>
              </a:rPr>
              <a:t> website</a:t>
            </a:r>
            <a:r>
              <a:rPr lang="en-US" sz="2200" b="0" strike="noStrike" spc="-1" dirty="0">
                <a:latin typeface="Corbel"/>
              </a:rPr>
              <a:t>. </a:t>
            </a: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2"/>
          <a:stretch/>
        </p:blipFill>
        <p:spPr>
          <a:xfrm>
            <a:off x="6096000" y="1398665"/>
            <a:ext cx="5021344" cy="493614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533C-7F22-4B8C-B1C3-1956D62228E8}" type="slidenum">
              <a:t>4</a:t>
            </a:fld>
            <a:endParaRPr/>
          </a:p>
        </p:txBody>
      </p:sp>
      <p:sp>
        <p:nvSpPr>
          <p:cNvPr id="149" name="PlaceHolder 1"/>
          <p:cNvSpPr>
            <a:spLocks noGrp="1"/>
          </p:cNvSpPr>
          <p:nvPr>
            <p:ph type="title" idx="4294967295"/>
          </p:nvPr>
        </p:nvSpPr>
        <p:spPr>
          <a:xfrm>
            <a:off x="2240756" y="587768"/>
            <a:ext cx="7710487" cy="775493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Delete the unnecessary columns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idx="4294967295"/>
          </p:nvPr>
        </p:nvSpPr>
        <p:spPr>
          <a:xfrm>
            <a:off x="5157099" y="1950244"/>
            <a:ext cx="6692393" cy="2957512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Removal of unnecessary columns are done here and they have been saved as another data module .</a:t>
            </a:r>
            <a:endParaRPr lang="en-US" sz="22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US" sz="2200" b="0" strike="noStrike" spc="-1" dirty="0">
                <a:latin typeface="Calibri"/>
              </a:rPr>
              <a:t>You can see that few columns are not displayed as they have been removed. </a:t>
            </a:r>
            <a:endParaRPr lang="en-US" sz="2200" b="0" strike="noStrike" spc="-1" dirty="0"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400" b="0" strike="noStrike" spc="-1" dirty="0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4042511841"/>
              </p:ext>
            </p:extLst>
          </p:nvPr>
        </p:nvGraphicFramePr>
        <p:xfrm>
          <a:off x="427298" y="1552353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6E5-EEF4-4F3C-B1E7-30E2FA57BF8B}" type="slidenum">
              <a:t>5</a:t>
            </a:fld>
            <a:endParaRPr/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2"/>
          <a:stretch/>
        </p:blipFill>
        <p:spPr>
          <a:xfrm>
            <a:off x="9427" y="18854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EC6-D4A7-4965-BC5D-6E0AAF328D5D}" type="slidenum">
              <a:t>6</a:t>
            </a:fld>
            <a:endParaRPr/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8674-D075-4A16-AB2C-0F649456F409}" type="slidenum">
              <a:t>7</a:t>
            </a:fld>
            <a:endParaRPr/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C9-8726-4FAD-B240-34DC67031937}" type="slidenum">
              <a:t>8</a:t>
            </a:fld>
            <a:endParaRPr/>
          </a:p>
        </p:txBody>
      </p:sp>
      <p:sp>
        <p:nvSpPr>
          <p:cNvPr id="160" name="PlaceHolder 1"/>
          <p:cNvSpPr>
            <a:spLocks noGrp="1"/>
          </p:cNvSpPr>
          <p:nvPr>
            <p:ph type="title" idx="4294967295"/>
          </p:nvPr>
        </p:nvSpPr>
        <p:spPr>
          <a:xfrm>
            <a:off x="405990" y="0"/>
            <a:ext cx="7352270" cy="1824054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 dirty="0">
                <a:solidFill>
                  <a:schemeClr val="tx1"/>
                </a:solidFill>
                <a:latin typeface="Calibri"/>
              </a:rPr>
              <a:t>Analysis of Gender by Gender in a Pie Chart Representation</a:t>
            </a:r>
            <a:endParaRPr lang="en-US" sz="4000" b="0" strike="noStrike" spc="-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idx="4294967295"/>
          </p:nvPr>
        </p:nvSpPr>
        <p:spPr>
          <a:xfrm>
            <a:off x="339365" y="2137004"/>
            <a:ext cx="5272087" cy="2338388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The diagram is a Pie Chart representation of Genders of two kinds.</a:t>
            </a:r>
            <a:endParaRPr lang="en-US" sz="2400" b="0" strike="noStrike" spc="-1" dirty="0"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 dirty="0">
                <a:latin typeface="Calibri"/>
              </a:rPr>
              <a:t>Hence it has two colours</a:t>
            </a:r>
            <a:r>
              <a:rPr lang="en-IN" sz="2400" b="0" strike="noStrike" spc="-1" dirty="0">
                <a:latin typeface="Corbel"/>
              </a:rPr>
              <a:t>. </a:t>
            </a:r>
            <a:endParaRPr lang="en-US" sz="2400" b="0" strike="noStrike" spc="-1" dirty="0"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2"/>
          <a:stretch/>
        </p:blipFill>
        <p:spPr>
          <a:xfrm>
            <a:off x="5269583" y="2064470"/>
            <a:ext cx="6573625" cy="41006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38E7-3A73-4823-8F82-90F1FB3F8957}" type="slidenum">
              <a:t>9</a:t>
            </a:fld>
            <a:endParaRPr/>
          </a:p>
        </p:txBody>
      </p:sp>
      <p:sp>
        <p:nvSpPr>
          <p:cNvPr id="163" name="PlaceHolder 1"/>
          <p:cNvSpPr>
            <a:spLocks noGrp="1"/>
          </p:cNvSpPr>
          <p:nvPr>
            <p:ph type="title" idx="4294967295"/>
          </p:nvPr>
        </p:nvSpPr>
        <p:spPr>
          <a:xfrm>
            <a:off x="6919913" y="69850"/>
            <a:ext cx="5272087" cy="1550988"/>
          </a:xfrm>
          <a:prstGeom prst="rect">
            <a:avLst/>
          </a:prstGeom>
          <a:noFill/>
          <a:ln w="0">
            <a:noFill/>
          </a:ln>
        </p:spPr>
        <p:txBody>
          <a:bodyPr tIns="45000" rIns="45720" bIns="4500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000" b="1" strike="noStrike" spc="-1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lang="en-US" sz="4000" b="0" strike="noStrike" spc="-1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idx="4294967295"/>
          </p:nvPr>
        </p:nvSpPr>
        <p:spPr>
          <a:xfrm>
            <a:off x="6919913" y="2286000"/>
            <a:ext cx="5272087" cy="2555875"/>
          </a:xfrm>
          <a:prstGeom prst="rect">
            <a:avLst/>
          </a:prstGeom>
          <a:noFill/>
          <a:ln w="0">
            <a:noFill/>
          </a:ln>
        </p:spPr>
        <p:txBody>
          <a:bodyPr lIns="54720" tIns="91440" rIns="90000" bIns="45000" anchor="t">
            <a:normAutofit/>
          </a:bodyPr>
          <a:lstStyle/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lang="en-IN" sz="2400" b="0" strike="noStrike" spc="-1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lang="en-US" sz="2400" b="0" strike="noStrike" spc="-1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347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Corbel</vt:lpstr>
      <vt:lpstr>inherit</vt:lpstr>
      <vt:lpstr>Times New Roman</vt:lpstr>
      <vt:lpstr>Wingdings 2</vt:lpstr>
      <vt:lpstr>Wingdings 3</vt:lpstr>
      <vt:lpstr>Ion</vt:lpstr>
      <vt:lpstr>Super Market Sales Analysis Data analytics assignment - 1</vt:lpstr>
      <vt:lpstr>  About Dataset</vt:lpstr>
      <vt:lpstr>Uploading data set to Cognos  Data Analytics </vt:lpstr>
      <vt:lpstr>Delete the unnecessary columns</vt:lpstr>
      <vt:lpstr>PowerPoint Presentation</vt:lpstr>
      <vt:lpstr>PowerPoint Presentation</vt:lpstr>
      <vt:lpstr>PowerPoint Presentation</vt:lpstr>
      <vt:lpstr>Analysis of Gender by Gender in a Pie Chart Representation</vt:lpstr>
      <vt:lpstr>Analysis of quantity of products</vt:lpstr>
      <vt:lpstr>Analysis of Gender and Customer type</vt:lpstr>
      <vt:lpstr>Analysis of gross income</vt:lpstr>
      <vt:lpstr>Analysis of gross income including it’s city and branch</vt:lpstr>
      <vt:lpstr>Analysis of Taxes according to the quantity of products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Market Sales Analysis</dc:title>
  <dc:subject/>
  <dc:creator>Sameer Khan</dc:creator>
  <dc:description/>
  <cp:lastModifiedBy>cindu</cp:lastModifiedBy>
  <cp:revision>9</cp:revision>
  <dcterms:created xsi:type="dcterms:W3CDTF">2023-04-22T19:07:15Z</dcterms:created>
  <dcterms:modified xsi:type="dcterms:W3CDTF">2023-10-04T15:54:59Z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