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2" r:id="rId7"/>
    <p:sldId id="269" r:id="rId8"/>
    <p:sldId id="263" r:id="rId9"/>
    <p:sldId id="265" r:id="rId10"/>
    <p:sldId id="267"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sha BL" initials="MB" lastIdx="1" clrIdx="0">
    <p:extLst>
      <p:ext uri="{19B8F6BF-5375-455C-9EA6-DF929625EA0E}">
        <p15:presenceInfo xmlns:p15="http://schemas.microsoft.com/office/powerpoint/2012/main" userId="414ac18ff7a54b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290932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229520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A62B6D-4E75-4D14-83B0-4CB12504259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90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1D2810-01F5-4088-BCAC-E96004D177E5}"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581611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1D2810-01F5-4088-BCAC-E96004D177E5}"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A62B6D-4E75-4D14-83B0-4CB12504259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949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1D2810-01F5-4088-BCAC-E96004D177E5}"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374522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1700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45095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411640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D2810-01F5-4088-BCAC-E96004D177E5}"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424928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D2810-01F5-4088-BCAC-E96004D177E5}"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35047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D2810-01F5-4088-BCAC-E96004D177E5}" type="datetimeFigureOut">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103976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D2810-01F5-4088-BCAC-E96004D177E5}" type="datetimeFigureOut">
              <a:rPr lang="en-IN" smtClean="0"/>
              <a:t>07-02-2022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9060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D2810-01F5-4088-BCAC-E96004D177E5}" type="datetimeFigureOut">
              <a:rPr lang="en-IN" smtClean="0"/>
              <a:t>07-02-2022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18217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D2810-01F5-4088-BCAC-E96004D177E5}"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365801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D2810-01F5-4088-BCAC-E96004D177E5}"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A62B6D-4E75-4D14-83B0-4CB12504259D}" type="slidenum">
              <a:rPr lang="en-IN" smtClean="0"/>
              <a:t>‹#›</a:t>
            </a:fld>
            <a:endParaRPr lang="en-IN"/>
          </a:p>
        </p:txBody>
      </p:sp>
    </p:spTree>
    <p:extLst>
      <p:ext uri="{BB962C8B-B14F-4D97-AF65-F5344CB8AC3E}">
        <p14:creationId xmlns:p14="http://schemas.microsoft.com/office/powerpoint/2010/main" val="32587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1D2810-01F5-4088-BCAC-E96004D177E5}" type="datetimeFigureOut">
              <a:rPr lang="en-IN" smtClean="0"/>
              <a:t>07-02-2022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A62B6D-4E75-4D14-83B0-4CB12504259D}" type="slidenum">
              <a:rPr lang="en-IN" smtClean="0"/>
              <a:t>‹#›</a:t>
            </a:fld>
            <a:endParaRPr lang="en-IN"/>
          </a:p>
        </p:txBody>
      </p:sp>
    </p:spTree>
    <p:extLst>
      <p:ext uri="{BB962C8B-B14F-4D97-AF65-F5344CB8AC3E}">
        <p14:creationId xmlns:p14="http://schemas.microsoft.com/office/powerpoint/2010/main" val="397045912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AED939-E9E4-4685-96CA-A5B0DA5138F6}"/>
              </a:ext>
            </a:extLst>
          </p:cNvPr>
          <p:cNvSpPr>
            <a:spLocks noGrp="1"/>
          </p:cNvSpPr>
          <p:nvPr>
            <p:ph type="subTitle" idx="1"/>
          </p:nvPr>
        </p:nvSpPr>
        <p:spPr>
          <a:xfrm>
            <a:off x="7704814" y="3506525"/>
            <a:ext cx="3713259" cy="3238490"/>
          </a:xfrm>
        </p:spPr>
        <p:txBody>
          <a:bodyPr>
            <a:normAutofit/>
          </a:bodyPr>
          <a:lstStyle/>
          <a:p>
            <a:r>
              <a:rPr lang="en-IN" sz="3500" u="sng" dirty="0">
                <a:solidFill>
                  <a:schemeClr val="tx1"/>
                </a:solidFill>
                <a:latin typeface="Times New Roman" panose="02020603050405020304" pitchFamily="18" charset="0"/>
                <a:cs typeface="Times New Roman" panose="02020603050405020304" pitchFamily="18" charset="0"/>
              </a:rPr>
              <a:t>Presented By:</a:t>
            </a:r>
          </a:p>
          <a:p>
            <a:r>
              <a:rPr lang="en-IN" sz="2400" dirty="0">
                <a:solidFill>
                  <a:schemeClr val="tx1"/>
                </a:solidFill>
                <a:latin typeface="Times New Roman" panose="02020603050405020304" pitchFamily="18" charset="0"/>
                <a:cs typeface="Times New Roman" panose="02020603050405020304" pitchFamily="18" charset="0"/>
              </a:rPr>
              <a:t>Manish Gupta</a:t>
            </a:r>
          </a:p>
          <a:p>
            <a:r>
              <a:rPr lang="en-IN" sz="2400" dirty="0" err="1">
                <a:solidFill>
                  <a:schemeClr val="tx1"/>
                </a:solidFill>
                <a:latin typeface="Times New Roman" panose="02020603050405020304" pitchFamily="18" charset="0"/>
                <a:cs typeface="Times New Roman" panose="02020603050405020304" pitchFamily="18" charset="0"/>
              </a:rPr>
              <a:t>Sujan</a:t>
            </a:r>
            <a:r>
              <a:rPr lang="en-IN" sz="2400" dirty="0">
                <a:solidFill>
                  <a:schemeClr val="tx1"/>
                </a:solidFill>
                <a:latin typeface="Times New Roman" panose="02020603050405020304" pitchFamily="18" charset="0"/>
                <a:cs typeface="Times New Roman" panose="02020603050405020304" pitchFamily="18" charset="0"/>
              </a:rPr>
              <a:t> G Bhargav</a:t>
            </a:r>
          </a:p>
          <a:p>
            <a:r>
              <a:rPr lang="en-IN" sz="2400" dirty="0">
                <a:solidFill>
                  <a:schemeClr val="tx1"/>
                </a:solidFill>
                <a:latin typeface="Times New Roman" panose="02020603050405020304" pitchFamily="18" charset="0"/>
                <a:cs typeface="Times New Roman" panose="02020603050405020304" pitchFamily="18" charset="0"/>
              </a:rPr>
              <a:t>Monisha Narayan</a:t>
            </a:r>
          </a:p>
          <a:p>
            <a:r>
              <a:rPr lang="en-IN" sz="2400" dirty="0" err="1">
                <a:solidFill>
                  <a:schemeClr val="tx1"/>
                </a:solidFill>
                <a:latin typeface="Times New Roman" panose="02020603050405020304" pitchFamily="18" charset="0"/>
                <a:cs typeface="Times New Roman" panose="02020603050405020304" pitchFamily="18" charset="0"/>
              </a:rPr>
              <a:t>Manjunatha</a:t>
            </a:r>
            <a:r>
              <a:rPr lang="en-IN" sz="2400" dirty="0">
                <a:solidFill>
                  <a:schemeClr val="tx1"/>
                </a:solidFill>
                <a:latin typeface="Times New Roman" panose="02020603050405020304" pitchFamily="18" charset="0"/>
                <a:cs typeface="Times New Roman" panose="02020603050405020304" pitchFamily="18" charset="0"/>
              </a:rPr>
              <a:t> Durgesh</a:t>
            </a:r>
          </a:p>
          <a:p>
            <a:r>
              <a:rPr lang="en-IN" sz="2400" dirty="0">
                <a:solidFill>
                  <a:schemeClr val="tx1"/>
                </a:solidFill>
                <a:latin typeface="Times New Roman" panose="02020603050405020304" pitchFamily="18" charset="0"/>
                <a:cs typeface="Times New Roman" panose="02020603050405020304" pitchFamily="18" charset="0"/>
              </a:rPr>
              <a:t>Ratan Kumar Panchal</a:t>
            </a:r>
          </a:p>
        </p:txBody>
      </p:sp>
      <p:pic>
        <p:nvPicPr>
          <p:cNvPr id="5" name="Picture 4">
            <a:extLst>
              <a:ext uri="{FF2B5EF4-FFF2-40B4-BE49-F238E27FC236}">
                <a16:creationId xmlns:a16="http://schemas.microsoft.com/office/drawing/2014/main" id="{D6B20B8B-CD23-4109-876F-3B9E9C946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922" y="112985"/>
            <a:ext cx="4243263" cy="1148963"/>
          </a:xfrm>
          <a:prstGeom prst="rect">
            <a:avLst/>
          </a:prstGeom>
        </p:spPr>
      </p:pic>
      <p:sp>
        <p:nvSpPr>
          <p:cNvPr id="6" name="Title 5">
            <a:extLst>
              <a:ext uri="{FF2B5EF4-FFF2-40B4-BE49-F238E27FC236}">
                <a16:creationId xmlns:a16="http://schemas.microsoft.com/office/drawing/2014/main" id="{558CB37B-7BB9-4DAD-A181-ECC9D09C3911}"/>
              </a:ext>
            </a:extLst>
          </p:cNvPr>
          <p:cNvSpPr>
            <a:spLocks noGrp="1"/>
          </p:cNvSpPr>
          <p:nvPr>
            <p:ph type="ctrTitle"/>
          </p:nvPr>
        </p:nvSpPr>
        <p:spPr>
          <a:xfrm>
            <a:off x="1192697" y="-270344"/>
            <a:ext cx="10225376" cy="3975652"/>
          </a:xfrm>
        </p:spPr>
        <p:txBody>
          <a:bodyPr>
            <a:normAutofit/>
          </a:bodyPr>
          <a:lstStyle/>
          <a:p>
            <a:pPr algn="ctr"/>
            <a:r>
              <a:rPr lang="en-US" sz="4400" u="sng" dirty="0">
                <a:solidFill>
                  <a:schemeClr val="tx1"/>
                </a:solidFill>
                <a:latin typeface="Times New Roman" panose="02020603050405020304" pitchFamily="18" charset="0"/>
                <a:cs typeface="Times New Roman" panose="02020603050405020304" pitchFamily="18" charset="0"/>
              </a:rPr>
              <a:t>E-Commerce Website for Visually Impaired</a:t>
            </a:r>
            <a:br>
              <a:rPr lang="en-IN" sz="4400" u="sng" dirty="0">
                <a:solidFill>
                  <a:schemeClr val="tx1"/>
                </a:solidFill>
                <a:latin typeface="Times New Roman" panose="02020603050405020304" pitchFamily="18" charset="0"/>
                <a:cs typeface="Times New Roman" panose="02020603050405020304" pitchFamily="18" charset="0"/>
              </a:rPr>
            </a:br>
            <a:r>
              <a:rPr lang="en-IN" sz="4000" u="sng" dirty="0">
                <a:solidFill>
                  <a:schemeClr val="tx1"/>
                </a:solidFill>
                <a:latin typeface="Times New Roman" panose="02020603050405020304" pitchFamily="18" charset="0"/>
                <a:cs typeface="Times New Roman" panose="02020603050405020304" pitchFamily="18" charset="0"/>
              </a:rPr>
              <a:t>Batch-88</a:t>
            </a:r>
            <a:br>
              <a:rPr lang="en-IN" sz="4000" u="sng"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“Team-02”</a:t>
            </a:r>
            <a:br>
              <a:rPr lang="en-IN" sz="2800" dirty="0">
                <a:solidFill>
                  <a:schemeClr val="tx1"/>
                </a:solidFill>
                <a:latin typeface="Times New Roman" panose="02020603050405020304" pitchFamily="18" charset="0"/>
                <a:cs typeface="Times New Roman" panose="02020603050405020304" pitchFamily="18" charset="0"/>
              </a:rPr>
            </a:br>
            <a:endParaRPr lang="en-IN"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9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FC7B-9799-4142-BF5B-991C778ABADF}"/>
              </a:ext>
            </a:extLst>
          </p:cNvPr>
          <p:cNvSpPr>
            <a:spLocks noGrp="1"/>
          </p:cNvSpPr>
          <p:nvPr>
            <p:ph type="title"/>
          </p:nvPr>
        </p:nvSpPr>
        <p:spPr>
          <a:xfrm>
            <a:off x="2274744" y="5459897"/>
            <a:ext cx="8596668" cy="654657"/>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Ordered List</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E2C055-951B-402B-98B6-3E9A168DD7AF}"/>
              </a:ext>
            </a:extLst>
          </p:cNvPr>
          <p:cNvPicPr>
            <a:picLocks noChangeAspect="1"/>
          </p:cNvPicPr>
          <p:nvPr/>
        </p:nvPicPr>
        <p:blipFill rotWithShape="1">
          <a:blip r:embed="rId2">
            <a:extLst>
              <a:ext uri="{28A0092B-C50C-407E-A947-70E740481C1C}">
                <a14:useLocalDpi xmlns:a14="http://schemas.microsoft.com/office/drawing/2010/main" val="0"/>
              </a:ext>
            </a:extLst>
          </a:blip>
          <a:srcRect t="8115" r="985" b="4232"/>
          <a:stretch/>
        </p:blipFill>
        <p:spPr>
          <a:xfrm>
            <a:off x="1622066" y="1160890"/>
            <a:ext cx="9541565" cy="4222143"/>
          </a:xfrm>
          <a:prstGeom prst="rect">
            <a:avLst/>
          </a:prstGeom>
        </p:spPr>
      </p:pic>
    </p:spTree>
    <p:extLst>
      <p:ext uri="{BB962C8B-B14F-4D97-AF65-F5344CB8AC3E}">
        <p14:creationId xmlns:p14="http://schemas.microsoft.com/office/powerpoint/2010/main" val="315284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B396-47D4-4BD0-95AC-86AE56258147}"/>
              </a:ext>
            </a:extLst>
          </p:cNvPr>
          <p:cNvSpPr>
            <a:spLocks noGrp="1"/>
          </p:cNvSpPr>
          <p:nvPr>
            <p:ph type="title"/>
          </p:nvPr>
        </p:nvSpPr>
        <p:spPr>
          <a:xfrm>
            <a:off x="2461599" y="5476239"/>
            <a:ext cx="8596668" cy="546873"/>
          </a:xfrm>
        </p:spPr>
        <p:txBody>
          <a:bodyPr>
            <a:noAutofit/>
          </a:bodyPr>
          <a:lstStyle/>
          <a:p>
            <a:pPr algn="ctr"/>
            <a:r>
              <a:rPr lang="en-IN" sz="2800" b="1" dirty="0">
                <a:solidFill>
                  <a:schemeClr val="tx1"/>
                </a:solidFill>
                <a:latin typeface="Times New Roman" panose="02020603050405020304" pitchFamily="18" charset="0"/>
                <a:cs typeface="Times New Roman" panose="02020603050405020304" pitchFamily="18" charset="0"/>
              </a:rPr>
              <a:t>Admin Page</a:t>
            </a:r>
          </a:p>
        </p:txBody>
      </p:sp>
      <p:pic>
        <p:nvPicPr>
          <p:cNvPr id="5" name="Picture 4">
            <a:extLst>
              <a:ext uri="{FF2B5EF4-FFF2-40B4-BE49-F238E27FC236}">
                <a16:creationId xmlns:a16="http://schemas.microsoft.com/office/drawing/2014/main" id="{F04BDE76-C84B-4ECB-ABD8-39803874BD36}"/>
              </a:ext>
            </a:extLst>
          </p:cNvPr>
          <p:cNvPicPr>
            <a:picLocks noChangeAspect="1"/>
          </p:cNvPicPr>
          <p:nvPr/>
        </p:nvPicPr>
        <p:blipFill rotWithShape="1">
          <a:blip r:embed="rId2">
            <a:extLst>
              <a:ext uri="{28A0092B-C50C-407E-A947-70E740481C1C}">
                <a14:useLocalDpi xmlns:a14="http://schemas.microsoft.com/office/drawing/2010/main" val="0"/>
              </a:ext>
            </a:extLst>
          </a:blip>
          <a:srcRect t="7884" r="935" b="4580"/>
          <a:stretch/>
        </p:blipFill>
        <p:spPr>
          <a:xfrm>
            <a:off x="1789043" y="946205"/>
            <a:ext cx="9811910" cy="4444781"/>
          </a:xfrm>
          <a:prstGeom prst="rect">
            <a:avLst/>
          </a:prstGeom>
        </p:spPr>
      </p:pic>
    </p:spTree>
    <p:extLst>
      <p:ext uri="{BB962C8B-B14F-4D97-AF65-F5344CB8AC3E}">
        <p14:creationId xmlns:p14="http://schemas.microsoft.com/office/powerpoint/2010/main" val="179327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E5A7-525C-45B4-9BCA-DA76D1E24509}"/>
              </a:ext>
            </a:extLst>
          </p:cNvPr>
          <p:cNvSpPr>
            <a:spLocks noGrp="1"/>
          </p:cNvSpPr>
          <p:nvPr>
            <p:ph type="title"/>
          </p:nvPr>
        </p:nvSpPr>
        <p:spPr>
          <a:xfrm>
            <a:off x="1640156" y="2434357"/>
            <a:ext cx="8911687" cy="1280890"/>
          </a:xfrm>
        </p:spPr>
        <p:txBody>
          <a:bodyPr>
            <a:normAutofit/>
          </a:bodyPr>
          <a:lstStyle/>
          <a:p>
            <a:pPr algn="ctr"/>
            <a:r>
              <a:rPr lang="en-IN" sz="66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4778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AD00-5BED-4873-8067-D843D2C3C2B9}"/>
              </a:ext>
            </a:extLst>
          </p:cNvPr>
          <p:cNvSpPr>
            <a:spLocks noGrp="1"/>
          </p:cNvSpPr>
          <p:nvPr>
            <p:ph type="title"/>
          </p:nvPr>
        </p:nvSpPr>
        <p:spPr>
          <a:xfrm>
            <a:off x="1630017" y="612250"/>
            <a:ext cx="10177669" cy="842839"/>
          </a:xfrm>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A66C5E6-8C7E-4420-A867-2063598F970F}"/>
              </a:ext>
            </a:extLst>
          </p:cNvPr>
          <p:cNvSpPr>
            <a:spLocks noGrp="1"/>
          </p:cNvSpPr>
          <p:nvPr>
            <p:ph idx="1"/>
          </p:nvPr>
        </p:nvSpPr>
        <p:spPr>
          <a:xfrm>
            <a:off x="1812897" y="1804947"/>
            <a:ext cx="10515600" cy="4046013"/>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Problem Statement</a:t>
            </a:r>
          </a:p>
          <a:p>
            <a:r>
              <a:rPr lang="en-IN" sz="2800" dirty="0">
                <a:solidFill>
                  <a:schemeClr val="tx1"/>
                </a:solidFill>
                <a:latin typeface="Times New Roman" panose="02020603050405020304" pitchFamily="18" charset="0"/>
                <a:cs typeface="Times New Roman" panose="02020603050405020304" pitchFamily="18" charset="0"/>
              </a:rPr>
              <a:t>Flow Chart </a:t>
            </a:r>
          </a:p>
          <a:p>
            <a:r>
              <a:rPr lang="en-IN" sz="2800" dirty="0">
                <a:solidFill>
                  <a:schemeClr val="tx1"/>
                </a:solidFill>
                <a:latin typeface="Times New Roman" panose="02020603050405020304" pitchFamily="18" charset="0"/>
                <a:cs typeface="Times New Roman" panose="02020603050405020304" pitchFamily="18" charset="0"/>
              </a:rPr>
              <a:t>Technologies &amp; Languages Used</a:t>
            </a:r>
          </a:p>
          <a:p>
            <a:r>
              <a:rPr lang="en-IN" sz="2800">
                <a:solidFill>
                  <a:schemeClr val="tx1"/>
                </a:solidFill>
                <a:latin typeface="Times New Roman" panose="02020603050405020304" pitchFamily="18" charset="0"/>
                <a:cs typeface="Times New Roman" panose="02020603050405020304" pitchFamily="18" charset="0"/>
              </a:rPr>
              <a:t>Results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40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A242-2DBF-4F2E-B83D-FE6ABBF1BD8A}"/>
              </a:ext>
            </a:extLst>
          </p:cNvPr>
          <p:cNvSpPr>
            <a:spLocks noGrp="1"/>
          </p:cNvSpPr>
          <p:nvPr>
            <p:ph type="title"/>
          </p:nvPr>
        </p:nvSpPr>
        <p:spPr>
          <a:xfrm>
            <a:off x="699715" y="603664"/>
            <a:ext cx="6631388" cy="978645"/>
          </a:xfrm>
        </p:spPr>
        <p:txBody>
          <a:bodyPr/>
          <a:lstStyle/>
          <a:p>
            <a:pPr algn="ctr"/>
            <a:r>
              <a:rPr lang="en-IN" sz="4400"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ED44A9-F14E-40A5-9EB6-99A5743238EA}"/>
              </a:ext>
            </a:extLst>
          </p:cNvPr>
          <p:cNvSpPr>
            <a:spLocks noGrp="1"/>
          </p:cNvSpPr>
          <p:nvPr>
            <p:ph idx="1"/>
          </p:nvPr>
        </p:nvSpPr>
        <p:spPr>
          <a:xfrm>
            <a:off x="1614114" y="1708896"/>
            <a:ext cx="9501810" cy="2528515"/>
          </a:xfrm>
        </p:spPr>
        <p:txBody>
          <a:bodyPr>
            <a:normAutofit fontScale="92500"/>
          </a:bodyPr>
          <a:lstStyle/>
          <a:p>
            <a:pPr algn="just"/>
            <a:r>
              <a:rPr lang="en-US" sz="2800" dirty="0">
                <a:solidFill>
                  <a:schemeClr val="tx1"/>
                </a:solidFill>
                <a:latin typeface="Times New Roman" panose="02020603050405020304" pitchFamily="18" charset="0"/>
                <a:cs typeface="Times New Roman" panose="02020603050405020304" pitchFamily="18" charset="0"/>
              </a:rPr>
              <a:t> An ecommerce website is developed to assist blind people that automatically recognize by speech. This system processes the voice output, and asks for the input by pressing the button of their desire choices. Which will help them to buy their desired products online All kind of instructions will be provided to them in the form of audio, they need to hear and follow the instructions.</a:t>
            </a:r>
          </a:p>
          <a:p>
            <a:pPr marL="0" indent="0" algn="just">
              <a:buNone/>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36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580C-B225-4CE0-B841-35F47C09FA16}"/>
              </a:ext>
            </a:extLst>
          </p:cNvPr>
          <p:cNvSpPr>
            <a:spLocks noGrp="1"/>
          </p:cNvSpPr>
          <p:nvPr>
            <p:ph type="title"/>
          </p:nvPr>
        </p:nvSpPr>
        <p:spPr>
          <a:xfrm>
            <a:off x="1596556" y="618916"/>
            <a:ext cx="10736580" cy="580445"/>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F</a:t>
            </a:r>
            <a:r>
              <a:rPr lang="en-IN" sz="4400" b="1" dirty="0">
                <a:solidFill>
                  <a:schemeClr val="tx1"/>
                </a:solidFill>
                <a:latin typeface="Times New Roman" panose="02020603050405020304" pitchFamily="18" charset="0"/>
                <a:cs typeface="Times New Roman" panose="02020603050405020304" pitchFamily="18" charset="0"/>
              </a:rPr>
              <a:t>low Chart</a:t>
            </a:r>
          </a:p>
        </p:txBody>
      </p:sp>
      <p:sp>
        <p:nvSpPr>
          <p:cNvPr id="3" name="Oval 2">
            <a:extLst>
              <a:ext uri="{FF2B5EF4-FFF2-40B4-BE49-F238E27FC236}">
                <a16:creationId xmlns:a16="http://schemas.microsoft.com/office/drawing/2014/main" id="{FD8D2AFF-887E-4BFE-BE4C-F9B7120AF55A}"/>
              </a:ext>
            </a:extLst>
          </p:cNvPr>
          <p:cNvSpPr/>
          <p:nvPr/>
        </p:nvSpPr>
        <p:spPr>
          <a:xfrm>
            <a:off x="7384512" y="667084"/>
            <a:ext cx="1440013" cy="675859"/>
          </a:xfrm>
          <a:prstGeom prst="ellips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endParaRPr lang="en-IN" dirty="0">
              <a:solidFill>
                <a:schemeClr val="tx1"/>
              </a:solidFill>
            </a:endParaRPr>
          </a:p>
        </p:txBody>
      </p:sp>
      <p:sp>
        <p:nvSpPr>
          <p:cNvPr id="6" name="Rectangle 5">
            <a:extLst>
              <a:ext uri="{FF2B5EF4-FFF2-40B4-BE49-F238E27FC236}">
                <a16:creationId xmlns:a16="http://schemas.microsoft.com/office/drawing/2014/main" id="{34C22B6A-5B98-4EC2-9E31-73D3B30A6511}"/>
              </a:ext>
            </a:extLst>
          </p:cNvPr>
          <p:cNvSpPr/>
          <p:nvPr/>
        </p:nvSpPr>
        <p:spPr>
          <a:xfrm>
            <a:off x="7409098" y="1640613"/>
            <a:ext cx="1374747" cy="500932"/>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endParaRPr lang="en-IN" dirty="0">
              <a:solidFill>
                <a:schemeClr val="tx1"/>
              </a:solidFill>
            </a:endParaRPr>
          </a:p>
        </p:txBody>
      </p:sp>
      <p:sp>
        <p:nvSpPr>
          <p:cNvPr id="7" name="Diamond 6">
            <a:extLst>
              <a:ext uri="{FF2B5EF4-FFF2-40B4-BE49-F238E27FC236}">
                <a16:creationId xmlns:a16="http://schemas.microsoft.com/office/drawing/2014/main" id="{00298B23-6364-4E65-8238-39AAD9CB9377}"/>
              </a:ext>
            </a:extLst>
          </p:cNvPr>
          <p:cNvSpPr/>
          <p:nvPr/>
        </p:nvSpPr>
        <p:spPr>
          <a:xfrm>
            <a:off x="7299362" y="2328199"/>
            <a:ext cx="1594215" cy="1112775"/>
          </a:xfrm>
          <a:prstGeom prst="diamond">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verify</a:t>
            </a:r>
            <a:endParaRPr lang="en-IN" dirty="0">
              <a:solidFill>
                <a:schemeClr val="tx1"/>
              </a:solidFill>
              <a:cs typeface="Times New Roman" panose="02020603050405020304" pitchFamily="18" charset="0"/>
            </a:endParaRPr>
          </a:p>
        </p:txBody>
      </p:sp>
      <p:sp>
        <p:nvSpPr>
          <p:cNvPr id="8" name="Rectangle 7">
            <a:extLst>
              <a:ext uri="{FF2B5EF4-FFF2-40B4-BE49-F238E27FC236}">
                <a16:creationId xmlns:a16="http://schemas.microsoft.com/office/drawing/2014/main" id="{49FE3D6E-7A97-4CFC-AADD-216FE9C644DA}"/>
              </a:ext>
            </a:extLst>
          </p:cNvPr>
          <p:cNvSpPr/>
          <p:nvPr/>
        </p:nvSpPr>
        <p:spPr>
          <a:xfrm>
            <a:off x="4703524" y="2667000"/>
            <a:ext cx="1594215" cy="421420"/>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 Index</a:t>
            </a:r>
            <a:endParaRPr lang="en-IN" dirty="0">
              <a:solidFill>
                <a:schemeClr val="tx1"/>
              </a:solidFill>
            </a:endParaRPr>
          </a:p>
        </p:txBody>
      </p:sp>
      <p:sp>
        <p:nvSpPr>
          <p:cNvPr id="9" name="Rectangle 8">
            <a:extLst>
              <a:ext uri="{FF2B5EF4-FFF2-40B4-BE49-F238E27FC236}">
                <a16:creationId xmlns:a16="http://schemas.microsoft.com/office/drawing/2014/main" id="{2501B369-D3FF-489F-AB78-8304D4C58BEC}"/>
              </a:ext>
            </a:extLst>
          </p:cNvPr>
          <p:cNvSpPr/>
          <p:nvPr/>
        </p:nvSpPr>
        <p:spPr>
          <a:xfrm>
            <a:off x="10133289" y="2685568"/>
            <a:ext cx="1317265" cy="421420"/>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 Up</a:t>
            </a:r>
            <a:endParaRPr lang="en-IN" dirty="0">
              <a:solidFill>
                <a:schemeClr val="tx1"/>
              </a:solidFill>
            </a:endParaRPr>
          </a:p>
        </p:txBody>
      </p:sp>
      <p:sp>
        <p:nvSpPr>
          <p:cNvPr id="10" name="Rectangle 9">
            <a:extLst>
              <a:ext uri="{FF2B5EF4-FFF2-40B4-BE49-F238E27FC236}">
                <a16:creationId xmlns:a16="http://schemas.microsoft.com/office/drawing/2014/main" id="{1FB0B758-8AFC-4F33-AD58-1E73DAAE6C10}"/>
              </a:ext>
            </a:extLst>
          </p:cNvPr>
          <p:cNvSpPr/>
          <p:nvPr/>
        </p:nvSpPr>
        <p:spPr>
          <a:xfrm>
            <a:off x="7015093" y="3746425"/>
            <a:ext cx="2162755" cy="421419"/>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Product</a:t>
            </a:r>
            <a:endParaRPr lang="en-IN" dirty="0">
              <a:solidFill>
                <a:schemeClr val="tx1"/>
              </a:solidFill>
            </a:endParaRPr>
          </a:p>
        </p:txBody>
      </p:sp>
      <p:cxnSp>
        <p:nvCxnSpPr>
          <p:cNvPr id="12" name="Straight Connector 11">
            <a:extLst>
              <a:ext uri="{FF2B5EF4-FFF2-40B4-BE49-F238E27FC236}">
                <a16:creationId xmlns:a16="http://schemas.microsoft.com/office/drawing/2014/main" id="{EEEE626B-EACD-4553-A848-8572C013E388}"/>
              </a:ext>
            </a:extLst>
          </p:cNvPr>
          <p:cNvCxnSpPr>
            <a:cxnSpLocks/>
          </p:cNvCxnSpPr>
          <p:nvPr/>
        </p:nvCxnSpPr>
        <p:spPr>
          <a:xfrm flipH="1">
            <a:off x="4038639" y="2877072"/>
            <a:ext cx="664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14D2770-366A-4B79-B2ED-8C9BCEAF3BD3}"/>
              </a:ext>
            </a:extLst>
          </p:cNvPr>
          <p:cNvCxnSpPr>
            <a:cxnSpLocks/>
          </p:cNvCxnSpPr>
          <p:nvPr/>
        </p:nvCxnSpPr>
        <p:spPr>
          <a:xfrm rot="16200000" flipV="1">
            <a:off x="2548899" y="2366167"/>
            <a:ext cx="2214438" cy="763329"/>
          </a:xfrm>
          <a:prstGeom prst="bentConnector3">
            <a:avLst>
              <a:gd name="adj1" fmla="val 1002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5037639-9D01-416C-80D6-CCD20323EBAC}"/>
              </a:ext>
            </a:extLst>
          </p:cNvPr>
          <p:cNvCxnSpPr>
            <a:cxnSpLocks/>
          </p:cNvCxnSpPr>
          <p:nvPr/>
        </p:nvCxnSpPr>
        <p:spPr>
          <a:xfrm rot="10800000" flipV="1">
            <a:off x="3263740" y="3585971"/>
            <a:ext cx="771297" cy="527928"/>
          </a:xfrm>
          <a:prstGeom prst="bentConnector3">
            <a:avLst>
              <a:gd name="adj1" fmla="val -3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F69075-2397-4FCB-8B03-D326A66D35AC}"/>
              </a:ext>
            </a:extLst>
          </p:cNvPr>
          <p:cNvCxnSpPr>
            <a:cxnSpLocks/>
          </p:cNvCxnSpPr>
          <p:nvPr/>
        </p:nvCxnSpPr>
        <p:spPr>
          <a:xfrm flipH="1">
            <a:off x="3268666" y="1978148"/>
            <a:ext cx="763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E5EF434-ED43-4A0C-AA3D-C1180F5F0F2A}"/>
              </a:ext>
            </a:extLst>
          </p:cNvPr>
          <p:cNvCxnSpPr/>
          <p:nvPr/>
        </p:nvCxnSpPr>
        <p:spPr>
          <a:xfrm flipH="1">
            <a:off x="3274452" y="2348957"/>
            <a:ext cx="76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DF72952-9DEA-4E34-9EC4-6216CC495B92}"/>
              </a:ext>
            </a:extLst>
          </p:cNvPr>
          <p:cNvCxnSpPr/>
          <p:nvPr/>
        </p:nvCxnSpPr>
        <p:spPr>
          <a:xfrm flipH="1">
            <a:off x="3275311" y="2715404"/>
            <a:ext cx="76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ACEDC5-3698-4991-A20A-534F40927FC3}"/>
              </a:ext>
            </a:extLst>
          </p:cNvPr>
          <p:cNvCxnSpPr/>
          <p:nvPr/>
        </p:nvCxnSpPr>
        <p:spPr>
          <a:xfrm flipH="1">
            <a:off x="3275311" y="3103660"/>
            <a:ext cx="76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DBBF616-09A2-4E36-88A8-21B76DBDF2D8}"/>
              </a:ext>
            </a:extLst>
          </p:cNvPr>
          <p:cNvCxnSpPr/>
          <p:nvPr/>
        </p:nvCxnSpPr>
        <p:spPr>
          <a:xfrm flipH="1">
            <a:off x="3269527" y="3429000"/>
            <a:ext cx="773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E7C668-48D2-4780-80AE-311A7FB8E253}"/>
              </a:ext>
            </a:extLst>
          </p:cNvPr>
          <p:cNvCxnSpPr/>
          <p:nvPr/>
        </p:nvCxnSpPr>
        <p:spPr>
          <a:xfrm flipH="1">
            <a:off x="3259015" y="3740702"/>
            <a:ext cx="759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E62BF9F-64BF-4C7E-B0B4-C5A9F1D6CAA4}"/>
              </a:ext>
            </a:extLst>
          </p:cNvPr>
          <p:cNvSpPr/>
          <p:nvPr/>
        </p:nvSpPr>
        <p:spPr>
          <a:xfrm>
            <a:off x="9384978" y="4675165"/>
            <a:ext cx="978043" cy="343553"/>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Profile</a:t>
            </a:r>
            <a:endParaRPr lang="en-IN" dirty="0">
              <a:solidFill>
                <a:schemeClr val="tx1"/>
              </a:solidFill>
            </a:endParaRPr>
          </a:p>
        </p:txBody>
      </p:sp>
      <p:sp>
        <p:nvSpPr>
          <p:cNvPr id="57" name="Rectangle 56">
            <a:extLst>
              <a:ext uri="{FF2B5EF4-FFF2-40B4-BE49-F238E27FC236}">
                <a16:creationId xmlns:a16="http://schemas.microsoft.com/office/drawing/2014/main" id="{98A6F3A1-633B-44E6-AF72-500D12A135FB}"/>
              </a:ext>
            </a:extLst>
          </p:cNvPr>
          <p:cNvSpPr/>
          <p:nvPr/>
        </p:nvSpPr>
        <p:spPr>
          <a:xfrm>
            <a:off x="5500631" y="4660500"/>
            <a:ext cx="1507955" cy="375874"/>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to cart</a:t>
            </a:r>
            <a:endParaRPr lang="en-IN" dirty="0">
              <a:solidFill>
                <a:schemeClr val="tx1"/>
              </a:solidFill>
            </a:endParaRPr>
          </a:p>
        </p:txBody>
      </p:sp>
      <p:sp>
        <p:nvSpPr>
          <p:cNvPr id="58" name="Rectangle 57">
            <a:extLst>
              <a:ext uri="{FF2B5EF4-FFF2-40B4-BE49-F238E27FC236}">
                <a16:creationId xmlns:a16="http://schemas.microsoft.com/office/drawing/2014/main" id="{5E535ACA-B962-490F-BB57-5B96C387B191}"/>
              </a:ext>
            </a:extLst>
          </p:cNvPr>
          <p:cNvSpPr/>
          <p:nvPr/>
        </p:nvSpPr>
        <p:spPr>
          <a:xfrm>
            <a:off x="5638532" y="5394282"/>
            <a:ext cx="1233355" cy="343557"/>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Cart Item</a:t>
            </a:r>
            <a:endParaRPr lang="en-IN" dirty="0">
              <a:solidFill>
                <a:schemeClr val="tx1"/>
              </a:solidFill>
            </a:endParaRPr>
          </a:p>
        </p:txBody>
      </p:sp>
      <p:sp>
        <p:nvSpPr>
          <p:cNvPr id="59" name="Rectangle 58">
            <a:extLst>
              <a:ext uri="{FF2B5EF4-FFF2-40B4-BE49-F238E27FC236}">
                <a16:creationId xmlns:a16="http://schemas.microsoft.com/office/drawing/2014/main" id="{E17A7653-6E8A-428F-9FD2-D70AFC2D15AA}"/>
              </a:ext>
            </a:extLst>
          </p:cNvPr>
          <p:cNvSpPr/>
          <p:nvPr/>
        </p:nvSpPr>
        <p:spPr>
          <a:xfrm>
            <a:off x="7510429" y="4693362"/>
            <a:ext cx="1172082" cy="343557"/>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 Now</a:t>
            </a:r>
            <a:endParaRPr lang="en-IN" dirty="0">
              <a:solidFill>
                <a:schemeClr val="tx1"/>
              </a:solidFill>
            </a:endParaRPr>
          </a:p>
        </p:txBody>
      </p:sp>
      <p:sp>
        <p:nvSpPr>
          <p:cNvPr id="60" name="Rectangle 59">
            <a:extLst>
              <a:ext uri="{FF2B5EF4-FFF2-40B4-BE49-F238E27FC236}">
                <a16:creationId xmlns:a16="http://schemas.microsoft.com/office/drawing/2014/main" id="{0DC7B7F0-97D5-40CF-A05A-7483A91B4F25}"/>
              </a:ext>
            </a:extLst>
          </p:cNvPr>
          <p:cNvSpPr/>
          <p:nvPr/>
        </p:nvSpPr>
        <p:spPr>
          <a:xfrm>
            <a:off x="3606417" y="4675165"/>
            <a:ext cx="1471616" cy="356926"/>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 List</a:t>
            </a:r>
            <a:endParaRPr lang="en-IN" dirty="0">
              <a:solidFill>
                <a:schemeClr val="tx1"/>
              </a:solidFill>
            </a:endParaRPr>
          </a:p>
        </p:txBody>
      </p:sp>
      <p:sp>
        <p:nvSpPr>
          <p:cNvPr id="61" name="Rectangle 60">
            <a:extLst>
              <a:ext uri="{FF2B5EF4-FFF2-40B4-BE49-F238E27FC236}">
                <a16:creationId xmlns:a16="http://schemas.microsoft.com/office/drawing/2014/main" id="{3C4704B7-4C14-4559-B845-962207BE1CA5}"/>
              </a:ext>
            </a:extLst>
          </p:cNvPr>
          <p:cNvSpPr/>
          <p:nvPr/>
        </p:nvSpPr>
        <p:spPr>
          <a:xfrm>
            <a:off x="10855258" y="4650647"/>
            <a:ext cx="1190591" cy="363264"/>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Contact</a:t>
            </a:r>
            <a:endParaRPr lang="en-IN" dirty="0">
              <a:solidFill>
                <a:schemeClr val="tx1"/>
              </a:solidFill>
            </a:endParaRPr>
          </a:p>
        </p:txBody>
      </p:sp>
      <p:sp>
        <p:nvSpPr>
          <p:cNvPr id="62" name="Rectangle 61">
            <a:extLst>
              <a:ext uri="{FF2B5EF4-FFF2-40B4-BE49-F238E27FC236}">
                <a16:creationId xmlns:a16="http://schemas.microsoft.com/office/drawing/2014/main" id="{B1EA8C81-69D5-4FC7-BD43-02D51B43841E}"/>
              </a:ext>
            </a:extLst>
          </p:cNvPr>
          <p:cNvSpPr/>
          <p:nvPr/>
        </p:nvSpPr>
        <p:spPr>
          <a:xfrm>
            <a:off x="2545442" y="5343851"/>
            <a:ext cx="1399986" cy="343557"/>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endParaRPr lang="en-IN" dirty="0">
              <a:solidFill>
                <a:schemeClr val="tx1"/>
              </a:solidFill>
            </a:endParaRPr>
          </a:p>
        </p:txBody>
      </p:sp>
      <p:sp>
        <p:nvSpPr>
          <p:cNvPr id="66" name="Rectangle 65">
            <a:extLst>
              <a:ext uri="{FF2B5EF4-FFF2-40B4-BE49-F238E27FC236}">
                <a16:creationId xmlns:a16="http://schemas.microsoft.com/office/drawing/2014/main" id="{A9C2DF98-480B-495D-B678-43FDBAC2A3BE}"/>
              </a:ext>
            </a:extLst>
          </p:cNvPr>
          <p:cNvSpPr/>
          <p:nvPr/>
        </p:nvSpPr>
        <p:spPr>
          <a:xfrm>
            <a:off x="8959166" y="5391395"/>
            <a:ext cx="773180" cy="336608"/>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a:t>
            </a:r>
            <a:endParaRPr lang="en-IN" dirty="0">
              <a:solidFill>
                <a:schemeClr val="tx1"/>
              </a:solidFill>
            </a:endParaRPr>
          </a:p>
        </p:txBody>
      </p:sp>
      <p:sp>
        <p:nvSpPr>
          <p:cNvPr id="67" name="Rectangle 66">
            <a:extLst>
              <a:ext uri="{FF2B5EF4-FFF2-40B4-BE49-F238E27FC236}">
                <a16:creationId xmlns:a16="http://schemas.microsoft.com/office/drawing/2014/main" id="{2B32B9AD-C3CE-4918-AE71-B27860A7CE17}"/>
              </a:ext>
            </a:extLst>
          </p:cNvPr>
          <p:cNvSpPr/>
          <p:nvPr/>
        </p:nvSpPr>
        <p:spPr>
          <a:xfrm>
            <a:off x="9976431" y="5392073"/>
            <a:ext cx="773179" cy="343537"/>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endParaRPr lang="en-IN" dirty="0">
              <a:solidFill>
                <a:schemeClr val="tx1"/>
              </a:solidFill>
            </a:endParaRPr>
          </a:p>
        </p:txBody>
      </p:sp>
      <p:sp>
        <p:nvSpPr>
          <p:cNvPr id="68" name="Rectangle 67">
            <a:extLst>
              <a:ext uri="{FF2B5EF4-FFF2-40B4-BE49-F238E27FC236}">
                <a16:creationId xmlns:a16="http://schemas.microsoft.com/office/drawing/2014/main" id="{D540F37E-D2BC-4E42-873B-D76CCC59EB39}"/>
              </a:ext>
            </a:extLst>
          </p:cNvPr>
          <p:cNvSpPr/>
          <p:nvPr/>
        </p:nvSpPr>
        <p:spPr>
          <a:xfrm>
            <a:off x="4984689" y="6051305"/>
            <a:ext cx="1119393" cy="375874"/>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Remove</a:t>
            </a:r>
            <a:endParaRPr lang="en-IN" dirty="0">
              <a:solidFill>
                <a:schemeClr val="tx1"/>
              </a:solidFill>
            </a:endParaRPr>
          </a:p>
        </p:txBody>
      </p:sp>
      <p:sp>
        <p:nvSpPr>
          <p:cNvPr id="69" name="Rectangle 68">
            <a:extLst>
              <a:ext uri="{FF2B5EF4-FFF2-40B4-BE49-F238E27FC236}">
                <a16:creationId xmlns:a16="http://schemas.microsoft.com/office/drawing/2014/main" id="{84DA6E7D-E86B-4515-8F93-2AAA21927EB5}"/>
              </a:ext>
            </a:extLst>
          </p:cNvPr>
          <p:cNvSpPr/>
          <p:nvPr/>
        </p:nvSpPr>
        <p:spPr>
          <a:xfrm>
            <a:off x="6240339" y="6051305"/>
            <a:ext cx="1168759" cy="367057"/>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 Now</a:t>
            </a:r>
            <a:endParaRPr lang="en-IN" dirty="0">
              <a:solidFill>
                <a:schemeClr val="tx1"/>
              </a:solidFill>
            </a:endParaRPr>
          </a:p>
        </p:txBody>
      </p:sp>
      <p:sp>
        <p:nvSpPr>
          <p:cNvPr id="70" name="Rectangle 69">
            <a:extLst>
              <a:ext uri="{FF2B5EF4-FFF2-40B4-BE49-F238E27FC236}">
                <a16:creationId xmlns:a16="http://schemas.microsoft.com/office/drawing/2014/main" id="{B1F99C0B-0F26-457B-B9D8-A66417EE5D76}"/>
              </a:ext>
            </a:extLst>
          </p:cNvPr>
          <p:cNvSpPr/>
          <p:nvPr/>
        </p:nvSpPr>
        <p:spPr>
          <a:xfrm>
            <a:off x="7499672" y="5398062"/>
            <a:ext cx="1193596" cy="293244"/>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71" name="Rectangle 70">
            <a:extLst>
              <a:ext uri="{FF2B5EF4-FFF2-40B4-BE49-F238E27FC236}">
                <a16:creationId xmlns:a16="http://schemas.microsoft.com/office/drawing/2014/main" id="{CD49170F-6CC5-4DC5-875B-027634A5A1A4}"/>
              </a:ext>
            </a:extLst>
          </p:cNvPr>
          <p:cNvSpPr/>
          <p:nvPr/>
        </p:nvSpPr>
        <p:spPr>
          <a:xfrm>
            <a:off x="7623764" y="5892600"/>
            <a:ext cx="945411" cy="470861"/>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Order status</a:t>
            </a:r>
            <a:endParaRPr lang="en-IN" sz="1600" dirty="0">
              <a:solidFill>
                <a:schemeClr val="tx1"/>
              </a:solidFill>
            </a:endParaRPr>
          </a:p>
        </p:txBody>
      </p:sp>
      <p:sp>
        <p:nvSpPr>
          <p:cNvPr id="72" name="Rectangle 71">
            <a:extLst>
              <a:ext uri="{FF2B5EF4-FFF2-40B4-BE49-F238E27FC236}">
                <a16:creationId xmlns:a16="http://schemas.microsoft.com/office/drawing/2014/main" id="{BD749252-F75A-496B-98E3-994D9EBB47D5}"/>
              </a:ext>
            </a:extLst>
          </p:cNvPr>
          <p:cNvSpPr/>
          <p:nvPr/>
        </p:nvSpPr>
        <p:spPr>
          <a:xfrm>
            <a:off x="7423807" y="6530305"/>
            <a:ext cx="1361422" cy="293244"/>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endParaRPr lang="en-IN" dirty="0">
              <a:solidFill>
                <a:schemeClr val="tx1"/>
              </a:solidFill>
            </a:endParaRPr>
          </a:p>
        </p:txBody>
      </p:sp>
      <p:sp>
        <p:nvSpPr>
          <p:cNvPr id="73" name="TextBox 72">
            <a:extLst>
              <a:ext uri="{FF2B5EF4-FFF2-40B4-BE49-F238E27FC236}">
                <a16:creationId xmlns:a16="http://schemas.microsoft.com/office/drawing/2014/main" id="{86D1CD94-9199-47ED-AA0D-9A3ED9384EB3}"/>
              </a:ext>
            </a:extLst>
          </p:cNvPr>
          <p:cNvSpPr txBox="1"/>
          <p:nvPr/>
        </p:nvSpPr>
        <p:spPr>
          <a:xfrm>
            <a:off x="1610237" y="1421197"/>
            <a:ext cx="1841693" cy="369332"/>
          </a:xfrm>
          <a:prstGeom prst="rect">
            <a:avLst/>
          </a:prstGeom>
          <a:noFill/>
        </p:spPr>
        <p:txBody>
          <a:bodyPr wrap="square" rtlCol="0">
            <a:spAutoFit/>
          </a:bodyPr>
          <a:lstStyle/>
          <a:p>
            <a:r>
              <a:rPr lang="en-US" dirty="0"/>
              <a:t>Add Product</a:t>
            </a:r>
            <a:endParaRPr lang="en-IN" dirty="0"/>
          </a:p>
        </p:txBody>
      </p:sp>
      <p:sp>
        <p:nvSpPr>
          <p:cNvPr id="74" name="TextBox 73">
            <a:extLst>
              <a:ext uri="{FF2B5EF4-FFF2-40B4-BE49-F238E27FC236}">
                <a16:creationId xmlns:a16="http://schemas.microsoft.com/office/drawing/2014/main" id="{B41FF37F-06FF-4F5D-A62B-53BBACF383D1}"/>
              </a:ext>
            </a:extLst>
          </p:cNvPr>
          <p:cNvSpPr txBox="1"/>
          <p:nvPr/>
        </p:nvSpPr>
        <p:spPr>
          <a:xfrm>
            <a:off x="1679202" y="1786880"/>
            <a:ext cx="1676400" cy="369332"/>
          </a:xfrm>
          <a:prstGeom prst="rect">
            <a:avLst/>
          </a:prstGeom>
          <a:noFill/>
        </p:spPr>
        <p:txBody>
          <a:bodyPr wrap="square" rtlCol="0">
            <a:spAutoFit/>
          </a:bodyPr>
          <a:lstStyle/>
          <a:p>
            <a:r>
              <a:rPr lang="en-US" dirty="0"/>
              <a:t>Edit Product</a:t>
            </a:r>
            <a:endParaRPr lang="en-IN" dirty="0"/>
          </a:p>
        </p:txBody>
      </p:sp>
      <p:sp>
        <p:nvSpPr>
          <p:cNvPr id="75" name="TextBox 74">
            <a:extLst>
              <a:ext uri="{FF2B5EF4-FFF2-40B4-BE49-F238E27FC236}">
                <a16:creationId xmlns:a16="http://schemas.microsoft.com/office/drawing/2014/main" id="{638821D8-3193-46D1-9E86-F191B2757A47}"/>
              </a:ext>
            </a:extLst>
          </p:cNvPr>
          <p:cNvSpPr txBox="1"/>
          <p:nvPr/>
        </p:nvSpPr>
        <p:spPr>
          <a:xfrm>
            <a:off x="1351342" y="2136849"/>
            <a:ext cx="2430780" cy="369332"/>
          </a:xfrm>
          <a:prstGeom prst="rect">
            <a:avLst/>
          </a:prstGeom>
          <a:noFill/>
        </p:spPr>
        <p:txBody>
          <a:bodyPr wrap="square" rtlCol="0">
            <a:spAutoFit/>
          </a:bodyPr>
          <a:lstStyle/>
          <a:p>
            <a:r>
              <a:rPr lang="en-US" dirty="0"/>
              <a:t>Delete Product</a:t>
            </a:r>
            <a:endParaRPr lang="en-IN" dirty="0"/>
          </a:p>
        </p:txBody>
      </p:sp>
      <p:sp>
        <p:nvSpPr>
          <p:cNvPr id="76" name="TextBox 75">
            <a:extLst>
              <a:ext uri="{FF2B5EF4-FFF2-40B4-BE49-F238E27FC236}">
                <a16:creationId xmlns:a16="http://schemas.microsoft.com/office/drawing/2014/main" id="{27E73ECB-FDC6-4EED-B1A2-49EB8689083F}"/>
              </a:ext>
            </a:extLst>
          </p:cNvPr>
          <p:cNvSpPr txBox="1"/>
          <p:nvPr/>
        </p:nvSpPr>
        <p:spPr>
          <a:xfrm>
            <a:off x="1581255" y="2507740"/>
            <a:ext cx="1972386" cy="369332"/>
          </a:xfrm>
          <a:prstGeom prst="rect">
            <a:avLst/>
          </a:prstGeom>
          <a:noFill/>
        </p:spPr>
        <p:txBody>
          <a:bodyPr wrap="square" rtlCol="0">
            <a:spAutoFit/>
          </a:bodyPr>
          <a:lstStyle/>
          <a:p>
            <a:r>
              <a:rPr lang="en-US" dirty="0"/>
              <a:t>List Customer</a:t>
            </a:r>
            <a:endParaRPr lang="en-IN" dirty="0"/>
          </a:p>
        </p:txBody>
      </p:sp>
      <p:sp>
        <p:nvSpPr>
          <p:cNvPr id="77" name="TextBox 76">
            <a:extLst>
              <a:ext uri="{FF2B5EF4-FFF2-40B4-BE49-F238E27FC236}">
                <a16:creationId xmlns:a16="http://schemas.microsoft.com/office/drawing/2014/main" id="{53981F23-D6E6-485B-8662-28D3A315CB1A}"/>
              </a:ext>
            </a:extLst>
          </p:cNvPr>
          <p:cNvSpPr txBox="1"/>
          <p:nvPr/>
        </p:nvSpPr>
        <p:spPr>
          <a:xfrm>
            <a:off x="1416606" y="2906208"/>
            <a:ext cx="2076800" cy="369332"/>
          </a:xfrm>
          <a:prstGeom prst="rect">
            <a:avLst/>
          </a:prstGeom>
          <a:noFill/>
        </p:spPr>
        <p:txBody>
          <a:bodyPr wrap="square" rtlCol="0">
            <a:spAutoFit/>
          </a:bodyPr>
          <a:lstStyle/>
          <a:p>
            <a:r>
              <a:rPr lang="en-US" dirty="0"/>
              <a:t>View Payment</a:t>
            </a:r>
            <a:endParaRPr lang="en-IN" dirty="0"/>
          </a:p>
        </p:txBody>
      </p:sp>
      <p:sp>
        <p:nvSpPr>
          <p:cNvPr id="78" name="TextBox 77">
            <a:extLst>
              <a:ext uri="{FF2B5EF4-FFF2-40B4-BE49-F238E27FC236}">
                <a16:creationId xmlns:a16="http://schemas.microsoft.com/office/drawing/2014/main" id="{881100D6-0C51-4D8D-954A-B5EC6A580DA6}"/>
              </a:ext>
            </a:extLst>
          </p:cNvPr>
          <p:cNvSpPr txBox="1"/>
          <p:nvPr/>
        </p:nvSpPr>
        <p:spPr>
          <a:xfrm>
            <a:off x="2110683" y="3232226"/>
            <a:ext cx="1364164" cy="369332"/>
          </a:xfrm>
          <a:prstGeom prst="rect">
            <a:avLst/>
          </a:prstGeom>
          <a:noFill/>
        </p:spPr>
        <p:txBody>
          <a:bodyPr wrap="square" rtlCol="0">
            <a:spAutoFit/>
          </a:bodyPr>
          <a:lstStyle/>
          <a:p>
            <a:r>
              <a:rPr lang="en-US" dirty="0"/>
              <a:t>Product</a:t>
            </a:r>
            <a:endParaRPr lang="en-IN" dirty="0"/>
          </a:p>
        </p:txBody>
      </p:sp>
      <p:sp>
        <p:nvSpPr>
          <p:cNvPr id="79" name="TextBox 78">
            <a:extLst>
              <a:ext uri="{FF2B5EF4-FFF2-40B4-BE49-F238E27FC236}">
                <a16:creationId xmlns:a16="http://schemas.microsoft.com/office/drawing/2014/main" id="{E720E36C-AC6B-460C-ABCF-9238F52B1822}"/>
              </a:ext>
            </a:extLst>
          </p:cNvPr>
          <p:cNvSpPr txBox="1"/>
          <p:nvPr/>
        </p:nvSpPr>
        <p:spPr>
          <a:xfrm>
            <a:off x="1899575" y="3552287"/>
            <a:ext cx="1364164" cy="369332"/>
          </a:xfrm>
          <a:prstGeom prst="rect">
            <a:avLst/>
          </a:prstGeom>
          <a:noFill/>
        </p:spPr>
        <p:txBody>
          <a:bodyPr wrap="square" rtlCol="0">
            <a:spAutoFit/>
          </a:bodyPr>
          <a:lstStyle/>
          <a:p>
            <a:r>
              <a:rPr lang="en-US" dirty="0"/>
              <a:t>Feedback</a:t>
            </a:r>
            <a:endParaRPr lang="en-IN" dirty="0"/>
          </a:p>
        </p:txBody>
      </p:sp>
      <p:sp>
        <p:nvSpPr>
          <p:cNvPr id="80" name="TextBox 79">
            <a:extLst>
              <a:ext uri="{FF2B5EF4-FFF2-40B4-BE49-F238E27FC236}">
                <a16:creationId xmlns:a16="http://schemas.microsoft.com/office/drawing/2014/main" id="{30903765-5510-4837-8003-F6779CFDE206}"/>
              </a:ext>
            </a:extLst>
          </p:cNvPr>
          <p:cNvSpPr txBox="1"/>
          <p:nvPr/>
        </p:nvSpPr>
        <p:spPr>
          <a:xfrm>
            <a:off x="2009198" y="3911181"/>
            <a:ext cx="1542646" cy="369332"/>
          </a:xfrm>
          <a:prstGeom prst="rect">
            <a:avLst/>
          </a:prstGeom>
          <a:noFill/>
        </p:spPr>
        <p:txBody>
          <a:bodyPr wrap="square" rtlCol="0">
            <a:spAutoFit/>
          </a:bodyPr>
          <a:lstStyle/>
          <a:p>
            <a:r>
              <a:rPr lang="en-US" dirty="0"/>
              <a:t>Message</a:t>
            </a:r>
            <a:endParaRPr lang="en-IN" dirty="0"/>
          </a:p>
        </p:txBody>
      </p:sp>
      <p:cxnSp>
        <p:nvCxnSpPr>
          <p:cNvPr id="95" name="Straight Arrow Connector 94">
            <a:extLst>
              <a:ext uri="{FF2B5EF4-FFF2-40B4-BE49-F238E27FC236}">
                <a16:creationId xmlns:a16="http://schemas.microsoft.com/office/drawing/2014/main" id="{663423D5-C957-4130-9CBB-307D318D19A3}"/>
              </a:ext>
            </a:extLst>
          </p:cNvPr>
          <p:cNvCxnSpPr>
            <a:cxnSpLocks/>
            <a:stCxn id="3" idx="4"/>
            <a:endCxn id="6" idx="0"/>
          </p:cNvCxnSpPr>
          <p:nvPr/>
        </p:nvCxnSpPr>
        <p:spPr>
          <a:xfrm flipH="1">
            <a:off x="8096472" y="1342943"/>
            <a:ext cx="8047" cy="29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869D2D3-FF61-4B66-BF99-4877617F0BB5}"/>
              </a:ext>
            </a:extLst>
          </p:cNvPr>
          <p:cNvCxnSpPr>
            <a:stCxn id="7" idx="1"/>
            <a:endCxn id="8" idx="3"/>
          </p:cNvCxnSpPr>
          <p:nvPr/>
        </p:nvCxnSpPr>
        <p:spPr>
          <a:xfrm flipH="1" flipV="1">
            <a:off x="6297739" y="2877710"/>
            <a:ext cx="1001623" cy="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F803BD8-16A2-4CBF-87F6-C491D45E0890}"/>
              </a:ext>
            </a:extLst>
          </p:cNvPr>
          <p:cNvCxnSpPr>
            <a:stCxn id="7" idx="3"/>
            <a:endCxn id="9" idx="1"/>
          </p:cNvCxnSpPr>
          <p:nvPr/>
        </p:nvCxnSpPr>
        <p:spPr>
          <a:xfrm>
            <a:off x="8893577" y="2884587"/>
            <a:ext cx="1239712" cy="1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0D263CE-3EB1-4D09-B6EC-63B7228D81AD}"/>
              </a:ext>
            </a:extLst>
          </p:cNvPr>
          <p:cNvCxnSpPr>
            <a:stCxn id="7" idx="2"/>
            <a:endCxn id="10" idx="0"/>
          </p:cNvCxnSpPr>
          <p:nvPr/>
        </p:nvCxnSpPr>
        <p:spPr>
          <a:xfrm>
            <a:off x="8096470" y="3440974"/>
            <a:ext cx="1" cy="305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C0374FAF-CEC7-49F6-95D6-AA52D856D0AF}"/>
              </a:ext>
            </a:extLst>
          </p:cNvPr>
          <p:cNvCxnSpPr>
            <a:stCxn id="10" idx="2"/>
            <a:endCxn id="56" idx="0"/>
          </p:cNvCxnSpPr>
          <p:nvPr/>
        </p:nvCxnSpPr>
        <p:spPr>
          <a:xfrm rot="16200000" flipH="1">
            <a:off x="8731575" y="3532739"/>
            <a:ext cx="507321" cy="17775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A6B84077-EC9E-4775-96E2-FB88108E0FB7}"/>
              </a:ext>
            </a:extLst>
          </p:cNvPr>
          <p:cNvCxnSpPr>
            <a:cxnSpLocks/>
            <a:stCxn id="10" idx="2"/>
            <a:endCxn id="57" idx="0"/>
          </p:cNvCxnSpPr>
          <p:nvPr/>
        </p:nvCxnSpPr>
        <p:spPr>
          <a:xfrm rot="5400000">
            <a:off x="6929212" y="3493241"/>
            <a:ext cx="492656" cy="1841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27999680-EF60-4D25-A082-DBDFE731E5F5}"/>
              </a:ext>
            </a:extLst>
          </p:cNvPr>
          <p:cNvCxnSpPr>
            <a:stCxn id="10" idx="2"/>
            <a:endCxn id="59" idx="0"/>
          </p:cNvCxnSpPr>
          <p:nvPr/>
        </p:nvCxnSpPr>
        <p:spPr>
          <a:xfrm rot="5400000">
            <a:off x="7833712" y="4430603"/>
            <a:ext cx="52551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65252765-5A47-4ECE-9ED6-EF50AB7E04A7}"/>
              </a:ext>
            </a:extLst>
          </p:cNvPr>
          <p:cNvCxnSpPr>
            <a:cxnSpLocks/>
            <a:stCxn id="10" idx="2"/>
            <a:endCxn id="60" idx="0"/>
          </p:cNvCxnSpPr>
          <p:nvPr/>
        </p:nvCxnSpPr>
        <p:spPr>
          <a:xfrm rot="5400000">
            <a:off x="5965688" y="2544381"/>
            <a:ext cx="507321" cy="37542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B51C8B80-B8C4-434E-B325-5014450B7375}"/>
              </a:ext>
            </a:extLst>
          </p:cNvPr>
          <p:cNvCxnSpPr>
            <a:cxnSpLocks/>
            <a:stCxn id="10" idx="2"/>
            <a:endCxn id="61" idx="0"/>
          </p:cNvCxnSpPr>
          <p:nvPr/>
        </p:nvCxnSpPr>
        <p:spPr>
          <a:xfrm rot="16200000" flipH="1">
            <a:off x="9532111" y="2732203"/>
            <a:ext cx="482803" cy="33540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0D63FF7-9349-43EE-8C61-A482B1078308}"/>
              </a:ext>
            </a:extLst>
          </p:cNvPr>
          <p:cNvCxnSpPr>
            <a:cxnSpLocks/>
            <a:stCxn id="57" idx="2"/>
            <a:endCxn id="58" idx="0"/>
          </p:cNvCxnSpPr>
          <p:nvPr/>
        </p:nvCxnSpPr>
        <p:spPr>
          <a:xfrm>
            <a:off x="6254609" y="5036374"/>
            <a:ext cx="601" cy="357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7AD42A66-7BED-49CB-BE77-DC39A83C5CE0}"/>
              </a:ext>
            </a:extLst>
          </p:cNvPr>
          <p:cNvCxnSpPr>
            <a:stCxn id="56" idx="2"/>
            <a:endCxn id="66" idx="0"/>
          </p:cNvCxnSpPr>
          <p:nvPr/>
        </p:nvCxnSpPr>
        <p:spPr>
          <a:xfrm rot="5400000">
            <a:off x="9423540" y="4940934"/>
            <a:ext cx="372677" cy="528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F9571788-987F-4BDD-B903-9E49AC358DFA}"/>
              </a:ext>
            </a:extLst>
          </p:cNvPr>
          <p:cNvCxnSpPr>
            <a:stCxn id="56" idx="2"/>
            <a:endCxn id="67" idx="0"/>
          </p:cNvCxnSpPr>
          <p:nvPr/>
        </p:nvCxnSpPr>
        <p:spPr>
          <a:xfrm rot="16200000" flipH="1">
            <a:off x="9931833" y="4960884"/>
            <a:ext cx="373355" cy="489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9E4DA6DC-C8DC-4CEC-9798-4751CEA8F798}"/>
              </a:ext>
            </a:extLst>
          </p:cNvPr>
          <p:cNvCxnSpPr>
            <a:cxnSpLocks/>
            <a:stCxn id="58" idx="2"/>
            <a:endCxn id="68" idx="0"/>
          </p:cNvCxnSpPr>
          <p:nvPr/>
        </p:nvCxnSpPr>
        <p:spPr>
          <a:xfrm rot="5400000">
            <a:off x="5743065" y="5539160"/>
            <a:ext cx="313466" cy="7108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16F33248-3F63-4FD9-8E53-945E23DD0F5F}"/>
              </a:ext>
            </a:extLst>
          </p:cNvPr>
          <p:cNvCxnSpPr>
            <a:cxnSpLocks/>
            <a:stCxn id="58" idx="2"/>
            <a:endCxn id="69" idx="0"/>
          </p:cNvCxnSpPr>
          <p:nvPr/>
        </p:nvCxnSpPr>
        <p:spPr>
          <a:xfrm rot="16200000" flipH="1">
            <a:off x="6383231" y="5609817"/>
            <a:ext cx="313466" cy="5695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9F9B56D5-DDE9-4044-B125-8D76352925B8}"/>
              </a:ext>
            </a:extLst>
          </p:cNvPr>
          <p:cNvCxnSpPr>
            <a:stCxn id="59" idx="2"/>
            <a:endCxn id="70" idx="0"/>
          </p:cNvCxnSpPr>
          <p:nvPr/>
        </p:nvCxnSpPr>
        <p:spPr>
          <a:xfrm>
            <a:off x="8096470" y="5036919"/>
            <a:ext cx="0" cy="36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D45085E-FC06-4709-A974-2522E1E9C8BB}"/>
              </a:ext>
            </a:extLst>
          </p:cNvPr>
          <p:cNvCxnSpPr>
            <a:stCxn id="70" idx="2"/>
            <a:endCxn id="71" idx="0"/>
          </p:cNvCxnSpPr>
          <p:nvPr/>
        </p:nvCxnSpPr>
        <p:spPr>
          <a:xfrm>
            <a:off x="8096470" y="5691306"/>
            <a:ext cx="0" cy="20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55E40A1-36BB-452E-85C8-87906B9E99EC}"/>
              </a:ext>
            </a:extLst>
          </p:cNvPr>
          <p:cNvCxnSpPr>
            <a:stCxn id="71" idx="2"/>
            <a:endCxn id="72" idx="0"/>
          </p:cNvCxnSpPr>
          <p:nvPr/>
        </p:nvCxnSpPr>
        <p:spPr>
          <a:xfrm>
            <a:off x="8096470" y="6363461"/>
            <a:ext cx="8048" cy="16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3207360-9585-468A-BF6B-68911E39606F}"/>
              </a:ext>
            </a:extLst>
          </p:cNvPr>
          <p:cNvCxnSpPr>
            <a:stCxn id="6" idx="2"/>
            <a:endCxn id="7" idx="0"/>
          </p:cNvCxnSpPr>
          <p:nvPr/>
        </p:nvCxnSpPr>
        <p:spPr>
          <a:xfrm flipH="1">
            <a:off x="8096470" y="2141545"/>
            <a:ext cx="2" cy="186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CAB39335-C9A8-418A-B5AC-431E94ECCCEF}"/>
              </a:ext>
            </a:extLst>
          </p:cNvPr>
          <p:cNvSpPr txBox="1"/>
          <p:nvPr/>
        </p:nvSpPr>
        <p:spPr>
          <a:xfrm>
            <a:off x="6405751" y="2515255"/>
            <a:ext cx="1266059" cy="369332"/>
          </a:xfrm>
          <a:prstGeom prst="rect">
            <a:avLst/>
          </a:prstGeom>
          <a:noFill/>
        </p:spPr>
        <p:txBody>
          <a:bodyPr wrap="square" rtlCol="0">
            <a:spAutoFit/>
          </a:bodyPr>
          <a:lstStyle/>
          <a:p>
            <a:r>
              <a:rPr lang="en-US" dirty="0"/>
              <a:t>Admin</a:t>
            </a:r>
            <a:endParaRPr lang="en-IN" dirty="0"/>
          </a:p>
        </p:txBody>
      </p:sp>
      <p:sp>
        <p:nvSpPr>
          <p:cNvPr id="209" name="TextBox 208">
            <a:extLst>
              <a:ext uri="{FF2B5EF4-FFF2-40B4-BE49-F238E27FC236}">
                <a16:creationId xmlns:a16="http://schemas.microsoft.com/office/drawing/2014/main" id="{98B88F5E-CF52-4E99-86DF-C56E8191D3CA}"/>
              </a:ext>
            </a:extLst>
          </p:cNvPr>
          <p:cNvSpPr txBox="1"/>
          <p:nvPr/>
        </p:nvSpPr>
        <p:spPr>
          <a:xfrm>
            <a:off x="8793256" y="2519641"/>
            <a:ext cx="1452246" cy="369332"/>
          </a:xfrm>
          <a:prstGeom prst="rect">
            <a:avLst/>
          </a:prstGeom>
          <a:noFill/>
        </p:spPr>
        <p:txBody>
          <a:bodyPr wrap="square" rtlCol="0">
            <a:spAutoFit/>
          </a:bodyPr>
          <a:lstStyle/>
          <a:p>
            <a:r>
              <a:rPr lang="en-US" dirty="0"/>
              <a:t>Not Valid</a:t>
            </a:r>
            <a:endParaRPr lang="en-IN" dirty="0"/>
          </a:p>
        </p:txBody>
      </p:sp>
      <p:sp>
        <p:nvSpPr>
          <p:cNvPr id="211" name="TextBox 210">
            <a:extLst>
              <a:ext uri="{FF2B5EF4-FFF2-40B4-BE49-F238E27FC236}">
                <a16:creationId xmlns:a16="http://schemas.microsoft.com/office/drawing/2014/main" id="{D8BB45D8-DD8F-412F-8F0F-FDBCD666137D}"/>
              </a:ext>
            </a:extLst>
          </p:cNvPr>
          <p:cNvSpPr txBox="1"/>
          <p:nvPr/>
        </p:nvSpPr>
        <p:spPr>
          <a:xfrm>
            <a:off x="8315187" y="3308268"/>
            <a:ext cx="1452246" cy="369332"/>
          </a:xfrm>
          <a:prstGeom prst="rect">
            <a:avLst/>
          </a:prstGeom>
          <a:noFill/>
        </p:spPr>
        <p:txBody>
          <a:bodyPr wrap="square" rtlCol="0">
            <a:spAutoFit/>
          </a:bodyPr>
          <a:lstStyle/>
          <a:p>
            <a:r>
              <a:rPr lang="en-US" dirty="0"/>
              <a:t>Valid User</a:t>
            </a:r>
            <a:endParaRPr lang="en-IN" dirty="0"/>
          </a:p>
        </p:txBody>
      </p:sp>
      <p:cxnSp>
        <p:nvCxnSpPr>
          <p:cNvPr id="275" name="Connector: Elbow 274">
            <a:extLst>
              <a:ext uri="{FF2B5EF4-FFF2-40B4-BE49-F238E27FC236}">
                <a16:creationId xmlns:a16="http://schemas.microsoft.com/office/drawing/2014/main" id="{9C13DFD2-2416-47E1-B34E-18392F15592D}"/>
              </a:ext>
            </a:extLst>
          </p:cNvPr>
          <p:cNvCxnSpPr>
            <a:cxnSpLocks/>
          </p:cNvCxnSpPr>
          <p:nvPr/>
        </p:nvCxnSpPr>
        <p:spPr>
          <a:xfrm rot="10800000" flipV="1">
            <a:off x="3245436" y="4421503"/>
            <a:ext cx="1096788" cy="899260"/>
          </a:xfrm>
          <a:prstGeom prst="bentConnector3">
            <a:avLst>
              <a:gd name="adj1" fmla="val 10002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12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4F9140-CA48-4AF3-9543-5A46AF19FD51}"/>
              </a:ext>
            </a:extLst>
          </p:cNvPr>
          <p:cNvSpPr>
            <a:spLocks noGrp="1"/>
          </p:cNvSpPr>
          <p:nvPr>
            <p:ph type="title"/>
          </p:nvPr>
        </p:nvSpPr>
        <p:spPr>
          <a:xfrm>
            <a:off x="1710329" y="640013"/>
            <a:ext cx="8911687" cy="1013859"/>
          </a:xfrm>
        </p:spPr>
        <p:txBody>
          <a:bodyPr>
            <a:noAutofit/>
          </a:bodyPr>
          <a:lstStyle/>
          <a:p>
            <a:r>
              <a:rPr lang="en-IN" sz="4400" b="1" dirty="0">
                <a:solidFill>
                  <a:schemeClr val="tx1"/>
                </a:solidFill>
                <a:latin typeface="Times New Roman" panose="02020603050405020304" pitchFamily="18" charset="0"/>
                <a:cs typeface="Times New Roman" panose="02020603050405020304" pitchFamily="18" charset="0"/>
              </a:rPr>
              <a:t>Technologies &amp; Languages Used</a:t>
            </a:r>
            <a:br>
              <a:rPr lang="en-IN" sz="4400" b="1" dirty="0">
                <a:solidFill>
                  <a:schemeClr val="tx1"/>
                </a:solidFill>
                <a:latin typeface="Times New Roman" panose="02020603050405020304" pitchFamily="18" charset="0"/>
                <a:cs typeface="Times New Roman" panose="02020603050405020304" pitchFamily="18" charset="0"/>
              </a:rPr>
            </a:br>
            <a:br>
              <a:rPr lang="en-IN" sz="4400" b="1" dirty="0">
                <a:solidFill>
                  <a:schemeClr val="tx1"/>
                </a:solidFill>
                <a:latin typeface="Times New Roman" panose="02020603050405020304" pitchFamily="18" charset="0"/>
                <a:cs typeface="Times New Roman" panose="02020603050405020304" pitchFamily="18" charset="0"/>
              </a:rPr>
            </a:br>
            <a:endParaRPr lang="en-IN" sz="4400" b="1" dirty="0"/>
          </a:p>
        </p:txBody>
      </p:sp>
      <p:sp>
        <p:nvSpPr>
          <p:cNvPr id="3" name="Content Placeholder 2">
            <a:extLst>
              <a:ext uri="{FF2B5EF4-FFF2-40B4-BE49-F238E27FC236}">
                <a16:creationId xmlns:a16="http://schemas.microsoft.com/office/drawing/2014/main" id="{697CB709-079A-4470-8C47-7D475FCF7F31}"/>
              </a:ext>
            </a:extLst>
          </p:cNvPr>
          <p:cNvSpPr>
            <a:spLocks noGrp="1"/>
          </p:cNvSpPr>
          <p:nvPr>
            <p:ph idx="4294967295"/>
          </p:nvPr>
        </p:nvSpPr>
        <p:spPr>
          <a:xfrm>
            <a:off x="1852655" y="1717481"/>
            <a:ext cx="9597224" cy="4715124"/>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Flask </a:t>
            </a:r>
          </a:p>
          <a:p>
            <a:r>
              <a:rPr lang="en-IN" sz="2800" dirty="0">
                <a:solidFill>
                  <a:schemeClr val="tx1"/>
                </a:solidFill>
                <a:latin typeface="Times New Roman" panose="02020603050405020304" pitchFamily="18" charset="0"/>
                <a:cs typeface="Times New Roman" panose="02020603050405020304" pitchFamily="18" charset="0"/>
              </a:rPr>
              <a:t>MySQL Database</a:t>
            </a:r>
          </a:p>
          <a:p>
            <a:r>
              <a:rPr lang="en-IN" sz="2800" dirty="0">
                <a:solidFill>
                  <a:schemeClr val="tx1"/>
                </a:solidFill>
                <a:latin typeface="Times New Roman" panose="02020603050405020304" pitchFamily="18" charset="0"/>
                <a:cs typeface="Times New Roman" panose="02020603050405020304" pitchFamily="18" charset="0"/>
              </a:rPr>
              <a:t>PyCharm</a:t>
            </a:r>
          </a:p>
          <a:p>
            <a:r>
              <a:rPr lang="en-IN" sz="2800" dirty="0">
                <a:solidFill>
                  <a:schemeClr val="tx1"/>
                </a:solidFill>
                <a:latin typeface="Times New Roman" panose="02020603050405020304" pitchFamily="18" charset="0"/>
                <a:cs typeface="Times New Roman" panose="02020603050405020304" pitchFamily="18" charset="0"/>
              </a:rPr>
              <a:t>python</a:t>
            </a:r>
          </a:p>
          <a:p>
            <a:r>
              <a:rPr lang="en-IN" sz="2800" dirty="0">
                <a:solidFill>
                  <a:schemeClr val="tx1"/>
                </a:solidFill>
                <a:latin typeface="Times New Roman" panose="02020603050405020304" pitchFamily="18" charset="0"/>
                <a:cs typeface="Times New Roman" panose="02020603050405020304" pitchFamily="18" charset="0"/>
              </a:rPr>
              <a:t>Speech Recognition </a:t>
            </a:r>
          </a:p>
          <a:p>
            <a:r>
              <a:rPr lang="en-IN" sz="2800" dirty="0">
                <a:solidFill>
                  <a:schemeClr val="tx1"/>
                </a:solidFill>
                <a:latin typeface="Times New Roman" panose="02020603050405020304" pitchFamily="18" charset="0"/>
                <a:cs typeface="Times New Roman" panose="02020603050405020304" pitchFamily="18" charset="0"/>
              </a:rPr>
              <a:t>Java Script</a:t>
            </a:r>
          </a:p>
          <a:p>
            <a:r>
              <a:rPr lang="en-IN" sz="2800" dirty="0">
                <a:solidFill>
                  <a:schemeClr val="tx1"/>
                </a:solidFill>
                <a:latin typeface="Times New Roman" panose="02020603050405020304" pitchFamily="18" charset="0"/>
                <a:cs typeface="Times New Roman" panose="02020603050405020304" pitchFamily="18" charset="0"/>
              </a:rPr>
              <a:t>HTML</a:t>
            </a:r>
          </a:p>
          <a:p>
            <a:r>
              <a:rPr lang="en-IN" sz="2800" dirty="0">
                <a:solidFill>
                  <a:schemeClr val="tx1"/>
                </a:solidFill>
                <a:latin typeface="Times New Roman" panose="02020603050405020304" pitchFamily="18" charset="0"/>
                <a:cs typeface="Times New Roman" panose="02020603050405020304" pitchFamily="18" charset="0"/>
              </a:rPr>
              <a:t>CSS</a:t>
            </a:r>
          </a:p>
          <a:p>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p>
          <a:p>
            <a:endParaRPr lang="en-IN" sz="2800" dirty="0"/>
          </a:p>
          <a:p>
            <a:endParaRPr lang="en-IN" sz="2800" dirty="0"/>
          </a:p>
          <a:p>
            <a:pPr marL="0" indent="0">
              <a:buNone/>
            </a:pPr>
            <a:endParaRPr lang="en-IN" dirty="0">
              <a:solidFill>
                <a:schemeClr val="accent1"/>
              </a:solidFill>
            </a:endParaRPr>
          </a:p>
        </p:txBody>
      </p:sp>
    </p:spTree>
    <p:extLst>
      <p:ext uri="{BB962C8B-B14F-4D97-AF65-F5344CB8AC3E}">
        <p14:creationId xmlns:p14="http://schemas.microsoft.com/office/powerpoint/2010/main" val="415881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10C-DC17-407A-8A15-B3FCEBFCA137}"/>
              </a:ext>
            </a:extLst>
          </p:cNvPr>
          <p:cNvSpPr>
            <a:spLocks noGrp="1"/>
          </p:cNvSpPr>
          <p:nvPr>
            <p:ph type="title"/>
          </p:nvPr>
        </p:nvSpPr>
        <p:spPr>
          <a:xfrm>
            <a:off x="375184" y="563979"/>
            <a:ext cx="4542975" cy="638755"/>
          </a:xfrm>
        </p:spPr>
        <p:txBody>
          <a:bodyPr>
            <a:normAutofit fontScale="90000"/>
          </a:bodyPr>
          <a:lstStyle/>
          <a:p>
            <a:pPr algn="ctr"/>
            <a:r>
              <a:rPr lang="en-US" sz="4900" b="1" dirty="0">
                <a:solidFill>
                  <a:schemeClr val="tx1"/>
                </a:solidFill>
                <a:latin typeface="Times New Roman" panose="02020603050405020304" pitchFamily="18" charset="0"/>
                <a:cs typeface="Times New Roman" panose="02020603050405020304" pitchFamily="18" charset="0"/>
              </a:rPr>
              <a:t>Results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F9ABB3-1039-4314-B4DB-39F54D7A6911}"/>
              </a:ext>
            </a:extLst>
          </p:cNvPr>
          <p:cNvSpPr>
            <a:spLocks noGrp="1"/>
          </p:cNvSpPr>
          <p:nvPr>
            <p:ph idx="1"/>
          </p:nvPr>
        </p:nvSpPr>
        <p:spPr>
          <a:xfrm>
            <a:off x="3967635" y="5818144"/>
            <a:ext cx="3776935" cy="419790"/>
          </a:xfrm>
        </p:spPr>
        <p:txBody>
          <a:bodyPr>
            <a:noAutofit/>
          </a:bodyPr>
          <a:lstStyle/>
          <a:p>
            <a:pPr marL="0" indent="0" algn="ctr">
              <a:buNone/>
            </a:pPr>
            <a:r>
              <a:rPr lang="en-US" sz="2800" b="1" dirty="0">
                <a:solidFill>
                  <a:schemeClr val="tx1"/>
                </a:solidFill>
                <a:latin typeface="Times New Roman" panose="02020603050405020304" pitchFamily="18" charset="0"/>
                <a:cs typeface="Times New Roman" panose="02020603050405020304" pitchFamily="18" charset="0"/>
              </a:rPr>
              <a:t>     Index Page</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12C5446-FE4A-4F51-8D88-B32355C99946}"/>
              </a:ext>
            </a:extLst>
          </p:cNvPr>
          <p:cNvPicPr>
            <a:picLocks noChangeAspect="1"/>
          </p:cNvPicPr>
          <p:nvPr/>
        </p:nvPicPr>
        <p:blipFill rotWithShape="1">
          <a:blip r:embed="rId2">
            <a:extLst>
              <a:ext uri="{28A0092B-C50C-407E-A947-70E740481C1C}">
                <a14:useLocalDpi xmlns:a14="http://schemas.microsoft.com/office/drawing/2010/main" val="0"/>
              </a:ext>
            </a:extLst>
          </a:blip>
          <a:srcRect t="8223" r="848" b="4349"/>
          <a:stretch/>
        </p:blipFill>
        <p:spPr>
          <a:xfrm>
            <a:off x="2234317" y="1486895"/>
            <a:ext cx="8627165" cy="4086970"/>
          </a:xfrm>
          <a:prstGeom prst="rect">
            <a:avLst/>
          </a:prstGeom>
        </p:spPr>
      </p:pic>
    </p:spTree>
    <p:extLst>
      <p:ext uri="{BB962C8B-B14F-4D97-AF65-F5344CB8AC3E}">
        <p14:creationId xmlns:p14="http://schemas.microsoft.com/office/powerpoint/2010/main" val="32768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5A48-80AE-4206-9CBD-C75D7D0D5B90}"/>
              </a:ext>
            </a:extLst>
          </p:cNvPr>
          <p:cNvSpPr>
            <a:spLocks noGrp="1"/>
          </p:cNvSpPr>
          <p:nvPr>
            <p:ph type="title"/>
          </p:nvPr>
        </p:nvSpPr>
        <p:spPr>
          <a:xfrm>
            <a:off x="5185575" y="5271715"/>
            <a:ext cx="2574898" cy="532737"/>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User Page</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9B4860-7CBB-4822-A449-47FEB6CDB1C0}"/>
              </a:ext>
            </a:extLst>
          </p:cNvPr>
          <p:cNvPicPr>
            <a:picLocks noChangeAspect="1"/>
          </p:cNvPicPr>
          <p:nvPr/>
        </p:nvPicPr>
        <p:blipFill rotWithShape="1">
          <a:blip r:embed="rId2">
            <a:extLst>
              <a:ext uri="{28A0092B-C50C-407E-A947-70E740481C1C}">
                <a14:useLocalDpi xmlns:a14="http://schemas.microsoft.com/office/drawing/2010/main" val="0"/>
              </a:ext>
            </a:extLst>
          </a:blip>
          <a:srcRect t="8224" r="935" b="6087"/>
          <a:stretch/>
        </p:blipFill>
        <p:spPr>
          <a:xfrm>
            <a:off x="2226365" y="976023"/>
            <a:ext cx="8150087" cy="3856382"/>
          </a:xfrm>
          <a:prstGeom prst="rect">
            <a:avLst/>
          </a:prstGeom>
        </p:spPr>
      </p:pic>
    </p:spTree>
    <p:extLst>
      <p:ext uri="{BB962C8B-B14F-4D97-AF65-F5344CB8AC3E}">
        <p14:creationId xmlns:p14="http://schemas.microsoft.com/office/powerpoint/2010/main" val="16371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8FD7-608A-4CC1-8856-0DA11D7B5675}"/>
              </a:ext>
            </a:extLst>
          </p:cNvPr>
          <p:cNvSpPr>
            <a:spLocks noGrp="1"/>
          </p:cNvSpPr>
          <p:nvPr>
            <p:ph type="title"/>
          </p:nvPr>
        </p:nvSpPr>
        <p:spPr>
          <a:xfrm>
            <a:off x="1948741" y="5483954"/>
            <a:ext cx="8596668" cy="527437"/>
          </a:xfrm>
        </p:spPr>
        <p:txBody>
          <a:bodyPr>
            <a:no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Cart items</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901FB8-0FB7-4CCF-9FCA-071620DB2F58}"/>
              </a:ext>
            </a:extLst>
          </p:cNvPr>
          <p:cNvPicPr>
            <a:picLocks noChangeAspect="1"/>
          </p:cNvPicPr>
          <p:nvPr/>
        </p:nvPicPr>
        <p:blipFill rotWithShape="1">
          <a:blip r:embed="rId2">
            <a:extLst>
              <a:ext uri="{28A0092B-C50C-407E-A947-70E740481C1C}">
                <a14:useLocalDpi xmlns:a14="http://schemas.microsoft.com/office/drawing/2010/main" val="0"/>
              </a:ext>
            </a:extLst>
          </a:blip>
          <a:srcRect t="8319" b="4145"/>
          <a:stretch/>
        </p:blipFill>
        <p:spPr>
          <a:xfrm>
            <a:off x="1948741" y="846609"/>
            <a:ext cx="9207610" cy="4488716"/>
          </a:xfrm>
          <a:prstGeom prst="rect">
            <a:avLst/>
          </a:prstGeom>
        </p:spPr>
      </p:pic>
    </p:spTree>
    <p:extLst>
      <p:ext uri="{BB962C8B-B14F-4D97-AF65-F5344CB8AC3E}">
        <p14:creationId xmlns:p14="http://schemas.microsoft.com/office/powerpoint/2010/main" val="3370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2F29-63AB-45E9-8C89-54EF97E2CC80}"/>
              </a:ext>
            </a:extLst>
          </p:cNvPr>
          <p:cNvSpPr>
            <a:spLocks noGrp="1"/>
          </p:cNvSpPr>
          <p:nvPr>
            <p:ph type="title"/>
          </p:nvPr>
        </p:nvSpPr>
        <p:spPr>
          <a:xfrm>
            <a:off x="2001078" y="5780598"/>
            <a:ext cx="8596668" cy="598999"/>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O</a:t>
            </a:r>
            <a:r>
              <a:rPr lang="en-IN" sz="2800" b="1" dirty="0">
                <a:solidFill>
                  <a:schemeClr val="tx1"/>
                </a:solidFill>
                <a:latin typeface="Times New Roman" panose="02020603050405020304" pitchFamily="18" charset="0"/>
                <a:cs typeface="Times New Roman" panose="02020603050405020304" pitchFamily="18" charset="0"/>
              </a:rPr>
              <a:t>rder status</a:t>
            </a:r>
          </a:p>
        </p:txBody>
      </p:sp>
      <p:pic>
        <p:nvPicPr>
          <p:cNvPr id="4" name="Picture 3">
            <a:extLst>
              <a:ext uri="{FF2B5EF4-FFF2-40B4-BE49-F238E27FC236}">
                <a16:creationId xmlns:a16="http://schemas.microsoft.com/office/drawing/2014/main" id="{10C16201-E0D5-46D1-85FD-0A318BC57EBF}"/>
              </a:ext>
            </a:extLst>
          </p:cNvPr>
          <p:cNvPicPr>
            <a:picLocks noChangeAspect="1"/>
          </p:cNvPicPr>
          <p:nvPr/>
        </p:nvPicPr>
        <p:blipFill rotWithShape="1">
          <a:blip r:embed="rId2">
            <a:extLst>
              <a:ext uri="{28A0092B-C50C-407E-A947-70E740481C1C}">
                <a14:useLocalDpi xmlns:a14="http://schemas.microsoft.com/office/drawing/2010/main" val="0"/>
              </a:ext>
            </a:extLst>
          </a:blip>
          <a:srcRect t="17275" b="22899"/>
          <a:stretch/>
        </p:blipFill>
        <p:spPr>
          <a:xfrm>
            <a:off x="1725432" y="1129085"/>
            <a:ext cx="9931179" cy="4166484"/>
          </a:xfrm>
          <a:prstGeom prst="rect">
            <a:avLst/>
          </a:prstGeom>
        </p:spPr>
      </p:pic>
    </p:spTree>
    <p:extLst>
      <p:ext uri="{BB962C8B-B14F-4D97-AF65-F5344CB8AC3E}">
        <p14:creationId xmlns:p14="http://schemas.microsoft.com/office/powerpoint/2010/main" val="4237601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196</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E-Commerce Website for Visually Impaired Batch-88 “Team-02” </vt:lpstr>
      <vt:lpstr>Contents</vt:lpstr>
      <vt:lpstr>Problem Statement</vt:lpstr>
      <vt:lpstr>Flow Chart</vt:lpstr>
      <vt:lpstr>Technologies &amp; Languages Used  </vt:lpstr>
      <vt:lpstr>Results</vt:lpstr>
      <vt:lpstr>User Page</vt:lpstr>
      <vt:lpstr>     Cart items</vt:lpstr>
      <vt:lpstr>Order status</vt:lpstr>
      <vt:lpstr>Ordered List</vt:lpstr>
      <vt:lpstr>Admin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Batch-88</dc:title>
  <dc:creator>Monisha BL</dc:creator>
  <cp:lastModifiedBy>Monisha BL</cp:lastModifiedBy>
  <cp:revision>48</cp:revision>
  <dcterms:created xsi:type="dcterms:W3CDTF">2021-11-17T12:49:16Z</dcterms:created>
  <dcterms:modified xsi:type="dcterms:W3CDTF">2022-02-07T08:31:11Z</dcterms:modified>
</cp:coreProperties>
</file>