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1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894C-741A-A5CD-43B2-A8EEFFE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1B0CA-832F-3DFC-F8FF-3489F3896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7D25-E5A7-1233-830C-987E8FAE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2B67-E418-3C86-79F1-4AD452A8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BE8F-3AAB-3C58-2348-475B25C0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0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56FE-5930-50C9-0B96-1E1E2230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E4929-90C6-FC5F-841A-3EF86DEBD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10A0-1266-67BB-693D-54BC35F4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BA6ED-3E72-2F15-6572-2849484E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F810-27B3-F045-C33C-6ABC887B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8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76396-E6FB-40BC-C28E-0D312DD29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677DB-EF01-E118-D4FA-FF810ED6F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6ECB-44D6-FA98-D146-033BBE9C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7129-6AB2-64EB-BB24-A038C2A1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F971-ADBC-F23C-9168-A77A6783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93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D6AA-08A1-203D-3E97-3E89F805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0038-2808-C2E3-287F-44BDF64C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8880-11F1-4626-EB64-0431D3DD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6180-C493-A7F4-CD9A-3FFAD410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245B-7EAC-A48E-CC90-E56AB78B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73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3DFE-7DE5-E0D1-FAE1-F121F011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1231-A16D-9641-2D6A-7C9659041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D83D-A9F4-048C-585B-02F2B857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DE5B-0267-06B1-3045-0039AD98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4DAB-99E1-6098-F292-8E6933F7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7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932A-D837-2278-61DF-8B8967DB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8A1C-CDA0-81A8-65FF-B595A1D55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0A0CB-27C7-AE9F-812E-5F3C6F48C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5A0A4-D3A4-2B68-4640-DE202032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D967-5CD8-C5F0-A7C0-4C6CC2FC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2E42A-759A-B259-2BF6-A344379E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54D5-52BE-ED39-37D2-7BEFD81B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43D9-260F-7941-093F-C38C6803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451F0-86D7-0985-0038-047F6A2D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CDFA9-15D1-1078-20B7-15C08B7C3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6375D-F644-4047-2AE3-B38C022B7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31F7E-30E7-8A64-3CB0-B949C121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34BD8-7DC0-9F0D-AC72-1BA1A34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57458-C0B9-E7F2-768A-773A2768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3054-F908-370D-252A-046CA31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ADB3C-1C9A-5438-C164-6260CBB8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786EB-931B-6B5D-C9B7-A2EE24DC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5A338-C507-FAE9-3D13-A8B2E085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C45B4-E0C3-E10F-ABD1-A5A1DE1F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0D196-FE3D-170A-442B-346E9911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6616A-00E3-6387-45BB-1DE3BA4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1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752B-0DF9-0762-354D-67931093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E1D7-E554-382C-8EFF-799BEFCE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D4C5-0472-2EBF-A611-939405B39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CD21D-ACFE-2C03-2321-6BC7DB22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32C-27B6-0782-3083-FBC41E4F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3FDCC-5770-D32A-A28F-1F233DBF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5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CDC5-33FE-DB43-FC83-5A925642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876FA-66C3-641D-0572-B568F3D5C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79913-9C8B-CAFC-0753-57791FAA0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FCC3-6DC4-8B09-9ED0-65B25956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B8863-82E0-0415-5CA3-143F981B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C7210-80BE-939A-7193-30F6F1A5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148CD-0075-1181-696F-365D30AA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3E05-3998-F2F1-535F-1058DDFDF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05FE-CD3A-6A30-59D1-4FC0D4F69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CA4E-ED30-4FD2-A654-0E51D5FC559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52D4-6B57-B2E4-0E68-E98311FDD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35AC-508C-E7CB-6D65-312D78348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2DE4-F13B-44FE-AA5F-3A6373F98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1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E0EA-5ABB-83A1-29C5-4FB2228CA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EADB-C276-F220-7F98-25192B536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1C1EB-4BF4-B239-95AC-C1C2F1BAD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5288"/>
              </p:ext>
            </p:extLst>
          </p:nvPr>
        </p:nvGraphicFramePr>
        <p:xfrm>
          <a:off x="166254" y="0"/>
          <a:ext cx="12025746" cy="7109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873">
                  <a:extLst>
                    <a:ext uri="{9D8B030D-6E8A-4147-A177-3AD203B41FA5}">
                      <a16:colId xmlns:a16="http://schemas.microsoft.com/office/drawing/2014/main" val="227291988"/>
                    </a:ext>
                  </a:extLst>
                </a:gridCol>
                <a:gridCol w="6012873">
                  <a:extLst>
                    <a:ext uri="{9D8B030D-6E8A-4147-A177-3AD203B41FA5}">
                      <a16:colId xmlns:a16="http://schemas.microsoft.com/office/drawing/2014/main" val="1073270957"/>
                    </a:ext>
                  </a:extLst>
                </a:gridCol>
              </a:tblGrid>
              <a:tr h="617063">
                <a:tc>
                  <a:txBody>
                    <a:bodyPr/>
                    <a:lstStyle/>
                    <a:p>
                      <a:r>
                        <a:rPr lang="en-IN" dirty="0"/>
                        <a:t>Statistics of accidents without CAV’S: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Solution for problem after CAV is installed.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31749"/>
                  </a:ext>
                </a:extLst>
              </a:tr>
              <a:tr h="617063">
                <a:tc>
                  <a:txBody>
                    <a:bodyPr/>
                    <a:lstStyle/>
                    <a:p>
                      <a:r>
                        <a:rPr lang="en-IN" dirty="0"/>
                        <a:t>1) </a:t>
                      </a:r>
                      <a:r>
                        <a:rPr lang="en-US" dirty="0"/>
                        <a:t>In 2022, there were 461,312 road accidents in India, which is an 11.9% increase from the previous year.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V2V/V2I communication to optimize vehicle coordination, reduce congestion, and prevent road accidents.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32122"/>
                  </a:ext>
                </a:extLst>
              </a:tr>
              <a:tr h="1110455">
                <a:tc>
                  <a:txBody>
                    <a:bodyPr/>
                    <a:lstStyle/>
                    <a:p>
                      <a:r>
                        <a:rPr lang="en-IN" dirty="0"/>
                        <a:t>2) </a:t>
                      </a:r>
                      <a:r>
                        <a:rPr lang="en-US" dirty="0"/>
                        <a:t>Each year, drowsy driving accounts for about 100,000 crashes, 71,000 injuries, and 1,550 fatalities, according to the National Safety Council (NSC)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CAVS detects drowsy driving using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real-time Driver Monitoring Systems (DMS) with facial and eye-tracking technology.</a:t>
                      </a:r>
                      <a:r>
                        <a:rPr lang="en-US" dirty="0"/>
                        <a:t> Upon detection, it alerts the driver and can autonomously take control if necessary to prevent accidents.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31763"/>
                  </a:ext>
                </a:extLst>
              </a:tr>
              <a:tr h="1366714">
                <a:tc>
                  <a:txBody>
                    <a:bodyPr/>
                    <a:lstStyle/>
                    <a:p>
                      <a:r>
                        <a:rPr lang="en-IN" dirty="0"/>
                        <a:t>3)</a:t>
                      </a:r>
                      <a:r>
                        <a:rPr lang="en-US" dirty="0"/>
                        <a:t> Every day in India, 24,012 patients die due to delay in getting medical help as ambulances are delayed due to traffic.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CAVS can prioritize ambulances using V2V and V2I communication,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creating dedicated emergency lanes and adjusting traffic signals for faster clearance. Traffic-aware routing and real-time coordination </a:t>
                      </a:r>
                      <a:r>
                        <a:rPr lang="en-US" dirty="0"/>
                        <a:t>ensure ambulances reach hospitals without delays.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09163"/>
                  </a:ext>
                </a:extLst>
              </a:tr>
              <a:tr h="1622972">
                <a:tc>
                  <a:txBody>
                    <a:bodyPr/>
                    <a:lstStyle/>
                    <a:p>
                      <a:r>
                        <a:rPr lang="en-IN" dirty="0"/>
                        <a:t>4)</a:t>
                      </a:r>
                      <a:r>
                        <a:rPr lang="en-US" dirty="0"/>
                        <a:t> In India, traffic congestion in urban areas costs the economy approximately $22 billion annually due to delays, fuel wastage, and increased pollution . Congestion in Major Indian Cities: Mumbai, Bengaluru, and Delhi rank among the top cities globally for traffic congestion.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CAVs can optimize traffic flow, reduce congestion, and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minimize delays, fuel wastage, and pollution in Indian cities </a:t>
                      </a:r>
                      <a:r>
                        <a:rPr lang="en-US" dirty="0"/>
                        <a:t>like Mumbai, Bengaluru, and Delhi.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5673"/>
                  </a:ext>
                </a:extLst>
              </a:tr>
              <a:tr h="1366714">
                <a:tc>
                  <a:txBody>
                    <a:bodyPr/>
                    <a:lstStyle/>
                    <a:p>
                      <a:r>
                        <a:rPr lang="en-IN" dirty="0"/>
                        <a:t>5) </a:t>
                      </a:r>
                      <a:r>
                        <a:rPr lang="en-US" dirty="0"/>
                        <a:t>In the U.S., the average price for a new Tesla is </a:t>
                      </a:r>
                      <a:r>
                        <a:rPr lang="en-US" b="1" dirty="0"/>
                        <a:t>$54,560</a:t>
                      </a:r>
                      <a:r>
                        <a:rPr lang="en-US" dirty="0"/>
                        <a:t>, which is above the national average vehicle price of </a:t>
                      </a:r>
                      <a:r>
                        <a:rPr lang="en-US" b="1" dirty="0"/>
                        <a:t>$46,036</a:t>
                      </a:r>
                      <a:r>
                        <a:rPr lang="en-US" dirty="0"/>
                        <a:t>​. Many people are not able to afford the cost.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 devices installed in CAVs cost around </a:t>
                      </a:r>
                      <a:r>
                        <a:rPr lang="en-US" b="1" dirty="0"/>
                        <a:t>₹80,000</a:t>
                      </a:r>
                      <a:r>
                        <a:rPr lang="en-US" dirty="0"/>
                        <a:t>, making them a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more affordable option for consumers</a:t>
                      </a:r>
                      <a:r>
                        <a:rPr lang="en-US" dirty="0"/>
                        <a:t>. These devices can also be installed in regular cars, offering a cost-effective solution for enhancing driving capabilities and reducing congestion.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09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4C2542-E17F-85C1-7AE2-DF6B8839957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608341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474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1643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B90656-83EA-AC6E-81A0-A625C6059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96872"/>
              </p:ext>
            </p:extLst>
          </p:nvPr>
        </p:nvGraphicFramePr>
        <p:xfrm>
          <a:off x="261257" y="719666"/>
          <a:ext cx="11744696" cy="209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2348">
                  <a:extLst>
                    <a:ext uri="{9D8B030D-6E8A-4147-A177-3AD203B41FA5}">
                      <a16:colId xmlns:a16="http://schemas.microsoft.com/office/drawing/2014/main" val="3762953216"/>
                    </a:ext>
                  </a:extLst>
                </a:gridCol>
                <a:gridCol w="5872348">
                  <a:extLst>
                    <a:ext uri="{9D8B030D-6E8A-4147-A177-3AD203B41FA5}">
                      <a16:colId xmlns:a16="http://schemas.microsoft.com/office/drawing/2014/main" val="3719305411"/>
                    </a:ext>
                  </a:extLst>
                </a:gridCol>
              </a:tblGrid>
              <a:tr h="535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Statistics of accidents without CAV’S: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Solution for problem after CAV is installed.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41628"/>
                  </a:ext>
                </a:extLst>
              </a:tr>
              <a:tr h="535966">
                <a:tc>
                  <a:txBody>
                    <a:bodyPr/>
                    <a:lstStyle/>
                    <a:p>
                      <a:r>
                        <a:rPr lang="en-IN" dirty="0"/>
                        <a:t>6) </a:t>
                      </a:r>
                      <a:r>
                        <a:rPr lang="en-US" dirty="0"/>
                        <a:t>Percentage of weather-related </a:t>
                      </a:r>
                      <a:r>
                        <a:rPr lang="en-US" dirty="0" err="1"/>
                        <a:t>accidentsRain</a:t>
                      </a:r>
                      <a:r>
                        <a:rPr lang="en-US" dirty="0"/>
                        <a:t> accounts for about 50% of all weather-related accidents and about 10% of all car accidents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CAVs can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use flood detection sensors and adaptive route </a:t>
                      </a:r>
                      <a:r>
                        <a:rPr lang="en-US" dirty="0"/>
                        <a:t>planning to avoid flooded areas and ensure safe navigation during floods.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42804"/>
                  </a:ext>
                </a:extLst>
              </a:tr>
              <a:tr h="5359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2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Monishaa S</dc:creator>
  <cp:lastModifiedBy>Monishaa S</cp:lastModifiedBy>
  <cp:revision>1</cp:revision>
  <dcterms:created xsi:type="dcterms:W3CDTF">2024-09-06T08:18:02Z</dcterms:created>
  <dcterms:modified xsi:type="dcterms:W3CDTF">2024-09-06T08:18:12Z</dcterms:modified>
</cp:coreProperties>
</file>