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75" r:id="rId3"/>
    <p:sldId id="258" r:id="rId4"/>
    <p:sldId id="259" r:id="rId5"/>
    <p:sldId id="260" r:id="rId6"/>
    <p:sldId id="261" r:id="rId7"/>
    <p:sldId id="262" r:id="rId8"/>
    <p:sldId id="263" r:id="rId9"/>
    <p:sldId id="265" r:id="rId10"/>
    <p:sldId id="270" r:id="rId11"/>
    <p:sldId id="271"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2" d="100"/>
          <a:sy n="72" d="100"/>
        </p:scale>
        <p:origin x="-404" y="-1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8A5B31-8644-657B-C45B-480482262E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DE19B6D5-B161-106D-2E96-2A88EC902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6129112F-EFDC-EFF8-5916-83B4FBD5BC5F}"/>
              </a:ext>
            </a:extLst>
          </p:cNvPr>
          <p:cNvSpPr>
            <a:spLocks noGrp="1"/>
          </p:cNvSpPr>
          <p:nvPr>
            <p:ph type="dt" sz="half" idx="10"/>
          </p:nvPr>
        </p:nvSpPr>
        <p:spPr/>
        <p:txBody>
          <a:bodyPr/>
          <a:lstStyle/>
          <a:p>
            <a:fld id="{0F69B580-A484-4E2B-BFA2-FEC0802388D0}" type="datetimeFigureOut">
              <a:rPr lang="en-IN" smtClean="0"/>
              <a:t>23-07-2025</a:t>
            </a:fld>
            <a:endParaRPr lang="en-IN"/>
          </a:p>
        </p:txBody>
      </p:sp>
      <p:sp>
        <p:nvSpPr>
          <p:cNvPr id="5" name="Footer Placeholder 4">
            <a:extLst>
              <a:ext uri="{FF2B5EF4-FFF2-40B4-BE49-F238E27FC236}">
                <a16:creationId xmlns:a16="http://schemas.microsoft.com/office/drawing/2014/main" xmlns="" id="{72C8D4FA-EF41-1744-C3C4-54705FDEAF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1BDB85C-DC16-4ADB-D890-353209515114}"/>
              </a:ext>
            </a:extLst>
          </p:cNvPr>
          <p:cNvSpPr>
            <a:spLocks noGrp="1"/>
          </p:cNvSpPr>
          <p:nvPr>
            <p:ph type="sldNum" sz="quarter" idx="12"/>
          </p:nvPr>
        </p:nvSpPr>
        <p:spPr/>
        <p:txBody>
          <a:bodyPr/>
          <a:lstStyle/>
          <a:p>
            <a:fld id="{8C0EC135-5C0A-4BB4-BB07-8732A2C36665}" type="slidenum">
              <a:rPr lang="en-IN" smtClean="0"/>
              <a:t>‹#›</a:t>
            </a:fld>
            <a:endParaRPr lang="en-IN"/>
          </a:p>
        </p:txBody>
      </p:sp>
    </p:spTree>
    <p:extLst>
      <p:ext uri="{BB962C8B-B14F-4D97-AF65-F5344CB8AC3E}">
        <p14:creationId xmlns:p14="http://schemas.microsoft.com/office/powerpoint/2010/main" val="3639312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8F49DD-4F28-7E78-60E1-D292AFC9438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AD766C98-0318-9164-6800-8F076C0E7F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D1E3B0C-FD8E-1538-0F14-2C4B6F879FB3}"/>
              </a:ext>
            </a:extLst>
          </p:cNvPr>
          <p:cNvSpPr>
            <a:spLocks noGrp="1"/>
          </p:cNvSpPr>
          <p:nvPr>
            <p:ph type="dt" sz="half" idx="10"/>
          </p:nvPr>
        </p:nvSpPr>
        <p:spPr/>
        <p:txBody>
          <a:bodyPr/>
          <a:lstStyle/>
          <a:p>
            <a:fld id="{0F69B580-A484-4E2B-BFA2-FEC0802388D0}" type="datetimeFigureOut">
              <a:rPr lang="en-IN" smtClean="0"/>
              <a:t>23-07-2025</a:t>
            </a:fld>
            <a:endParaRPr lang="en-IN"/>
          </a:p>
        </p:txBody>
      </p:sp>
      <p:sp>
        <p:nvSpPr>
          <p:cNvPr id="5" name="Footer Placeholder 4">
            <a:extLst>
              <a:ext uri="{FF2B5EF4-FFF2-40B4-BE49-F238E27FC236}">
                <a16:creationId xmlns:a16="http://schemas.microsoft.com/office/drawing/2014/main" xmlns="" id="{B03A6F00-2410-4FC0-785A-E8FA62C54C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31F1D2E-E940-D5D7-B9DB-F6998951941B}"/>
              </a:ext>
            </a:extLst>
          </p:cNvPr>
          <p:cNvSpPr>
            <a:spLocks noGrp="1"/>
          </p:cNvSpPr>
          <p:nvPr>
            <p:ph type="sldNum" sz="quarter" idx="12"/>
          </p:nvPr>
        </p:nvSpPr>
        <p:spPr/>
        <p:txBody>
          <a:bodyPr/>
          <a:lstStyle/>
          <a:p>
            <a:fld id="{8C0EC135-5C0A-4BB4-BB07-8732A2C36665}" type="slidenum">
              <a:rPr lang="en-IN" smtClean="0"/>
              <a:t>‹#›</a:t>
            </a:fld>
            <a:endParaRPr lang="en-IN"/>
          </a:p>
        </p:txBody>
      </p:sp>
    </p:spTree>
    <p:extLst>
      <p:ext uri="{BB962C8B-B14F-4D97-AF65-F5344CB8AC3E}">
        <p14:creationId xmlns:p14="http://schemas.microsoft.com/office/powerpoint/2010/main" val="3343621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C1569FBC-342E-4BF6-C060-AE8B84A804D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2FE1BC4-9564-42F5-5B87-379D3D4DA4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C457F5D-BD2A-6292-FFD8-0AFC7ED850F1}"/>
              </a:ext>
            </a:extLst>
          </p:cNvPr>
          <p:cNvSpPr>
            <a:spLocks noGrp="1"/>
          </p:cNvSpPr>
          <p:nvPr>
            <p:ph type="dt" sz="half" idx="10"/>
          </p:nvPr>
        </p:nvSpPr>
        <p:spPr/>
        <p:txBody>
          <a:bodyPr/>
          <a:lstStyle/>
          <a:p>
            <a:fld id="{0F69B580-A484-4E2B-BFA2-FEC0802388D0}" type="datetimeFigureOut">
              <a:rPr lang="en-IN" smtClean="0"/>
              <a:t>23-07-2025</a:t>
            </a:fld>
            <a:endParaRPr lang="en-IN"/>
          </a:p>
        </p:txBody>
      </p:sp>
      <p:sp>
        <p:nvSpPr>
          <p:cNvPr id="5" name="Footer Placeholder 4">
            <a:extLst>
              <a:ext uri="{FF2B5EF4-FFF2-40B4-BE49-F238E27FC236}">
                <a16:creationId xmlns:a16="http://schemas.microsoft.com/office/drawing/2014/main" xmlns="" id="{4E036C3B-A67F-58AE-6108-CE080B70BB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A73B784-5F83-E010-0A0E-907E0C41491D}"/>
              </a:ext>
            </a:extLst>
          </p:cNvPr>
          <p:cNvSpPr>
            <a:spLocks noGrp="1"/>
          </p:cNvSpPr>
          <p:nvPr>
            <p:ph type="sldNum" sz="quarter" idx="12"/>
          </p:nvPr>
        </p:nvSpPr>
        <p:spPr/>
        <p:txBody>
          <a:bodyPr/>
          <a:lstStyle/>
          <a:p>
            <a:fld id="{8C0EC135-5C0A-4BB4-BB07-8732A2C36665}" type="slidenum">
              <a:rPr lang="en-IN" smtClean="0"/>
              <a:t>‹#›</a:t>
            </a:fld>
            <a:endParaRPr lang="en-IN"/>
          </a:p>
        </p:txBody>
      </p:sp>
    </p:spTree>
    <p:extLst>
      <p:ext uri="{BB962C8B-B14F-4D97-AF65-F5344CB8AC3E}">
        <p14:creationId xmlns:p14="http://schemas.microsoft.com/office/powerpoint/2010/main" val="400767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5AD6E3-142D-1EDB-7122-9EDFDF0A78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0B96410-A380-624B-2EB5-23DDED7DEE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9A322C2-8F60-7FB2-1B5C-7CCAE446104E}"/>
              </a:ext>
            </a:extLst>
          </p:cNvPr>
          <p:cNvSpPr>
            <a:spLocks noGrp="1"/>
          </p:cNvSpPr>
          <p:nvPr>
            <p:ph type="dt" sz="half" idx="10"/>
          </p:nvPr>
        </p:nvSpPr>
        <p:spPr/>
        <p:txBody>
          <a:bodyPr/>
          <a:lstStyle/>
          <a:p>
            <a:fld id="{0F69B580-A484-4E2B-BFA2-FEC0802388D0}" type="datetimeFigureOut">
              <a:rPr lang="en-IN" smtClean="0"/>
              <a:t>23-07-2025</a:t>
            </a:fld>
            <a:endParaRPr lang="en-IN"/>
          </a:p>
        </p:txBody>
      </p:sp>
      <p:sp>
        <p:nvSpPr>
          <p:cNvPr id="5" name="Footer Placeholder 4">
            <a:extLst>
              <a:ext uri="{FF2B5EF4-FFF2-40B4-BE49-F238E27FC236}">
                <a16:creationId xmlns:a16="http://schemas.microsoft.com/office/drawing/2014/main" xmlns="" id="{A5B862DF-7248-C45C-9C28-2C43046FB4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0C27C66-2DCF-6442-7010-12170756A7BF}"/>
              </a:ext>
            </a:extLst>
          </p:cNvPr>
          <p:cNvSpPr>
            <a:spLocks noGrp="1"/>
          </p:cNvSpPr>
          <p:nvPr>
            <p:ph type="sldNum" sz="quarter" idx="12"/>
          </p:nvPr>
        </p:nvSpPr>
        <p:spPr/>
        <p:txBody>
          <a:bodyPr/>
          <a:lstStyle/>
          <a:p>
            <a:fld id="{8C0EC135-5C0A-4BB4-BB07-8732A2C36665}" type="slidenum">
              <a:rPr lang="en-IN" smtClean="0"/>
              <a:t>‹#›</a:t>
            </a:fld>
            <a:endParaRPr lang="en-IN"/>
          </a:p>
        </p:txBody>
      </p:sp>
    </p:spTree>
    <p:extLst>
      <p:ext uri="{BB962C8B-B14F-4D97-AF65-F5344CB8AC3E}">
        <p14:creationId xmlns:p14="http://schemas.microsoft.com/office/powerpoint/2010/main" val="72955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6AE253-8C3D-4E75-FB54-DFF1B039F1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4981F44-F43F-057A-02B3-C5C2891622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3B1FD573-94E6-BF6A-C4F6-9517A3C85A00}"/>
              </a:ext>
            </a:extLst>
          </p:cNvPr>
          <p:cNvSpPr>
            <a:spLocks noGrp="1"/>
          </p:cNvSpPr>
          <p:nvPr>
            <p:ph type="dt" sz="half" idx="10"/>
          </p:nvPr>
        </p:nvSpPr>
        <p:spPr/>
        <p:txBody>
          <a:bodyPr/>
          <a:lstStyle/>
          <a:p>
            <a:fld id="{0F69B580-A484-4E2B-BFA2-FEC0802388D0}" type="datetimeFigureOut">
              <a:rPr lang="en-IN" smtClean="0"/>
              <a:t>23-07-2025</a:t>
            </a:fld>
            <a:endParaRPr lang="en-IN"/>
          </a:p>
        </p:txBody>
      </p:sp>
      <p:sp>
        <p:nvSpPr>
          <p:cNvPr id="5" name="Footer Placeholder 4">
            <a:extLst>
              <a:ext uri="{FF2B5EF4-FFF2-40B4-BE49-F238E27FC236}">
                <a16:creationId xmlns:a16="http://schemas.microsoft.com/office/drawing/2014/main" xmlns="" id="{D360B459-6285-AA78-08F8-D51AE3CA52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3EB19C4-5FB5-ACBB-FD7C-3B19B963F8D8}"/>
              </a:ext>
            </a:extLst>
          </p:cNvPr>
          <p:cNvSpPr>
            <a:spLocks noGrp="1"/>
          </p:cNvSpPr>
          <p:nvPr>
            <p:ph type="sldNum" sz="quarter" idx="12"/>
          </p:nvPr>
        </p:nvSpPr>
        <p:spPr/>
        <p:txBody>
          <a:bodyPr/>
          <a:lstStyle/>
          <a:p>
            <a:fld id="{8C0EC135-5C0A-4BB4-BB07-8732A2C36665}" type="slidenum">
              <a:rPr lang="en-IN" smtClean="0"/>
              <a:t>‹#›</a:t>
            </a:fld>
            <a:endParaRPr lang="en-IN"/>
          </a:p>
        </p:txBody>
      </p:sp>
    </p:spTree>
    <p:extLst>
      <p:ext uri="{BB962C8B-B14F-4D97-AF65-F5344CB8AC3E}">
        <p14:creationId xmlns:p14="http://schemas.microsoft.com/office/powerpoint/2010/main" val="3835351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A180DB-D2C5-B0A0-82F7-D87868FE20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C872423-6C99-FE08-6FB1-2434E664CC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68C295AC-7FFF-6FEE-57EA-363ACD2E65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4C915E00-D7B0-D218-FB67-981EFF8B539E}"/>
              </a:ext>
            </a:extLst>
          </p:cNvPr>
          <p:cNvSpPr>
            <a:spLocks noGrp="1"/>
          </p:cNvSpPr>
          <p:nvPr>
            <p:ph type="dt" sz="half" idx="10"/>
          </p:nvPr>
        </p:nvSpPr>
        <p:spPr/>
        <p:txBody>
          <a:bodyPr/>
          <a:lstStyle/>
          <a:p>
            <a:fld id="{0F69B580-A484-4E2B-BFA2-FEC0802388D0}" type="datetimeFigureOut">
              <a:rPr lang="en-IN" smtClean="0"/>
              <a:t>23-07-2025</a:t>
            </a:fld>
            <a:endParaRPr lang="en-IN"/>
          </a:p>
        </p:txBody>
      </p:sp>
      <p:sp>
        <p:nvSpPr>
          <p:cNvPr id="6" name="Footer Placeholder 5">
            <a:extLst>
              <a:ext uri="{FF2B5EF4-FFF2-40B4-BE49-F238E27FC236}">
                <a16:creationId xmlns:a16="http://schemas.microsoft.com/office/drawing/2014/main" xmlns="" id="{F0304E46-26D9-8A02-19CA-2D7B3274D5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5A612D4-ADD4-4496-69A8-5C0C3515A81F}"/>
              </a:ext>
            </a:extLst>
          </p:cNvPr>
          <p:cNvSpPr>
            <a:spLocks noGrp="1"/>
          </p:cNvSpPr>
          <p:nvPr>
            <p:ph type="sldNum" sz="quarter" idx="12"/>
          </p:nvPr>
        </p:nvSpPr>
        <p:spPr/>
        <p:txBody>
          <a:bodyPr/>
          <a:lstStyle/>
          <a:p>
            <a:fld id="{8C0EC135-5C0A-4BB4-BB07-8732A2C36665}" type="slidenum">
              <a:rPr lang="en-IN" smtClean="0"/>
              <a:t>‹#›</a:t>
            </a:fld>
            <a:endParaRPr lang="en-IN"/>
          </a:p>
        </p:txBody>
      </p:sp>
    </p:spTree>
    <p:extLst>
      <p:ext uri="{BB962C8B-B14F-4D97-AF65-F5344CB8AC3E}">
        <p14:creationId xmlns:p14="http://schemas.microsoft.com/office/powerpoint/2010/main" val="2275268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8A29A3-FA07-7A03-7984-C4445F83236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DB2589B-294D-D427-30A1-0076C601DF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F77EDE81-D151-254C-21DC-B59045EEC9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8D3CBC5C-4451-66B2-B299-99078FD5BE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3CEEB84-191C-60FB-9EA6-B9CFE02D59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5BFA7C18-ABE0-3AE2-1A06-3B6A9893E1D7}"/>
              </a:ext>
            </a:extLst>
          </p:cNvPr>
          <p:cNvSpPr>
            <a:spLocks noGrp="1"/>
          </p:cNvSpPr>
          <p:nvPr>
            <p:ph type="dt" sz="half" idx="10"/>
          </p:nvPr>
        </p:nvSpPr>
        <p:spPr/>
        <p:txBody>
          <a:bodyPr/>
          <a:lstStyle/>
          <a:p>
            <a:fld id="{0F69B580-A484-4E2B-BFA2-FEC0802388D0}" type="datetimeFigureOut">
              <a:rPr lang="en-IN" smtClean="0"/>
              <a:t>23-07-2025</a:t>
            </a:fld>
            <a:endParaRPr lang="en-IN"/>
          </a:p>
        </p:txBody>
      </p:sp>
      <p:sp>
        <p:nvSpPr>
          <p:cNvPr id="8" name="Footer Placeholder 7">
            <a:extLst>
              <a:ext uri="{FF2B5EF4-FFF2-40B4-BE49-F238E27FC236}">
                <a16:creationId xmlns:a16="http://schemas.microsoft.com/office/drawing/2014/main" xmlns="" id="{EA4000B6-2AA3-F5B9-48E1-3B13A154F41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3B4349E8-2DFA-7CF0-282C-30E55B34105C}"/>
              </a:ext>
            </a:extLst>
          </p:cNvPr>
          <p:cNvSpPr>
            <a:spLocks noGrp="1"/>
          </p:cNvSpPr>
          <p:nvPr>
            <p:ph type="sldNum" sz="quarter" idx="12"/>
          </p:nvPr>
        </p:nvSpPr>
        <p:spPr/>
        <p:txBody>
          <a:bodyPr/>
          <a:lstStyle/>
          <a:p>
            <a:fld id="{8C0EC135-5C0A-4BB4-BB07-8732A2C36665}" type="slidenum">
              <a:rPr lang="en-IN" smtClean="0"/>
              <a:t>‹#›</a:t>
            </a:fld>
            <a:endParaRPr lang="en-IN"/>
          </a:p>
        </p:txBody>
      </p:sp>
    </p:spTree>
    <p:extLst>
      <p:ext uri="{BB962C8B-B14F-4D97-AF65-F5344CB8AC3E}">
        <p14:creationId xmlns:p14="http://schemas.microsoft.com/office/powerpoint/2010/main" val="3810968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83C56C-B061-5DA8-4296-85010CEA745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8F5A8189-8578-817D-C048-A727012DD6E5}"/>
              </a:ext>
            </a:extLst>
          </p:cNvPr>
          <p:cNvSpPr>
            <a:spLocks noGrp="1"/>
          </p:cNvSpPr>
          <p:nvPr>
            <p:ph type="dt" sz="half" idx="10"/>
          </p:nvPr>
        </p:nvSpPr>
        <p:spPr/>
        <p:txBody>
          <a:bodyPr/>
          <a:lstStyle/>
          <a:p>
            <a:fld id="{0F69B580-A484-4E2B-BFA2-FEC0802388D0}" type="datetimeFigureOut">
              <a:rPr lang="en-IN" smtClean="0"/>
              <a:t>23-07-2025</a:t>
            </a:fld>
            <a:endParaRPr lang="en-IN"/>
          </a:p>
        </p:txBody>
      </p:sp>
      <p:sp>
        <p:nvSpPr>
          <p:cNvPr id="4" name="Footer Placeholder 3">
            <a:extLst>
              <a:ext uri="{FF2B5EF4-FFF2-40B4-BE49-F238E27FC236}">
                <a16:creationId xmlns:a16="http://schemas.microsoft.com/office/drawing/2014/main" xmlns="" id="{B462E733-1D25-B8DC-01A6-0F4D24450DE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EC5ECCB0-92BE-CCC7-9D12-502BBBB41F6B}"/>
              </a:ext>
            </a:extLst>
          </p:cNvPr>
          <p:cNvSpPr>
            <a:spLocks noGrp="1"/>
          </p:cNvSpPr>
          <p:nvPr>
            <p:ph type="sldNum" sz="quarter" idx="12"/>
          </p:nvPr>
        </p:nvSpPr>
        <p:spPr/>
        <p:txBody>
          <a:bodyPr/>
          <a:lstStyle/>
          <a:p>
            <a:fld id="{8C0EC135-5C0A-4BB4-BB07-8732A2C36665}" type="slidenum">
              <a:rPr lang="en-IN" smtClean="0"/>
              <a:t>‹#›</a:t>
            </a:fld>
            <a:endParaRPr lang="en-IN"/>
          </a:p>
        </p:txBody>
      </p:sp>
    </p:spTree>
    <p:extLst>
      <p:ext uri="{BB962C8B-B14F-4D97-AF65-F5344CB8AC3E}">
        <p14:creationId xmlns:p14="http://schemas.microsoft.com/office/powerpoint/2010/main" val="325280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7AB7BA8-478E-13B9-0C56-256834F824B6}"/>
              </a:ext>
            </a:extLst>
          </p:cNvPr>
          <p:cNvSpPr>
            <a:spLocks noGrp="1"/>
          </p:cNvSpPr>
          <p:nvPr>
            <p:ph type="dt" sz="half" idx="10"/>
          </p:nvPr>
        </p:nvSpPr>
        <p:spPr/>
        <p:txBody>
          <a:bodyPr/>
          <a:lstStyle/>
          <a:p>
            <a:fld id="{0F69B580-A484-4E2B-BFA2-FEC0802388D0}" type="datetimeFigureOut">
              <a:rPr lang="en-IN" smtClean="0"/>
              <a:t>23-07-2025</a:t>
            </a:fld>
            <a:endParaRPr lang="en-IN"/>
          </a:p>
        </p:txBody>
      </p:sp>
      <p:sp>
        <p:nvSpPr>
          <p:cNvPr id="3" name="Footer Placeholder 2">
            <a:extLst>
              <a:ext uri="{FF2B5EF4-FFF2-40B4-BE49-F238E27FC236}">
                <a16:creationId xmlns:a16="http://schemas.microsoft.com/office/drawing/2014/main" xmlns="" id="{26904B38-D062-A614-EC0B-25333818879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DA00BEA6-1036-0982-465E-C503664F4AE7}"/>
              </a:ext>
            </a:extLst>
          </p:cNvPr>
          <p:cNvSpPr>
            <a:spLocks noGrp="1"/>
          </p:cNvSpPr>
          <p:nvPr>
            <p:ph type="sldNum" sz="quarter" idx="12"/>
          </p:nvPr>
        </p:nvSpPr>
        <p:spPr/>
        <p:txBody>
          <a:bodyPr/>
          <a:lstStyle/>
          <a:p>
            <a:fld id="{8C0EC135-5C0A-4BB4-BB07-8732A2C36665}" type="slidenum">
              <a:rPr lang="en-IN" smtClean="0"/>
              <a:t>‹#›</a:t>
            </a:fld>
            <a:endParaRPr lang="en-IN"/>
          </a:p>
        </p:txBody>
      </p:sp>
    </p:spTree>
    <p:extLst>
      <p:ext uri="{BB962C8B-B14F-4D97-AF65-F5344CB8AC3E}">
        <p14:creationId xmlns:p14="http://schemas.microsoft.com/office/powerpoint/2010/main" val="939836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5928B7-12B9-5284-9ADE-413125C585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C9B7DB4-C459-C2B0-8E96-AC13314DEE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69C9205B-866B-E0AB-4B64-E6BDEF6247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0E2E00E-82E7-3514-B086-BAE9D962A1DD}"/>
              </a:ext>
            </a:extLst>
          </p:cNvPr>
          <p:cNvSpPr>
            <a:spLocks noGrp="1"/>
          </p:cNvSpPr>
          <p:nvPr>
            <p:ph type="dt" sz="half" idx="10"/>
          </p:nvPr>
        </p:nvSpPr>
        <p:spPr/>
        <p:txBody>
          <a:bodyPr/>
          <a:lstStyle/>
          <a:p>
            <a:fld id="{0F69B580-A484-4E2B-BFA2-FEC0802388D0}" type="datetimeFigureOut">
              <a:rPr lang="en-IN" smtClean="0"/>
              <a:t>23-07-2025</a:t>
            </a:fld>
            <a:endParaRPr lang="en-IN"/>
          </a:p>
        </p:txBody>
      </p:sp>
      <p:sp>
        <p:nvSpPr>
          <p:cNvPr id="6" name="Footer Placeholder 5">
            <a:extLst>
              <a:ext uri="{FF2B5EF4-FFF2-40B4-BE49-F238E27FC236}">
                <a16:creationId xmlns:a16="http://schemas.microsoft.com/office/drawing/2014/main" xmlns="" id="{7F136DA6-C53D-4F09-AF32-3E61ED410D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40E5915-A3DA-33F7-67E6-9FF98336AB85}"/>
              </a:ext>
            </a:extLst>
          </p:cNvPr>
          <p:cNvSpPr>
            <a:spLocks noGrp="1"/>
          </p:cNvSpPr>
          <p:nvPr>
            <p:ph type="sldNum" sz="quarter" idx="12"/>
          </p:nvPr>
        </p:nvSpPr>
        <p:spPr/>
        <p:txBody>
          <a:bodyPr/>
          <a:lstStyle/>
          <a:p>
            <a:fld id="{8C0EC135-5C0A-4BB4-BB07-8732A2C36665}" type="slidenum">
              <a:rPr lang="en-IN" smtClean="0"/>
              <a:t>‹#›</a:t>
            </a:fld>
            <a:endParaRPr lang="en-IN"/>
          </a:p>
        </p:txBody>
      </p:sp>
    </p:spTree>
    <p:extLst>
      <p:ext uri="{BB962C8B-B14F-4D97-AF65-F5344CB8AC3E}">
        <p14:creationId xmlns:p14="http://schemas.microsoft.com/office/powerpoint/2010/main" val="4257452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23A40D-934F-26EB-890B-E015203C09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15227013-3347-BE65-B2A3-C348B28EA7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F57D0ABD-9C7F-CA3E-30ED-D1B9168C02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5CDE162-0749-2F6C-DD2D-F93B2DF51323}"/>
              </a:ext>
            </a:extLst>
          </p:cNvPr>
          <p:cNvSpPr>
            <a:spLocks noGrp="1"/>
          </p:cNvSpPr>
          <p:nvPr>
            <p:ph type="dt" sz="half" idx="10"/>
          </p:nvPr>
        </p:nvSpPr>
        <p:spPr/>
        <p:txBody>
          <a:bodyPr/>
          <a:lstStyle/>
          <a:p>
            <a:fld id="{0F69B580-A484-4E2B-BFA2-FEC0802388D0}" type="datetimeFigureOut">
              <a:rPr lang="en-IN" smtClean="0"/>
              <a:t>23-07-2025</a:t>
            </a:fld>
            <a:endParaRPr lang="en-IN"/>
          </a:p>
        </p:txBody>
      </p:sp>
      <p:sp>
        <p:nvSpPr>
          <p:cNvPr id="6" name="Footer Placeholder 5">
            <a:extLst>
              <a:ext uri="{FF2B5EF4-FFF2-40B4-BE49-F238E27FC236}">
                <a16:creationId xmlns:a16="http://schemas.microsoft.com/office/drawing/2014/main" xmlns="" id="{5721D573-7A65-1DFF-5BAF-969288F186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9889AC0-8116-94EA-7F89-F09E927876C4}"/>
              </a:ext>
            </a:extLst>
          </p:cNvPr>
          <p:cNvSpPr>
            <a:spLocks noGrp="1"/>
          </p:cNvSpPr>
          <p:nvPr>
            <p:ph type="sldNum" sz="quarter" idx="12"/>
          </p:nvPr>
        </p:nvSpPr>
        <p:spPr/>
        <p:txBody>
          <a:bodyPr/>
          <a:lstStyle/>
          <a:p>
            <a:fld id="{8C0EC135-5C0A-4BB4-BB07-8732A2C36665}" type="slidenum">
              <a:rPr lang="en-IN" smtClean="0"/>
              <a:t>‹#›</a:t>
            </a:fld>
            <a:endParaRPr lang="en-IN"/>
          </a:p>
        </p:txBody>
      </p:sp>
    </p:spTree>
    <p:extLst>
      <p:ext uri="{BB962C8B-B14F-4D97-AF65-F5344CB8AC3E}">
        <p14:creationId xmlns:p14="http://schemas.microsoft.com/office/powerpoint/2010/main" val="2254338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DD5DA4A-0FE3-C583-7C8C-E53A9C2FD9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0920BDF-729F-3FE5-2994-095DE7DBE4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DF9E258-5899-F2DD-7707-E538F454C7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69B580-A484-4E2B-BFA2-FEC0802388D0}" type="datetimeFigureOut">
              <a:rPr lang="en-IN" smtClean="0"/>
              <a:t>23-07-2025</a:t>
            </a:fld>
            <a:endParaRPr lang="en-IN"/>
          </a:p>
        </p:txBody>
      </p:sp>
      <p:sp>
        <p:nvSpPr>
          <p:cNvPr id="5" name="Footer Placeholder 4">
            <a:extLst>
              <a:ext uri="{FF2B5EF4-FFF2-40B4-BE49-F238E27FC236}">
                <a16:creationId xmlns:a16="http://schemas.microsoft.com/office/drawing/2014/main" xmlns="" id="{62506AF7-D21E-74FB-0471-11CC4B1B54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CE5D9EA4-225F-E71C-138F-3D53A534B5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0EC135-5C0A-4BB4-BB07-8732A2C36665}" type="slidenum">
              <a:rPr lang="en-IN" smtClean="0"/>
              <a:t>‹#›</a:t>
            </a:fld>
            <a:endParaRPr lang="en-IN"/>
          </a:p>
        </p:txBody>
      </p:sp>
    </p:spTree>
    <p:extLst>
      <p:ext uri="{BB962C8B-B14F-4D97-AF65-F5344CB8AC3E}">
        <p14:creationId xmlns:p14="http://schemas.microsoft.com/office/powerpoint/2010/main" val="39671804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hyperlink" Target="https://google.github.io/mediapipe/solutions/hands.html" TargetMode="External"/><Relationship Id="rId2" Type="http://schemas.openxmlformats.org/officeDocument/2006/relationships/hyperlink" Target="https://opencv-python-tutroals.readthedocs.io/" TargetMode="External"/><Relationship Id="rId1" Type="http://schemas.openxmlformats.org/officeDocument/2006/relationships/slideLayout" Target="../slideLayouts/slideLayout8.xml"/><Relationship Id="rId5" Type="http://schemas.openxmlformats.org/officeDocument/2006/relationships/hyperlink" Target="https://docs.python.org/3/library/random.html" TargetMode="External"/><Relationship Id="rId4" Type="http://schemas.openxmlformats.org/officeDocument/2006/relationships/hyperlink" Target="https://www.tensorflow.org/tutorial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CB563D-EDA7-BF22-EB22-2F4555FC086F}"/>
              </a:ext>
            </a:extLst>
          </p:cNvPr>
          <p:cNvSpPr>
            <a:spLocks noGrp="1"/>
          </p:cNvSpPr>
          <p:nvPr>
            <p:ph type="ctrTitle"/>
          </p:nvPr>
        </p:nvSpPr>
        <p:spPr>
          <a:xfrm>
            <a:off x="1576754" y="2813497"/>
            <a:ext cx="9144000" cy="719439"/>
          </a:xfrm>
        </p:spPr>
        <p:txBody>
          <a:bodyPr>
            <a:noAutofit/>
          </a:bodyPr>
          <a:lstStyle/>
          <a:p>
            <a:r>
              <a:rPr lang="en-US" sz="5400" dirty="0">
                <a:latin typeface="Algerian"/>
                <a:cs typeface="Calibri Light"/>
              </a:rPr>
              <a:t>HAND GESTURE ROCK PAPER SCISSORS</a:t>
            </a:r>
          </a:p>
        </p:txBody>
      </p:sp>
      <p:sp>
        <p:nvSpPr>
          <p:cNvPr id="3" name="Subtitle 2">
            <a:extLst>
              <a:ext uri="{FF2B5EF4-FFF2-40B4-BE49-F238E27FC236}">
                <a16:creationId xmlns:a16="http://schemas.microsoft.com/office/drawing/2014/main" xmlns="" id="{E9AC3D2C-6534-9D35-5BBA-33E3FBFC5AE5}"/>
              </a:ext>
            </a:extLst>
          </p:cNvPr>
          <p:cNvSpPr>
            <a:spLocks noGrp="1"/>
          </p:cNvSpPr>
          <p:nvPr>
            <p:ph type="subTitle" idx="1"/>
          </p:nvPr>
        </p:nvSpPr>
        <p:spPr>
          <a:xfrm>
            <a:off x="1524000" y="2809148"/>
            <a:ext cx="9144000" cy="1683722"/>
          </a:xfrm>
        </p:spPr>
        <p:txBody>
          <a:bodyPr vert="horz" lIns="91440" tIns="45720" rIns="91440" bIns="45720" rtlCol="0" anchor="t">
            <a:normAutofit/>
          </a:bodyPr>
          <a:lstStyle/>
          <a:p>
            <a:pPr>
              <a:lnSpc>
                <a:spcPct val="100000"/>
              </a:lnSpc>
            </a:pPr>
            <a:endParaRPr lang="en-US" sz="1600" dirty="0">
              <a:solidFill>
                <a:srgbClr val="000000"/>
              </a:solidFill>
              <a:latin typeface="Imprint MT Shadow"/>
              <a:cs typeface="Adobe Hebrew"/>
            </a:endParaRPr>
          </a:p>
          <a:p>
            <a:pPr>
              <a:lnSpc>
                <a:spcPct val="100000"/>
              </a:lnSpc>
            </a:pPr>
            <a:endParaRPr lang="en-US" sz="1600" dirty="0">
              <a:solidFill>
                <a:srgbClr val="000000"/>
              </a:solidFill>
              <a:latin typeface="Imprint MT Shadow"/>
              <a:cs typeface="Adobe Hebrew"/>
            </a:endParaRPr>
          </a:p>
        </p:txBody>
      </p:sp>
    </p:spTree>
    <p:extLst>
      <p:ext uri="{BB962C8B-B14F-4D97-AF65-F5344CB8AC3E}">
        <p14:creationId xmlns:p14="http://schemas.microsoft.com/office/powerpoint/2010/main" val="4149878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9299867-15D8-03EB-902E-CAB7311EFF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0F82A1F5-3208-DD2F-B08B-1B6B9C609694}"/>
              </a:ext>
            </a:extLst>
          </p:cNvPr>
          <p:cNvSpPr>
            <a:spLocks noGrp="1"/>
          </p:cNvSpPr>
          <p:nvPr>
            <p:ph type="title"/>
          </p:nvPr>
        </p:nvSpPr>
        <p:spPr>
          <a:xfrm>
            <a:off x="1799304" y="0"/>
            <a:ext cx="11238271" cy="550607"/>
          </a:xfrm>
        </p:spPr>
        <p:txBody>
          <a:bodyPr>
            <a:normAutofit/>
          </a:bodyPr>
          <a:lstStyle/>
          <a:p>
            <a:r>
              <a:rPr lang="en-IN" u="sng">
                <a:solidFill>
                  <a:srgbClr val="FFC000"/>
                </a:solidFill>
                <a:latin typeface="Algerian" panose="04020705040A02060702" pitchFamily="82" charset="0"/>
              </a:rPr>
              <a:t>SOFTWARE AND HARDWARE TOOLS REQUIRED</a:t>
            </a:r>
          </a:p>
        </p:txBody>
      </p:sp>
      <p:sp>
        <p:nvSpPr>
          <p:cNvPr id="4" name="Text Placeholder 3">
            <a:extLst>
              <a:ext uri="{FF2B5EF4-FFF2-40B4-BE49-F238E27FC236}">
                <a16:creationId xmlns:a16="http://schemas.microsoft.com/office/drawing/2014/main" xmlns="" id="{EB9F14B4-A24E-8122-5B21-16E6630712F3}"/>
              </a:ext>
            </a:extLst>
          </p:cNvPr>
          <p:cNvSpPr>
            <a:spLocks noGrp="1"/>
          </p:cNvSpPr>
          <p:nvPr>
            <p:ph type="body" sz="half" idx="2"/>
          </p:nvPr>
        </p:nvSpPr>
        <p:spPr>
          <a:xfrm>
            <a:off x="226142" y="668595"/>
            <a:ext cx="11759381" cy="5958348"/>
          </a:xfrm>
        </p:spPr>
        <p:txBody>
          <a:bodyPr>
            <a:noAutofit/>
          </a:bodyPr>
          <a:lstStyle/>
          <a:p>
            <a:pPr marL="342900" indent="-342900">
              <a:buFont typeface="Wingdings" panose="05000000000000000000" pitchFamily="2" charset="2"/>
              <a:buChar char="q"/>
            </a:pPr>
            <a:r>
              <a:rPr lang="en-US" sz="2000">
                <a:solidFill>
                  <a:srgbClr val="C00000"/>
                </a:solidFill>
                <a:latin typeface="Imprint MT Shadow" panose="04020605060303030202" pitchFamily="82" charset="0"/>
                <a:cs typeface="Adobe Hebrew" panose="02040503050201020203" pitchFamily="18" charset="-79"/>
              </a:rPr>
              <a:t>SOFTWARE REQUIREMENTS</a:t>
            </a:r>
            <a:r>
              <a:rPr lang="en-US" sz="1800">
                <a:solidFill>
                  <a:srgbClr val="C00000"/>
                </a:solidFill>
                <a:latin typeface="Imprint MT Shadow" panose="04020605060303030202" pitchFamily="82" charset="0"/>
                <a:cs typeface="Adobe Hebrew" panose="02040503050201020203" pitchFamily="18" charset="-79"/>
              </a:rPr>
              <a:t>:</a:t>
            </a:r>
          </a:p>
          <a:p>
            <a:r>
              <a:rPr lang="en-US" sz="1800">
                <a:latin typeface="Adobe Hebrew" panose="02040503050201020203" pitchFamily="18" charset="-79"/>
                <a:cs typeface="Adobe Hebrew" panose="02040503050201020203" pitchFamily="18" charset="-79"/>
              </a:rPr>
              <a:t> </a:t>
            </a:r>
            <a:r>
              <a:rPr lang="en-US" sz="2000">
                <a:solidFill>
                  <a:schemeClr val="accent1"/>
                </a:solidFill>
                <a:latin typeface="Imprint MT Shadow" panose="04020605060303030202" pitchFamily="82" charset="0"/>
                <a:cs typeface="Adobe Hebrew" panose="02040503050201020203" pitchFamily="18" charset="-79"/>
              </a:rPr>
              <a:t>Python: </a:t>
            </a:r>
            <a:r>
              <a:rPr lang="en-US" sz="1800">
                <a:latin typeface="Adobe Hebrew" panose="02040503050201020203" pitchFamily="18" charset="-79"/>
                <a:cs typeface="Adobe Hebrew" panose="02040503050201020203" pitchFamily="18" charset="-79"/>
              </a:rPr>
              <a:t>Python was chosen as the primary programming language for this project due to its simplicity, flexibility, and extensive support for scientific computing. Python’s large ecosystem of libraries makes it ideal for rapid development and testing of computer vision algorithms.</a:t>
            </a:r>
          </a:p>
          <a:p>
            <a:r>
              <a:rPr lang="en-US" sz="1900">
                <a:solidFill>
                  <a:schemeClr val="accent1"/>
                </a:solidFill>
                <a:latin typeface="Imprint MT Shadow" panose="04020605060303030202" pitchFamily="82" charset="0"/>
                <a:cs typeface="Adobe Hebrew" panose="02040503050201020203" pitchFamily="18" charset="-79"/>
              </a:rPr>
              <a:t> </a:t>
            </a:r>
            <a:r>
              <a:rPr lang="en-US" sz="2000">
                <a:solidFill>
                  <a:schemeClr val="accent1"/>
                </a:solidFill>
                <a:latin typeface="Imprint MT Shadow" panose="04020605060303030202" pitchFamily="82" charset="0"/>
                <a:cs typeface="Adobe Hebrew" panose="02040503050201020203" pitchFamily="18" charset="-79"/>
              </a:rPr>
              <a:t>OpenCV: </a:t>
            </a:r>
            <a:r>
              <a:rPr lang="en-US" sz="1800">
                <a:latin typeface="Adobe Hebrew" panose="02040503050201020203" pitchFamily="18" charset="-79"/>
                <a:cs typeface="Adobe Hebrew" panose="02040503050201020203" pitchFamily="18" charset="-79"/>
              </a:rPr>
              <a:t>OpenCV (Open Source Computer Vision Library) is a highly optimized library designed for real-time image processing. It provides numerous functions for image capture, filtering, contour detection, and other computer vision tasks. OpenCV’s ease of integration with Python made it the perfect choice for handling video input and preprocessing in this project.-</a:t>
            </a:r>
          </a:p>
          <a:p>
            <a:r>
              <a:rPr lang="en-US" sz="2000">
                <a:solidFill>
                  <a:schemeClr val="accent1"/>
                </a:solidFill>
                <a:latin typeface="Imprint MT Shadow" panose="04020605060303030202" pitchFamily="82" charset="0"/>
                <a:cs typeface="Adobe Hebrew" panose="02040503050201020203" pitchFamily="18" charset="-79"/>
              </a:rPr>
              <a:t>NumPy: </a:t>
            </a:r>
            <a:r>
              <a:rPr lang="en-US" sz="1800">
                <a:latin typeface="Adobe Hebrew" panose="02040503050201020203" pitchFamily="18" charset="-79"/>
                <a:cs typeface="Adobe Hebrew" panose="02040503050201020203" pitchFamily="18" charset="-79"/>
              </a:rPr>
              <a:t>NumPy is a fundamental package for numerical computing in Python. It provides support for large, multi-dimensional arrays and matrices, along with a collection of mathematical functions to operate on these arrays. NumPy is essential for handling the pixel data of images captured by the webcam and performing mathematical operations on them.</a:t>
            </a:r>
          </a:p>
          <a:p>
            <a:pPr marL="342900" indent="-342900">
              <a:buFont typeface="Wingdings" panose="05000000000000000000" pitchFamily="2" charset="2"/>
              <a:buChar char="q"/>
            </a:pPr>
            <a:r>
              <a:rPr lang="en-US" sz="2000">
                <a:solidFill>
                  <a:srgbClr val="C00000"/>
                </a:solidFill>
                <a:latin typeface="Imprint MT Shadow" panose="04020605060303030202" pitchFamily="82" charset="0"/>
                <a:cs typeface="Adobe Hebrew" panose="02040503050201020203" pitchFamily="18" charset="-79"/>
              </a:rPr>
              <a:t>HARDWARE REQUIREMENTS:</a:t>
            </a:r>
          </a:p>
          <a:p>
            <a:r>
              <a:rPr lang="en-US" sz="2000">
                <a:solidFill>
                  <a:schemeClr val="accent1"/>
                </a:solidFill>
                <a:latin typeface="Imprint MT Shadow" panose="04020605060303030202" pitchFamily="82" charset="0"/>
                <a:cs typeface="Adobe Hebrew" panose="02040503050201020203" pitchFamily="18" charset="-79"/>
              </a:rPr>
              <a:t>Computer</a:t>
            </a:r>
            <a:r>
              <a:rPr lang="en-US" sz="1900">
                <a:solidFill>
                  <a:schemeClr val="accent1"/>
                </a:solidFill>
                <a:latin typeface="Imprint MT Shadow" panose="04020605060303030202" pitchFamily="82" charset="0"/>
                <a:cs typeface="Adobe Hebrew" panose="02040503050201020203" pitchFamily="18" charset="-79"/>
              </a:rPr>
              <a:t>: </a:t>
            </a:r>
            <a:r>
              <a:rPr lang="en-US" sz="1800">
                <a:latin typeface="Adobe Hebrew" panose="02040503050201020203" pitchFamily="18" charset="-79"/>
                <a:cs typeface="Adobe Hebrew" panose="02040503050201020203" pitchFamily="18" charset="-79"/>
              </a:rPr>
              <a:t>A laptop or desktop computer with at least 8GB of RAM and a multi-core processor is recommended to ensure smooth operation. The computer serves as the primary platform for running the gesture recognition software, performing image processing, and executing the game logic. </a:t>
            </a:r>
          </a:p>
          <a:p>
            <a:r>
              <a:rPr lang="en-US" sz="2000">
                <a:solidFill>
                  <a:schemeClr val="accent1"/>
                </a:solidFill>
                <a:latin typeface="Imprint MT Shadow" panose="04020605060303030202" pitchFamily="82" charset="0"/>
                <a:cs typeface="Adobe Hebrew" panose="02040503050201020203" pitchFamily="18" charset="-79"/>
              </a:rPr>
              <a:t> Webcam: </a:t>
            </a:r>
            <a:r>
              <a:rPr lang="en-US" sz="1800">
                <a:latin typeface="Adobe Hebrew" panose="02040503050201020203" pitchFamily="18" charset="-79"/>
                <a:cs typeface="Adobe Hebrew" panose="02040503050201020203" pitchFamily="18" charset="-79"/>
              </a:rPr>
              <a:t>A webcam is used to capture real-time video input of the user’s hand gestures. The quality of the webcam affects the accuracy of gesture detection, with higher-resolution cameras providing more detailed input images, which can improve recognition accuracy. A webcam with a minimum resolution of 720p is recommended for this project.</a:t>
            </a:r>
            <a:endParaRPr lang="en-IN" sz="180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924154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6EEAD4-41B9-AB5F-DA06-0033DD2F9F72}"/>
              </a:ext>
            </a:extLst>
          </p:cNvPr>
          <p:cNvSpPr>
            <a:spLocks noGrp="1"/>
          </p:cNvSpPr>
          <p:nvPr>
            <p:ph type="title"/>
          </p:nvPr>
        </p:nvSpPr>
        <p:spPr>
          <a:xfrm>
            <a:off x="3838626" y="103238"/>
            <a:ext cx="11352212" cy="530942"/>
          </a:xfrm>
        </p:spPr>
        <p:txBody>
          <a:bodyPr>
            <a:normAutofit/>
          </a:bodyPr>
          <a:lstStyle/>
          <a:p>
            <a:r>
              <a:rPr lang="en-IN" u="sng">
                <a:solidFill>
                  <a:srgbClr val="92D050"/>
                </a:solidFill>
                <a:latin typeface="Algerian" panose="04020705040A02060702" pitchFamily="82" charset="0"/>
                <a:cs typeface="Arial" panose="020B0604020202020204" pitchFamily="34" charset="0"/>
              </a:rPr>
              <a:t>EXPECTED RESULTS</a:t>
            </a:r>
          </a:p>
        </p:txBody>
      </p:sp>
      <p:pic>
        <p:nvPicPr>
          <p:cNvPr id="5" name="Content Placeholder 4">
            <a:extLst>
              <a:ext uri="{FF2B5EF4-FFF2-40B4-BE49-F238E27FC236}">
                <a16:creationId xmlns:a16="http://schemas.microsoft.com/office/drawing/2014/main" xmlns="" id="{27F95CAF-F66E-52E0-F261-0EA9429D6472}"/>
              </a:ext>
            </a:extLst>
          </p:cNvPr>
          <p:cNvPicPr>
            <a:picLocks noGrp="1" noChangeAspect="1"/>
          </p:cNvPicPr>
          <p:nvPr>
            <p:ph idx="1"/>
          </p:nvPr>
        </p:nvPicPr>
        <p:blipFill>
          <a:blip r:embed="rId2"/>
          <a:srcRect r="10123"/>
          <a:stretch/>
        </p:blipFill>
        <p:spPr>
          <a:xfrm>
            <a:off x="7895303" y="1317523"/>
            <a:ext cx="4168877" cy="4493341"/>
          </a:xfrm>
          <a:prstGeom prst="rect">
            <a:avLst/>
          </a:prstGeom>
        </p:spPr>
      </p:pic>
      <p:sp>
        <p:nvSpPr>
          <p:cNvPr id="4" name="Text Placeholder 3">
            <a:extLst>
              <a:ext uri="{FF2B5EF4-FFF2-40B4-BE49-F238E27FC236}">
                <a16:creationId xmlns:a16="http://schemas.microsoft.com/office/drawing/2014/main" xmlns="" id="{4555D98B-5AAF-4D86-167D-A62CCF535E5E}"/>
              </a:ext>
            </a:extLst>
          </p:cNvPr>
          <p:cNvSpPr>
            <a:spLocks noGrp="1"/>
          </p:cNvSpPr>
          <p:nvPr>
            <p:ph type="body" sz="half" idx="2"/>
          </p:nvPr>
        </p:nvSpPr>
        <p:spPr>
          <a:xfrm>
            <a:off x="0" y="884902"/>
            <a:ext cx="7492181" cy="5973097"/>
          </a:xfrm>
        </p:spPr>
        <p:txBody>
          <a:bodyPr>
            <a:normAutofit/>
          </a:bodyPr>
          <a:lstStyle/>
          <a:p>
            <a:pPr marL="342900" indent="-342900">
              <a:buFont typeface="Wingdings" panose="05000000000000000000" pitchFamily="2" charset="2"/>
              <a:buChar char="v"/>
            </a:pPr>
            <a:r>
              <a:rPr lang="en-US" sz="2200">
                <a:solidFill>
                  <a:schemeClr val="accent2">
                    <a:lumMod val="75000"/>
                  </a:schemeClr>
                </a:solidFill>
                <a:latin typeface="Imprint MT Shadow" panose="04020605060303030202" pitchFamily="82" charset="0"/>
              </a:rPr>
              <a:t>AI Gesture Selection</a:t>
            </a:r>
            <a:r>
              <a:rPr lang="en-US" sz="2000"/>
              <a:t>: </a:t>
            </a:r>
            <a:r>
              <a:rPr lang="en-US" sz="2000">
                <a:latin typeface="Adobe Hebrew" panose="02040503050201020203" pitchFamily="18" charset="-79"/>
                <a:cs typeface="Adobe Hebrew" panose="02040503050201020203" pitchFamily="18" charset="-79"/>
              </a:rPr>
              <a:t>The AI should randomly choose one of the three gestures—Rock, Paper, or Scissors—each round.</a:t>
            </a:r>
          </a:p>
          <a:p>
            <a:pPr marL="342900" indent="-342900">
              <a:buFont typeface="Wingdings" panose="05000000000000000000" pitchFamily="2" charset="2"/>
              <a:buChar char="v"/>
            </a:pPr>
            <a:r>
              <a:rPr lang="en-US" sz="2200">
                <a:solidFill>
                  <a:schemeClr val="accent2">
                    <a:lumMod val="75000"/>
                  </a:schemeClr>
                </a:solidFill>
                <a:latin typeface="Imprint MT Shadow" panose="04020605060303030202" pitchFamily="82" charset="0"/>
              </a:rPr>
              <a:t>Player Gesture Recognition</a:t>
            </a:r>
            <a:r>
              <a:rPr lang="en-US" sz="2200">
                <a:latin typeface="Imprint MT Shadow" panose="04020605060303030202" pitchFamily="82" charset="0"/>
              </a:rPr>
              <a:t>: </a:t>
            </a:r>
            <a:r>
              <a:rPr lang="en-US" sz="2000">
                <a:latin typeface="Adobe Hebrew" panose="02040503050201020203" pitchFamily="18" charset="-79"/>
                <a:cs typeface="Adobe Hebrew" panose="02040503050201020203" pitchFamily="18" charset="-79"/>
              </a:rPr>
              <a:t>The system should accurately detect the player's hand gesture from the camera input in real-time</a:t>
            </a:r>
            <a:r>
              <a:rPr lang="en-US" sz="2000"/>
              <a:t>.</a:t>
            </a:r>
          </a:p>
          <a:p>
            <a:pPr marL="342900" indent="-342900">
              <a:buFont typeface="Wingdings" panose="05000000000000000000" pitchFamily="2" charset="2"/>
              <a:buChar char="v"/>
            </a:pPr>
            <a:r>
              <a:rPr lang="en-US" sz="2000">
                <a:solidFill>
                  <a:schemeClr val="accent2">
                    <a:lumMod val="75000"/>
                  </a:schemeClr>
                </a:solidFill>
              </a:rPr>
              <a:t> </a:t>
            </a:r>
            <a:r>
              <a:rPr lang="en-US" sz="2200">
                <a:solidFill>
                  <a:schemeClr val="accent2">
                    <a:lumMod val="75000"/>
                  </a:schemeClr>
                </a:solidFill>
                <a:latin typeface="Imprint MT Shadow" panose="04020605060303030202" pitchFamily="82" charset="0"/>
              </a:rPr>
              <a:t>Result Display: </a:t>
            </a:r>
            <a:r>
              <a:rPr lang="en-US" sz="2000">
                <a:latin typeface="Adobe Hebrew" panose="02040503050201020203" pitchFamily="18" charset="-79"/>
                <a:cs typeface="Adobe Hebrew" panose="02040503050201020203" pitchFamily="18" charset="-79"/>
              </a:rPr>
              <a:t>After both gestures are determined (player's and AI's), the system should immediately display the round result:  </a:t>
            </a:r>
          </a:p>
          <a:p>
            <a:r>
              <a:rPr lang="en-US" sz="2000">
                <a:latin typeface="Adobe Hebrew" panose="02040503050201020203" pitchFamily="18" charset="-79"/>
                <a:cs typeface="Adobe Hebrew" panose="02040503050201020203" pitchFamily="18" charset="-79"/>
              </a:rPr>
              <a:t>              If the player’s gesture beats the AI's, it displays "Player Wins!"   </a:t>
            </a:r>
          </a:p>
          <a:p>
            <a:r>
              <a:rPr lang="en-US" sz="2000">
                <a:latin typeface="Adobe Hebrew" panose="02040503050201020203" pitchFamily="18" charset="-79"/>
                <a:cs typeface="Adobe Hebrew" panose="02040503050201020203" pitchFamily="18" charset="-79"/>
              </a:rPr>
              <a:t>              If the AI's gesture beats the player's, it displays "AI Wins!"  </a:t>
            </a:r>
          </a:p>
          <a:p>
            <a:r>
              <a:rPr lang="en-US" sz="2000">
                <a:latin typeface="Adobe Hebrew" panose="02040503050201020203" pitchFamily="18" charset="-79"/>
                <a:cs typeface="Adobe Hebrew" panose="02040503050201020203" pitchFamily="18" charset="-79"/>
              </a:rPr>
              <a:t>              If both gestures are the same, it displays "It's a Draw!“</a:t>
            </a:r>
          </a:p>
          <a:p>
            <a:pPr marL="342900" indent="-342900">
              <a:buFont typeface="Wingdings" panose="05000000000000000000" pitchFamily="2" charset="2"/>
              <a:buChar char="v"/>
            </a:pPr>
            <a:r>
              <a:rPr lang="en-US" sz="2200">
                <a:solidFill>
                  <a:schemeClr val="accent2">
                    <a:lumMod val="75000"/>
                  </a:schemeClr>
                </a:solidFill>
                <a:latin typeface="Imprint MT Shadow" panose="04020605060303030202" pitchFamily="82" charset="0"/>
              </a:rPr>
              <a:t> Score Tracking</a:t>
            </a:r>
            <a:r>
              <a:rPr lang="en-US" sz="2200">
                <a:solidFill>
                  <a:schemeClr val="accent2">
                    <a:lumMod val="75000"/>
                  </a:schemeClr>
                </a:solidFill>
                <a:latin typeface="Adobe Hebrew" panose="02040503050201020203" pitchFamily="18" charset="-79"/>
                <a:cs typeface="Adobe Hebrew" panose="02040503050201020203" pitchFamily="18" charset="-79"/>
              </a:rPr>
              <a:t>: </a:t>
            </a:r>
            <a:r>
              <a:rPr lang="en-US" sz="2000">
                <a:latin typeface="Adobe Hebrew" panose="02040503050201020203" pitchFamily="18" charset="-79"/>
                <a:cs typeface="Adobe Hebrew" panose="02040503050201020203" pitchFamily="18" charset="-79"/>
              </a:rPr>
              <a:t>The system could keep a running score of the player and AI's wins for multiple rounds.</a:t>
            </a:r>
          </a:p>
          <a:p>
            <a:pPr marL="342900" indent="-342900">
              <a:buFont typeface="Wingdings" panose="05000000000000000000" pitchFamily="2" charset="2"/>
              <a:buChar char="v"/>
            </a:pPr>
            <a:r>
              <a:rPr lang="en-US" sz="2200">
                <a:solidFill>
                  <a:schemeClr val="accent2">
                    <a:lumMod val="75000"/>
                  </a:schemeClr>
                </a:solidFill>
                <a:latin typeface="Imprint MT Shadow" panose="04020605060303030202" pitchFamily="82" charset="0"/>
              </a:rPr>
              <a:t> Game Feedback: </a:t>
            </a:r>
            <a:r>
              <a:rPr lang="en-US" sz="2000">
                <a:latin typeface="Adobe Hebrew" panose="02040503050201020203" pitchFamily="18" charset="-79"/>
                <a:cs typeface="Adobe Hebrew" panose="02040503050201020203" pitchFamily="18" charset="-79"/>
              </a:rPr>
              <a:t>The system should provide clear feedback on the player's gesture and AI's choice after each round, making the game engaging and easy to follow. This setup will create an interactive player vs. AI experience for "Rock, Paper, Scissors" using hand gestures.</a:t>
            </a:r>
            <a:endParaRPr lang="en-IN" sz="200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2493521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A370CE-98B3-33E2-9EBD-E826B96AFE35}"/>
              </a:ext>
            </a:extLst>
          </p:cNvPr>
          <p:cNvSpPr>
            <a:spLocks noGrp="1"/>
          </p:cNvSpPr>
          <p:nvPr>
            <p:ph type="title"/>
          </p:nvPr>
        </p:nvSpPr>
        <p:spPr>
          <a:xfrm>
            <a:off x="4437524" y="0"/>
            <a:ext cx="6799877" cy="766916"/>
          </a:xfrm>
        </p:spPr>
        <p:txBody>
          <a:bodyPr>
            <a:normAutofit/>
          </a:bodyPr>
          <a:lstStyle/>
          <a:p>
            <a:r>
              <a:rPr lang="en-IN" sz="3400" u="sng">
                <a:solidFill>
                  <a:srgbClr val="C00000"/>
                </a:solidFill>
                <a:latin typeface="Algerian" panose="04020705040A02060702" pitchFamily="82" charset="0"/>
              </a:rPr>
              <a:t>REFERENCES</a:t>
            </a:r>
          </a:p>
        </p:txBody>
      </p:sp>
      <p:sp>
        <p:nvSpPr>
          <p:cNvPr id="4" name="Text Placeholder 3">
            <a:extLst>
              <a:ext uri="{FF2B5EF4-FFF2-40B4-BE49-F238E27FC236}">
                <a16:creationId xmlns:a16="http://schemas.microsoft.com/office/drawing/2014/main" xmlns="" id="{EC3E96FD-37E4-3DCD-11F5-84B0A885A2CA}"/>
              </a:ext>
            </a:extLst>
          </p:cNvPr>
          <p:cNvSpPr>
            <a:spLocks noGrp="1"/>
          </p:cNvSpPr>
          <p:nvPr>
            <p:ph type="body" sz="half" idx="2"/>
          </p:nvPr>
        </p:nvSpPr>
        <p:spPr>
          <a:xfrm>
            <a:off x="888948" y="993058"/>
            <a:ext cx="11135903" cy="6823588"/>
          </a:xfrm>
        </p:spPr>
        <p:txBody>
          <a:bodyPr>
            <a:noAutofit/>
          </a:bodyPr>
          <a:lstStyle/>
          <a:p>
            <a:pPr marL="285750" indent="-285750">
              <a:buFont typeface="Wingdings" panose="05000000000000000000" pitchFamily="2" charset="2"/>
              <a:buChar char="Ø"/>
            </a:pPr>
            <a:r>
              <a:rPr lang="en-IN" sz="2200">
                <a:solidFill>
                  <a:srgbClr val="FFC000"/>
                </a:solidFill>
                <a:latin typeface="Imprint MT Shadow" panose="04020605060303030202" pitchFamily="82" charset="0"/>
                <a:cs typeface="Adobe Hebrew" panose="02040503050201020203" pitchFamily="18" charset="-79"/>
              </a:rPr>
              <a:t>Gesture Recognition with OpenCV   </a:t>
            </a:r>
          </a:p>
          <a:p>
            <a:r>
              <a:rPr lang="en-IN" sz="1900">
                <a:latin typeface="Adobe Hebrew" panose="02040503050201020203" pitchFamily="18" charset="-79"/>
                <a:cs typeface="Adobe Hebrew" panose="02040503050201020203" pitchFamily="18" charset="-79"/>
              </a:rPr>
              <a:t>      OpenCV Python Tutorials. "Hand Gesture Recognition Using Python and OpenCV."     - [OpenCV Documentation](</a:t>
            </a:r>
            <a:r>
              <a:rPr lang="en-IN" sz="1900">
                <a:latin typeface="Adobe Hebrew" panose="02040503050201020203" pitchFamily="18" charset="-79"/>
                <a:cs typeface="Adobe Hebrew" panose="02040503050201020203" pitchFamily="18" charset="-79"/>
                <a:hlinkClick r:id="rId2"/>
              </a:rPr>
              <a:t>https://opencv-python-tutroals.readthedocs.io/</a:t>
            </a:r>
            <a:r>
              <a:rPr lang="en-IN" sz="1900">
                <a:latin typeface="Adobe Hebrew" panose="02040503050201020203" pitchFamily="18" charset="-79"/>
                <a:cs typeface="Adobe Hebrew" panose="02040503050201020203" pitchFamily="18" charset="-79"/>
              </a:rPr>
              <a:t>)</a:t>
            </a:r>
          </a:p>
          <a:p>
            <a:pPr marL="285750" indent="-285750">
              <a:buFont typeface="Wingdings" panose="05000000000000000000" pitchFamily="2" charset="2"/>
              <a:buChar char="Ø"/>
            </a:pPr>
            <a:r>
              <a:rPr lang="en-IN" sz="2200">
                <a:solidFill>
                  <a:srgbClr val="FFC000"/>
                </a:solidFill>
                <a:latin typeface="Imprint MT Shadow" panose="04020605060303030202" pitchFamily="82" charset="0"/>
                <a:cs typeface="Adobe Hebrew" panose="02040503050201020203" pitchFamily="18" charset="-79"/>
              </a:rPr>
              <a:t> </a:t>
            </a:r>
            <a:r>
              <a:rPr lang="en-IN" sz="2200" err="1">
                <a:solidFill>
                  <a:srgbClr val="FFC000"/>
                </a:solidFill>
                <a:latin typeface="Imprint MT Shadow" panose="04020605060303030202" pitchFamily="82" charset="0"/>
                <a:cs typeface="Adobe Hebrew" panose="02040503050201020203" pitchFamily="18" charset="-79"/>
              </a:rPr>
              <a:t>MediaPipe</a:t>
            </a:r>
            <a:r>
              <a:rPr lang="en-IN" sz="2200">
                <a:solidFill>
                  <a:srgbClr val="FFC000"/>
                </a:solidFill>
                <a:latin typeface="Imprint MT Shadow" panose="04020605060303030202" pitchFamily="82" charset="0"/>
                <a:cs typeface="Adobe Hebrew" panose="02040503050201020203" pitchFamily="18" charset="-79"/>
              </a:rPr>
              <a:t> for Hand Detection   </a:t>
            </a:r>
          </a:p>
          <a:p>
            <a:r>
              <a:rPr lang="en-IN" sz="1900">
                <a:latin typeface="Adobe Hebrew" panose="02040503050201020203" pitchFamily="18" charset="-79"/>
                <a:cs typeface="Adobe Hebrew" panose="02040503050201020203" pitchFamily="18" charset="-79"/>
              </a:rPr>
              <a:t>      Google. "</a:t>
            </a:r>
            <a:r>
              <a:rPr lang="en-IN" sz="1900" err="1">
                <a:latin typeface="Adobe Hebrew" panose="02040503050201020203" pitchFamily="18" charset="-79"/>
                <a:cs typeface="Adobe Hebrew" panose="02040503050201020203" pitchFamily="18" charset="-79"/>
              </a:rPr>
              <a:t>MediaPipe</a:t>
            </a:r>
            <a:r>
              <a:rPr lang="en-IN" sz="1900">
                <a:latin typeface="Adobe Hebrew" panose="02040503050201020203" pitchFamily="18" charset="-79"/>
                <a:cs typeface="Adobe Hebrew" panose="02040503050201020203" pitchFamily="18" charset="-79"/>
              </a:rPr>
              <a:t> Hands Solution for Real-Time Hand Detection and Gesture Recognition."     -                [</a:t>
            </a:r>
            <a:r>
              <a:rPr lang="en-IN" sz="1900" err="1">
                <a:latin typeface="Adobe Hebrew" panose="02040503050201020203" pitchFamily="18" charset="-79"/>
                <a:cs typeface="Adobe Hebrew" panose="02040503050201020203" pitchFamily="18" charset="-79"/>
              </a:rPr>
              <a:t>MediaPipe</a:t>
            </a:r>
            <a:r>
              <a:rPr lang="en-IN" sz="1900">
                <a:latin typeface="Adobe Hebrew" panose="02040503050201020203" pitchFamily="18" charset="-79"/>
                <a:cs typeface="Adobe Hebrew" panose="02040503050201020203" pitchFamily="18" charset="-79"/>
              </a:rPr>
              <a:t> Hands Documentation](</a:t>
            </a:r>
            <a:r>
              <a:rPr lang="en-IN" sz="1900">
                <a:latin typeface="Adobe Hebrew" panose="02040503050201020203" pitchFamily="18" charset="-79"/>
                <a:cs typeface="Adobe Hebrew" panose="02040503050201020203" pitchFamily="18" charset="-79"/>
                <a:hlinkClick r:id="rId3"/>
              </a:rPr>
              <a:t>https://google.github.io/mediapipe/solutions/hands.html</a:t>
            </a:r>
            <a:r>
              <a:rPr lang="en-IN" sz="1900">
                <a:latin typeface="Adobe Hebrew" panose="02040503050201020203" pitchFamily="18" charset="-79"/>
                <a:cs typeface="Adobe Hebrew" panose="02040503050201020203" pitchFamily="18" charset="-79"/>
              </a:rPr>
              <a:t>)</a:t>
            </a:r>
          </a:p>
          <a:p>
            <a:pPr marL="285750" indent="-285750">
              <a:buFont typeface="Wingdings" panose="05000000000000000000" pitchFamily="2" charset="2"/>
              <a:buChar char="Ø"/>
            </a:pPr>
            <a:r>
              <a:rPr lang="en-IN" sz="2200">
                <a:solidFill>
                  <a:srgbClr val="FFC000"/>
                </a:solidFill>
                <a:latin typeface="Imprint MT Shadow" panose="04020605060303030202" pitchFamily="82" charset="0"/>
                <a:cs typeface="Adobe Hebrew" panose="02040503050201020203" pitchFamily="18" charset="-79"/>
              </a:rPr>
              <a:t> Machine Learning for Gesture Classification</a:t>
            </a:r>
            <a:r>
              <a:rPr lang="en-IN" sz="1900">
                <a:solidFill>
                  <a:srgbClr val="FFC000"/>
                </a:solidFill>
                <a:latin typeface="Adobe Hebrew" panose="02040503050201020203" pitchFamily="18" charset="-79"/>
                <a:cs typeface="Adobe Hebrew" panose="02040503050201020203" pitchFamily="18" charset="-79"/>
              </a:rPr>
              <a:t>   </a:t>
            </a:r>
          </a:p>
          <a:p>
            <a:r>
              <a:rPr lang="en-IN" sz="1900">
                <a:latin typeface="Adobe Hebrew" panose="02040503050201020203" pitchFamily="18" charset="-79"/>
                <a:cs typeface="Adobe Hebrew" panose="02040503050201020203" pitchFamily="18" charset="-79"/>
              </a:rPr>
              <a:t>       TensorFlow. "Building a Hand Gesture Classifier with TensorFlow."     - [TensorFlow Tutorials](</a:t>
            </a:r>
            <a:r>
              <a:rPr lang="en-IN" sz="1900">
                <a:latin typeface="Adobe Hebrew" panose="02040503050201020203" pitchFamily="18" charset="-79"/>
                <a:cs typeface="Adobe Hebrew" panose="02040503050201020203" pitchFamily="18" charset="-79"/>
                <a:hlinkClick r:id="rId4"/>
              </a:rPr>
              <a:t>https://www.tensorflow.org/tutorials</a:t>
            </a:r>
            <a:r>
              <a:rPr lang="en-IN" sz="1900">
                <a:latin typeface="Adobe Hebrew" panose="02040503050201020203" pitchFamily="18" charset="-79"/>
                <a:cs typeface="Adobe Hebrew" panose="02040503050201020203" pitchFamily="18" charset="-79"/>
              </a:rPr>
              <a:t>)</a:t>
            </a:r>
          </a:p>
          <a:p>
            <a:pPr marL="285750" indent="-285750">
              <a:buFont typeface="Wingdings" panose="05000000000000000000" pitchFamily="2" charset="2"/>
              <a:buChar char="Ø"/>
            </a:pPr>
            <a:r>
              <a:rPr lang="en-IN" sz="2200">
                <a:solidFill>
                  <a:srgbClr val="FFC000"/>
                </a:solidFill>
                <a:latin typeface="Imprint MT Shadow" panose="04020605060303030202" pitchFamily="82" charset="0"/>
                <a:cs typeface="Adobe Hebrew" panose="02040503050201020203" pitchFamily="18" charset="-79"/>
              </a:rPr>
              <a:t> AI and Randomization  </a:t>
            </a:r>
          </a:p>
          <a:p>
            <a:r>
              <a:rPr lang="en-IN" sz="1900">
                <a:latin typeface="Adobe Hebrew" panose="02040503050201020203" pitchFamily="18" charset="-79"/>
                <a:cs typeface="Adobe Hebrew" panose="02040503050201020203" pitchFamily="18" charset="-79"/>
              </a:rPr>
              <a:t> Python Standard Library. "Random Module Documentation."     - [Python Documentation](</a:t>
            </a:r>
            <a:r>
              <a:rPr lang="en-IN" sz="1900">
                <a:latin typeface="Adobe Hebrew" panose="02040503050201020203" pitchFamily="18" charset="-79"/>
                <a:cs typeface="Adobe Hebrew" panose="02040503050201020203" pitchFamily="18" charset="-79"/>
                <a:hlinkClick r:id="rId5"/>
              </a:rPr>
              <a:t>https://docs.python.org/3/library/random.html</a:t>
            </a:r>
            <a:r>
              <a:rPr lang="en-IN" sz="1900">
                <a:latin typeface="Adobe Hebrew" panose="02040503050201020203" pitchFamily="18" charset="-79"/>
                <a:cs typeface="Adobe Hebrew" panose="02040503050201020203" pitchFamily="18" charset="-79"/>
              </a:rPr>
              <a:t>)</a:t>
            </a:r>
          </a:p>
          <a:p>
            <a:pPr marL="285750" indent="-285750">
              <a:buFont typeface="Wingdings" panose="05000000000000000000" pitchFamily="2" charset="2"/>
              <a:buChar char="Ø"/>
            </a:pPr>
            <a:r>
              <a:rPr lang="en-IN" sz="2200">
                <a:solidFill>
                  <a:srgbClr val="FFC000"/>
                </a:solidFill>
                <a:latin typeface="Imprint MT Shadow" panose="04020605060303030202" pitchFamily="82" charset="0"/>
                <a:cs typeface="Adobe Hebrew" panose="02040503050201020203" pitchFamily="18" charset="-79"/>
              </a:rPr>
              <a:t> General Computer Vision Resources   </a:t>
            </a:r>
          </a:p>
          <a:p>
            <a:r>
              <a:rPr lang="en-IN" sz="1900">
                <a:latin typeface="Adobe Hebrew" panose="02040503050201020203" pitchFamily="18" charset="-79"/>
                <a:cs typeface="Adobe Hebrew" panose="02040503050201020203" pitchFamily="18" charset="-79"/>
              </a:rPr>
              <a:t> - </a:t>
            </a:r>
            <a:r>
              <a:rPr lang="en-IN" sz="1900" err="1">
                <a:latin typeface="Adobe Hebrew" panose="02040503050201020203" pitchFamily="18" charset="-79"/>
                <a:cs typeface="Adobe Hebrew" panose="02040503050201020203" pitchFamily="18" charset="-79"/>
              </a:rPr>
              <a:t>Rosebrock</a:t>
            </a:r>
            <a:r>
              <a:rPr lang="en-IN" sz="1900">
                <a:latin typeface="Adobe Hebrew" panose="02040503050201020203" pitchFamily="18" charset="-79"/>
                <a:cs typeface="Adobe Hebrew" panose="02040503050201020203" pitchFamily="18" charset="-79"/>
              </a:rPr>
              <a:t>, Adrian. Practical Python and OpenCV. </a:t>
            </a:r>
            <a:r>
              <a:rPr lang="en-IN" sz="1900" err="1">
                <a:latin typeface="Adobe Hebrew" panose="02040503050201020203" pitchFamily="18" charset="-79"/>
                <a:cs typeface="Adobe Hebrew" panose="02040503050201020203" pitchFamily="18" charset="-79"/>
              </a:rPr>
              <a:t>PyImageSearch</a:t>
            </a:r>
            <a:r>
              <a:rPr lang="en-IN" sz="1900">
                <a:latin typeface="Adobe Hebrew" panose="02040503050201020203" pitchFamily="18" charset="-79"/>
                <a:cs typeface="Adobe Hebrew" panose="02040503050201020203" pitchFamily="18" charset="-79"/>
              </a:rPr>
              <a:t>.     - [</a:t>
            </a:r>
            <a:r>
              <a:rPr lang="en-IN" sz="1900" err="1">
                <a:latin typeface="Adobe Hebrew" panose="02040503050201020203" pitchFamily="18" charset="-79"/>
                <a:cs typeface="Adobe Hebrew" panose="02040503050201020203" pitchFamily="18" charset="-79"/>
              </a:rPr>
              <a:t>PyImageSearch</a:t>
            </a:r>
            <a:r>
              <a:rPr lang="en-IN" sz="1900">
                <a:latin typeface="Adobe Hebrew" panose="02040503050201020203" pitchFamily="18" charset="-79"/>
                <a:cs typeface="Adobe Hebrew" panose="02040503050201020203" pitchFamily="18" charset="-79"/>
              </a:rPr>
              <a:t> Blog](https://www.pyimagesearch.com/)</a:t>
            </a:r>
          </a:p>
        </p:txBody>
      </p:sp>
    </p:spTree>
    <p:extLst>
      <p:ext uri="{BB962C8B-B14F-4D97-AF65-F5344CB8AC3E}">
        <p14:creationId xmlns:p14="http://schemas.microsoft.com/office/powerpoint/2010/main" val="2993923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DE8396-73C8-12EB-AEBE-243FF6706548}"/>
              </a:ext>
            </a:extLst>
          </p:cNvPr>
          <p:cNvSpPr>
            <a:spLocks noGrp="1"/>
          </p:cNvSpPr>
          <p:nvPr>
            <p:ph type="ctrTitle"/>
          </p:nvPr>
        </p:nvSpPr>
        <p:spPr>
          <a:xfrm>
            <a:off x="1524000" y="147484"/>
            <a:ext cx="9144000" cy="894736"/>
          </a:xfrm>
        </p:spPr>
        <p:txBody>
          <a:bodyPr>
            <a:normAutofit fontScale="90000"/>
          </a:bodyPr>
          <a:lstStyle/>
          <a:p>
            <a:r>
              <a:rPr lang="en-IN" u="sng">
                <a:solidFill>
                  <a:schemeClr val="accent1"/>
                </a:solidFill>
                <a:latin typeface="Algerian" panose="04020705040A02060702" pitchFamily="82" charset="0"/>
              </a:rPr>
              <a:t>CONTENTS</a:t>
            </a:r>
          </a:p>
        </p:txBody>
      </p:sp>
      <p:sp>
        <p:nvSpPr>
          <p:cNvPr id="3" name="Subtitle 2">
            <a:extLst>
              <a:ext uri="{FF2B5EF4-FFF2-40B4-BE49-F238E27FC236}">
                <a16:creationId xmlns:a16="http://schemas.microsoft.com/office/drawing/2014/main" xmlns="" id="{83269D9C-0F89-1059-EBE1-4FDA0DE7A652}"/>
              </a:ext>
            </a:extLst>
          </p:cNvPr>
          <p:cNvSpPr>
            <a:spLocks noGrp="1"/>
          </p:cNvSpPr>
          <p:nvPr>
            <p:ph type="subTitle" idx="1"/>
          </p:nvPr>
        </p:nvSpPr>
        <p:spPr>
          <a:xfrm>
            <a:off x="2885767" y="1553496"/>
            <a:ext cx="7698658" cy="4827638"/>
          </a:xfrm>
        </p:spPr>
        <p:txBody>
          <a:bodyPr>
            <a:normAutofit/>
          </a:bodyPr>
          <a:lstStyle/>
          <a:p>
            <a:pPr marL="457200" indent="-457200" algn="l">
              <a:buFont typeface="Wingdings" panose="05000000000000000000" pitchFamily="2" charset="2"/>
              <a:buChar char="Ø"/>
            </a:pPr>
            <a:r>
              <a:rPr lang="en-IN" sz="3000" dirty="0">
                <a:solidFill>
                  <a:srgbClr val="FF0066"/>
                </a:solidFill>
                <a:latin typeface="Imprint MT Shadow" panose="04020605060303030202" pitchFamily="82" charset="0"/>
              </a:rPr>
              <a:t>INTRODUCTION</a:t>
            </a:r>
          </a:p>
          <a:p>
            <a:pPr marL="457200" indent="-457200" algn="l">
              <a:buFont typeface="Wingdings" panose="05000000000000000000" pitchFamily="2" charset="2"/>
              <a:buChar char="Ø"/>
            </a:pPr>
            <a:r>
              <a:rPr lang="en-IN" sz="3000" dirty="0">
                <a:solidFill>
                  <a:srgbClr val="FF0066"/>
                </a:solidFill>
                <a:latin typeface="Imprint MT Shadow" panose="04020605060303030202" pitchFamily="82" charset="0"/>
              </a:rPr>
              <a:t>LITERATURE SURVEY </a:t>
            </a:r>
          </a:p>
          <a:p>
            <a:pPr marL="457200" indent="-457200" algn="l">
              <a:buFont typeface="Wingdings" panose="05000000000000000000" pitchFamily="2" charset="2"/>
              <a:buChar char="Ø"/>
            </a:pPr>
            <a:r>
              <a:rPr lang="en-IN" sz="3000" dirty="0">
                <a:solidFill>
                  <a:srgbClr val="FF0066"/>
                </a:solidFill>
                <a:latin typeface="Imprint MT Shadow" panose="04020605060303030202" pitchFamily="82" charset="0"/>
              </a:rPr>
              <a:t>OBJECTIVES OF THE PROJECT</a:t>
            </a:r>
          </a:p>
          <a:p>
            <a:pPr marL="457200" indent="-457200" algn="l">
              <a:buFont typeface="Wingdings" panose="05000000000000000000" pitchFamily="2" charset="2"/>
              <a:buChar char="Ø"/>
            </a:pPr>
            <a:r>
              <a:rPr lang="en-IN" sz="3000" dirty="0">
                <a:solidFill>
                  <a:srgbClr val="FF0066"/>
                </a:solidFill>
                <a:latin typeface="Imprint MT Shadow" panose="04020605060303030202" pitchFamily="82" charset="0"/>
              </a:rPr>
              <a:t>PROPOSED BLOCK  DIAGRA</a:t>
            </a:r>
          </a:p>
          <a:p>
            <a:pPr marL="457200" indent="-457200" algn="l">
              <a:buFont typeface="Wingdings" panose="05000000000000000000" pitchFamily="2" charset="2"/>
              <a:buChar char="Ø"/>
            </a:pPr>
            <a:r>
              <a:rPr lang="en-IN" sz="3000" dirty="0">
                <a:solidFill>
                  <a:srgbClr val="FF0066"/>
                </a:solidFill>
                <a:latin typeface="Imprint MT Shadow" panose="04020605060303030202" pitchFamily="82" charset="0"/>
              </a:rPr>
              <a:t>SOFTWARE AND HARDWARE      TOOLS REQUIREMENTS</a:t>
            </a:r>
          </a:p>
          <a:p>
            <a:pPr marL="457200" indent="-457200" algn="l">
              <a:buFont typeface="Wingdings" panose="05000000000000000000" pitchFamily="2" charset="2"/>
              <a:buChar char="Ø"/>
            </a:pPr>
            <a:r>
              <a:rPr lang="en-IN" sz="3000" dirty="0">
                <a:solidFill>
                  <a:srgbClr val="FF0066"/>
                </a:solidFill>
                <a:latin typeface="Imprint MT Shadow" panose="04020605060303030202" pitchFamily="82" charset="0"/>
              </a:rPr>
              <a:t>EXPECTED RESULTS</a:t>
            </a:r>
          </a:p>
          <a:p>
            <a:pPr marL="457200" indent="-457200" algn="l">
              <a:buFont typeface="Wingdings" panose="05000000000000000000" pitchFamily="2" charset="2"/>
              <a:buChar char="Ø"/>
            </a:pPr>
            <a:r>
              <a:rPr lang="en-IN" sz="3000" dirty="0">
                <a:solidFill>
                  <a:srgbClr val="FF0066"/>
                </a:solidFill>
                <a:latin typeface="Imprint MT Shadow" panose="04020605060303030202" pitchFamily="82" charset="0"/>
              </a:rPr>
              <a:t>REFERENCES</a:t>
            </a:r>
          </a:p>
        </p:txBody>
      </p:sp>
    </p:spTree>
    <p:extLst>
      <p:ext uri="{BB962C8B-B14F-4D97-AF65-F5344CB8AC3E}">
        <p14:creationId xmlns:p14="http://schemas.microsoft.com/office/powerpoint/2010/main" val="3443724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xmlns="" id="{B886838C-ECF9-3AAD-09F4-770BBD1C4EE3}"/>
              </a:ext>
            </a:extLst>
          </p:cNvPr>
          <p:cNvPicPr>
            <a:picLocks noGrp="1" noChangeAspect="1"/>
          </p:cNvPicPr>
          <p:nvPr>
            <p:ph idx="1"/>
          </p:nvPr>
        </p:nvPicPr>
        <p:blipFill>
          <a:blip r:embed="rId2"/>
          <a:stretch>
            <a:fillRect/>
          </a:stretch>
        </p:blipFill>
        <p:spPr>
          <a:xfrm>
            <a:off x="7374194" y="995362"/>
            <a:ext cx="3791525" cy="4873625"/>
          </a:xfrm>
          <a:prstGeom prst="rect">
            <a:avLst/>
          </a:prstGeom>
        </p:spPr>
      </p:pic>
      <p:sp>
        <p:nvSpPr>
          <p:cNvPr id="5" name="Subtitle 2">
            <a:extLst>
              <a:ext uri="{FF2B5EF4-FFF2-40B4-BE49-F238E27FC236}">
                <a16:creationId xmlns:a16="http://schemas.microsoft.com/office/drawing/2014/main" xmlns="" id="{0F2B1AEC-ADC0-CADF-CFF3-31262B6047FD}"/>
              </a:ext>
            </a:extLst>
          </p:cNvPr>
          <p:cNvSpPr>
            <a:spLocks noGrp="1"/>
          </p:cNvSpPr>
          <p:nvPr>
            <p:ph type="body" sz="half" idx="2"/>
          </p:nvPr>
        </p:nvSpPr>
        <p:spPr>
          <a:xfrm>
            <a:off x="717755" y="1533831"/>
            <a:ext cx="5673213" cy="4482639"/>
          </a:xfrm>
          <a:noFill/>
        </p:spPr>
        <p:txBody>
          <a:bodyPr lIns="0" tIns="0" rIns="0" bIns="0">
            <a:noAutofit/>
          </a:bodyPr>
          <a:lstStyle/>
          <a:p>
            <a:r>
              <a:rPr lang="en-US" sz="2500">
                <a:solidFill>
                  <a:schemeClr val="accent1">
                    <a:lumMod val="75000"/>
                  </a:schemeClr>
                </a:solidFill>
                <a:latin typeface="Imprint MT Shadow" panose="04020605060303030202" pitchFamily="82" charset="0"/>
                <a:cs typeface="Adobe Hebrew" panose="02040503050201020203" pitchFamily="18" charset="-79"/>
              </a:rPr>
              <a:t>Purpose: </a:t>
            </a:r>
            <a:r>
              <a:rPr lang="en-US" sz="2500">
                <a:latin typeface="Adobe Hebrew" panose="02040503050201020203" pitchFamily="18" charset="-79"/>
                <a:cs typeface="Adobe Hebrew" panose="02040503050201020203" pitchFamily="18" charset="-79"/>
              </a:rPr>
              <a:t>Clearly state the objective of the project, which is to develop a Python-based system for recognizing hand gestures representing rock, paper, and scissors.</a:t>
            </a:r>
          </a:p>
          <a:p>
            <a:r>
              <a:rPr lang="en-US" sz="2500">
                <a:solidFill>
                  <a:schemeClr val="accent1">
                    <a:lumMod val="75000"/>
                  </a:schemeClr>
                </a:solidFill>
                <a:latin typeface="Imprint MT Shadow" panose="04020605060303030202" pitchFamily="82" charset="0"/>
                <a:cs typeface="Adobe Hebrew" panose="02040503050201020203" pitchFamily="18" charset="-79"/>
              </a:rPr>
              <a:t>Motivation: </a:t>
            </a:r>
            <a:r>
              <a:rPr lang="en-US" sz="2500">
                <a:latin typeface="Adobe Hebrew" panose="02040503050201020203" pitchFamily="18" charset="-79"/>
                <a:cs typeface="Adobe Hebrew" panose="02040503050201020203" pitchFamily="18" charset="-79"/>
              </a:rPr>
              <a:t>Explain the reasons behind this project, such as the interest in computer vision, human-computer interaction, or game development.</a:t>
            </a:r>
          </a:p>
          <a:p>
            <a:r>
              <a:rPr lang="en-US" sz="2500">
                <a:solidFill>
                  <a:schemeClr val="accent1">
                    <a:lumMod val="75000"/>
                  </a:schemeClr>
                </a:solidFill>
                <a:latin typeface="Imprint MT Shadow" panose="04020605060303030202" pitchFamily="82" charset="0"/>
                <a:cs typeface="Adobe Hebrew" panose="02040503050201020203" pitchFamily="18" charset="-79"/>
              </a:rPr>
              <a:t>Overview: </a:t>
            </a:r>
            <a:r>
              <a:rPr lang="en-US" sz="2500">
                <a:latin typeface="Adobe Hebrew" panose="02040503050201020203" pitchFamily="18" charset="-79"/>
                <a:cs typeface="Adobe Hebrew" panose="02040503050201020203" pitchFamily="18" charset="-79"/>
              </a:rPr>
              <a:t>Provide a brief overview of the project, including the key components, methodologies, and expected outcomes.</a:t>
            </a:r>
          </a:p>
        </p:txBody>
      </p:sp>
      <p:sp>
        <p:nvSpPr>
          <p:cNvPr id="8" name="Title 1">
            <a:extLst>
              <a:ext uri="{FF2B5EF4-FFF2-40B4-BE49-F238E27FC236}">
                <a16:creationId xmlns:a16="http://schemas.microsoft.com/office/drawing/2014/main" xmlns="" id="{A60F53C2-5D18-D36B-DDC1-597449930350}"/>
              </a:ext>
            </a:extLst>
          </p:cNvPr>
          <p:cNvSpPr>
            <a:spLocks noGrp="1"/>
          </p:cNvSpPr>
          <p:nvPr>
            <p:ph type="title"/>
          </p:nvPr>
        </p:nvSpPr>
        <p:spPr>
          <a:xfrm>
            <a:off x="1518214" y="102318"/>
            <a:ext cx="4676109" cy="889000"/>
          </a:xfrm>
          <a:noFill/>
        </p:spPr>
        <p:txBody>
          <a:bodyPr lIns="0" tIns="0" rIns="0" bIns="0">
            <a:noAutofit/>
          </a:bodyPr>
          <a:lstStyle/>
          <a:p>
            <a:r>
              <a:rPr lang="en-US" sz="4000" u="sng">
                <a:solidFill>
                  <a:srgbClr val="C00000"/>
                </a:solidFill>
                <a:latin typeface="Algerian" panose="04020705040A02060702" pitchFamily="82" charset="0"/>
                <a:cs typeface="Adobe Hebrew" panose="02040503050201020203" pitchFamily="18" charset="-79"/>
              </a:rPr>
              <a:t>INTRODUCTION</a:t>
            </a:r>
          </a:p>
        </p:txBody>
      </p:sp>
    </p:spTree>
    <p:extLst>
      <p:ext uri="{BB962C8B-B14F-4D97-AF65-F5344CB8AC3E}">
        <p14:creationId xmlns:p14="http://schemas.microsoft.com/office/powerpoint/2010/main" val="905706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2D6F955A-1AFE-991F-1C8C-DF989E359275}"/>
              </a:ext>
            </a:extLst>
          </p:cNvPr>
          <p:cNvPicPr>
            <a:picLocks noGrp="1" noChangeAspect="1"/>
          </p:cNvPicPr>
          <p:nvPr>
            <p:ph idx="1"/>
          </p:nvPr>
        </p:nvPicPr>
        <p:blipFill>
          <a:blip r:embed="rId2"/>
          <a:stretch>
            <a:fillRect/>
          </a:stretch>
        </p:blipFill>
        <p:spPr>
          <a:xfrm>
            <a:off x="6991297" y="1427909"/>
            <a:ext cx="4718921" cy="4002182"/>
          </a:xfrm>
          <a:prstGeom prst="rect">
            <a:avLst/>
          </a:prstGeom>
        </p:spPr>
      </p:pic>
      <p:sp>
        <p:nvSpPr>
          <p:cNvPr id="4" name="Text Placeholder 3">
            <a:extLst>
              <a:ext uri="{FF2B5EF4-FFF2-40B4-BE49-F238E27FC236}">
                <a16:creationId xmlns:a16="http://schemas.microsoft.com/office/drawing/2014/main" xmlns="" id="{67C68BFD-6900-1FC1-40BE-1DA85E2A7BEE}"/>
              </a:ext>
            </a:extLst>
          </p:cNvPr>
          <p:cNvSpPr>
            <a:spLocks noGrp="1"/>
          </p:cNvSpPr>
          <p:nvPr>
            <p:ph type="body" sz="half" idx="2"/>
          </p:nvPr>
        </p:nvSpPr>
        <p:spPr>
          <a:xfrm>
            <a:off x="353963" y="344129"/>
            <a:ext cx="6508954" cy="5968180"/>
          </a:xfrm>
        </p:spPr>
        <p:txBody>
          <a:bodyPr>
            <a:noAutofit/>
          </a:bodyPr>
          <a:lstStyle/>
          <a:p>
            <a:r>
              <a:rPr lang="en-US" sz="2100">
                <a:latin typeface="Adobe Hebrew" panose="02040503050201020203" pitchFamily="18" charset="-79"/>
                <a:cs typeface="Adobe Hebrew" panose="02040503050201020203" pitchFamily="18" charset="-79"/>
              </a:rPr>
              <a:t>Hand gesture recognition plays a pivotal role in human-computer interaction (HCI), enabling intuitive and natural forms of communication with computers and devices. </a:t>
            </a:r>
          </a:p>
          <a:p>
            <a:r>
              <a:rPr lang="en-US" sz="2100">
                <a:latin typeface="Adobe Hebrew" panose="02040503050201020203" pitchFamily="18" charset="-79"/>
                <a:cs typeface="Adobe Hebrew" panose="02040503050201020203" pitchFamily="18" charset="-79"/>
              </a:rPr>
              <a:t>The field has gained significant attention in recent years, particularly with advancements in computer vision and artificial intelligence. Unlike traditional input methods, such as keyboards or touchscreens, gesture recognition allows for more immersive and interactive experiences.</a:t>
            </a:r>
          </a:p>
          <a:p>
            <a:r>
              <a:rPr lang="en-US" sz="2100">
                <a:latin typeface="Adobe Hebrew" panose="02040503050201020203" pitchFamily="18" charset="-79"/>
                <a:cs typeface="Adobe Hebrew" panose="02040503050201020203" pitchFamily="18" charset="-79"/>
              </a:rPr>
              <a:t> This project focuses on developing a vision-based system to detect hand gestures for the game Rock-Paper-Scissors. The game is a simple yet widely recognized one, making it an ideal subject for implementing and testing gesture recognition algorithms. </a:t>
            </a:r>
          </a:p>
          <a:p>
            <a:r>
              <a:rPr lang="en-US" sz="2100">
                <a:latin typeface="Adobe Hebrew" panose="02040503050201020203" pitchFamily="18" charset="-79"/>
                <a:cs typeface="Adobe Hebrew" panose="02040503050201020203" pitchFamily="18" charset="-79"/>
              </a:rPr>
              <a:t>Rock-Paper-Scissors has three distinct gestures, allowing for a focused study of the methods needed to differentiate between the three outcomes. Moreover, as the game requires quick responses and a user-friendly interface, it serves as a practical case study for real-time gesture recognition systems.</a:t>
            </a:r>
            <a:endParaRPr lang="en-IN" sz="210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2976861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61B6C8-07A2-A317-805C-621243DE1EE4}"/>
              </a:ext>
            </a:extLst>
          </p:cNvPr>
          <p:cNvSpPr>
            <a:spLocks noGrp="1"/>
          </p:cNvSpPr>
          <p:nvPr>
            <p:ph type="title"/>
          </p:nvPr>
        </p:nvSpPr>
        <p:spPr>
          <a:xfrm>
            <a:off x="3470787" y="-511277"/>
            <a:ext cx="8384458" cy="1632154"/>
          </a:xfrm>
        </p:spPr>
        <p:txBody>
          <a:bodyPr>
            <a:normAutofit/>
          </a:bodyPr>
          <a:lstStyle/>
          <a:p>
            <a:r>
              <a:rPr lang="en-IN" sz="3600" u="sng">
                <a:solidFill>
                  <a:srgbClr val="C00000"/>
                </a:solidFill>
                <a:latin typeface="Algerian" panose="04020705040A02060702" pitchFamily="82" charset="0"/>
              </a:rPr>
              <a:t>LITERATURE SURVEY </a:t>
            </a:r>
          </a:p>
        </p:txBody>
      </p:sp>
      <p:sp>
        <p:nvSpPr>
          <p:cNvPr id="3" name="Content Placeholder 2">
            <a:extLst>
              <a:ext uri="{FF2B5EF4-FFF2-40B4-BE49-F238E27FC236}">
                <a16:creationId xmlns:a16="http://schemas.microsoft.com/office/drawing/2014/main" xmlns="" id="{C82DAABD-8D5D-2F99-2226-1D3EFE3E357E}"/>
              </a:ext>
            </a:extLst>
          </p:cNvPr>
          <p:cNvSpPr>
            <a:spLocks noGrp="1"/>
          </p:cNvSpPr>
          <p:nvPr>
            <p:ph sz="half" idx="1"/>
          </p:nvPr>
        </p:nvSpPr>
        <p:spPr>
          <a:xfrm>
            <a:off x="127819" y="609601"/>
            <a:ext cx="11823291" cy="6548284"/>
          </a:xfrm>
        </p:spPr>
        <p:txBody>
          <a:bodyPr>
            <a:noAutofit/>
          </a:bodyPr>
          <a:lstStyle/>
          <a:p>
            <a:pPr marL="0" indent="0">
              <a:buNone/>
            </a:pPr>
            <a:r>
              <a:rPr lang="en-US" sz="2200">
                <a:latin typeface="Adobe Hebrew" panose="02040503050201020203" pitchFamily="18" charset="-79"/>
                <a:ea typeface="Adobe Song Std L" panose="02020300000000000000" pitchFamily="18" charset="-128"/>
                <a:cs typeface="Adobe Hebrew" panose="02040503050201020203" pitchFamily="18" charset="-79"/>
              </a:rPr>
              <a:t>A literature review for implementing the Rock-Paper-Scissors (RPS) game in Python can focus on several areas: the basics of game design in Python, algorithmic strategies for decision-making in simple games, artificial intelligence (AI) implementations for optimizing gameplay, and adaptations for multiplayer environments. Here’s a breakdown of each of these areas based on current research and popular coding practices.</a:t>
            </a:r>
          </a:p>
          <a:p>
            <a:r>
              <a:rPr lang="en-US" sz="2400">
                <a:solidFill>
                  <a:schemeClr val="accent2"/>
                </a:solidFill>
                <a:latin typeface="Imprint MT Shadow" panose="04020605060303030202" pitchFamily="82" charset="0"/>
                <a:ea typeface="Adobe Song Std L" panose="02020300000000000000" pitchFamily="18" charset="-128"/>
                <a:cs typeface="Adobe Hebrew" panose="02040503050201020203" pitchFamily="18" charset="-79"/>
              </a:rPr>
              <a:t>1. Basic Game Design and Python Implementations</a:t>
            </a:r>
          </a:p>
          <a:p>
            <a:pPr marL="0" indent="0">
              <a:buNone/>
            </a:pPr>
            <a:r>
              <a:rPr lang="en-US" sz="2200">
                <a:latin typeface="Adobe Hebrew" panose="02040503050201020203" pitchFamily="18" charset="-79"/>
                <a:ea typeface="Adobe Song Std L" panose="02020300000000000000" pitchFamily="18" charset="-128"/>
                <a:cs typeface="Adobe Hebrew" panose="02040503050201020203" pitchFamily="18" charset="-79"/>
              </a:rPr>
              <a:t>The Rock-Paper-Scissors game is a common introductory project in Python programming, allowing beginners to practice control structures, loops, and conditional statements. Many implementations use a straightforward approach where players input their choice, which is compared against a randomly selected choice for the computer. </a:t>
            </a:r>
          </a:p>
          <a:p>
            <a:r>
              <a:rPr lang="en-US" sz="2200">
                <a:solidFill>
                  <a:srgbClr val="0070C0"/>
                </a:solidFill>
                <a:latin typeface="Imprint MT Shadow" panose="04020605060303030202" pitchFamily="82" charset="0"/>
                <a:ea typeface="Adobe Song Std L" panose="02020300000000000000" pitchFamily="18" charset="-128"/>
                <a:cs typeface="Adobe Hebrew" panose="02040503050201020203" pitchFamily="18" charset="-79"/>
              </a:rPr>
              <a:t>Common Concepts:</a:t>
            </a:r>
          </a:p>
          <a:p>
            <a:pPr marL="0" indent="0">
              <a:buNone/>
            </a:pPr>
            <a:r>
              <a:rPr lang="en-US" sz="2200">
                <a:latin typeface="Adobe Hebrew" panose="02040503050201020203" pitchFamily="18" charset="-79"/>
                <a:ea typeface="Adobe Song Std L" panose="02020300000000000000" pitchFamily="18" charset="-128"/>
                <a:cs typeface="Adobe Hebrew" panose="02040503050201020203" pitchFamily="18" charset="-79"/>
              </a:rPr>
              <a:t>Random Choice Generation: </a:t>
            </a:r>
            <a:r>
              <a:rPr lang="en-US" sz="2200" err="1">
                <a:latin typeface="Adobe Hebrew" panose="02040503050201020203" pitchFamily="18" charset="-79"/>
                <a:ea typeface="Adobe Song Std L" panose="02020300000000000000" pitchFamily="18" charset="-128"/>
                <a:cs typeface="Adobe Hebrew" panose="02040503050201020203" pitchFamily="18" charset="-79"/>
              </a:rPr>
              <a:t>random.choice</a:t>
            </a:r>
            <a:r>
              <a:rPr lang="en-US" sz="2200">
                <a:latin typeface="Adobe Hebrew" panose="02040503050201020203" pitchFamily="18" charset="-79"/>
                <a:ea typeface="Adobe Song Std L" panose="02020300000000000000" pitchFamily="18" charset="-128"/>
                <a:cs typeface="Adobe Hebrew" panose="02040503050201020203" pitchFamily="18" charset="-79"/>
              </a:rPr>
              <a:t>() is typically used for the computer's </a:t>
            </a:r>
            <a:r>
              <a:rPr lang="en-US" sz="2200" err="1">
                <a:latin typeface="Adobe Hebrew" panose="02040503050201020203" pitchFamily="18" charset="-79"/>
                <a:ea typeface="Adobe Song Std L" panose="02020300000000000000" pitchFamily="18" charset="-128"/>
                <a:cs typeface="Adobe Hebrew" panose="02040503050201020203" pitchFamily="18" charset="-79"/>
              </a:rPr>
              <a:t>choice.Input</a:t>
            </a:r>
            <a:r>
              <a:rPr lang="en-US" sz="2200">
                <a:latin typeface="Adobe Hebrew" panose="02040503050201020203" pitchFamily="18" charset="-79"/>
                <a:ea typeface="Adobe Song Std L" panose="02020300000000000000" pitchFamily="18" charset="-128"/>
                <a:cs typeface="Adobe Hebrew" panose="02040503050201020203" pitchFamily="18" charset="-79"/>
              </a:rPr>
              <a:t> Handling: User input validation ensures that players choose only valid </a:t>
            </a:r>
            <a:r>
              <a:rPr lang="en-US" sz="2200" err="1">
                <a:latin typeface="Adobe Hebrew" panose="02040503050201020203" pitchFamily="18" charset="-79"/>
                <a:ea typeface="Adobe Song Std L" panose="02020300000000000000" pitchFamily="18" charset="-128"/>
                <a:cs typeface="Adobe Hebrew" panose="02040503050201020203" pitchFamily="18" charset="-79"/>
              </a:rPr>
              <a:t>options.Condition</a:t>
            </a:r>
            <a:r>
              <a:rPr lang="en-US" sz="2200">
                <a:latin typeface="Adobe Hebrew" panose="02040503050201020203" pitchFamily="18" charset="-79"/>
                <a:ea typeface="Adobe Song Std L" panose="02020300000000000000" pitchFamily="18" charset="-128"/>
                <a:cs typeface="Adobe Hebrew" panose="02040503050201020203" pitchFamily="18" charset="-79"/>
              </a:rPr>
              <a:t> Statements: A series of if-else conditions to check the winner based on player and computer choices.</a:t>
            </a:r>
          </a:p>
          <a:p>
            <a:r>
              <a:rPr lang="en-US" sz="2200">
                <a:solidFill>
                  <a:srgbClr val="0070C0"/>
                </a:solidFill>
                <a:latin typeface="Imprint MT Shadow" panose="04020605060303030202" pitchFamily="82" charset="0"/>
                <a:ea typeface="Adobe Song Std L" panose="02020300000000000000" pitchFamily="18" charset="-128"/>
                <a:cs typeface="Adobe Hebrew" panose="02040503050201020203" pitchFamily="18" charset="-79"/>
              </a:rPr>
              <a:t>Examples:</a:t>
            </a:r>
          </a:p>
          <a:p>
            <a:pPr marL="0" indent="0">
              <a:buNone/>
            </a:pPr>
            <a:r>
              <a:rPr lang="en-US" sz="2200">
                <a:latin typeface="Adobe Hebrew" panose="02040503050201020203" pitchFamily="18" charset="-79"/>
                <a:ea typeface="Adobe Song Std L" panose="02020300000000000000" pitchFamily="18" charset="-128"/>
                <a:cs typeface="Adobe Hebrew" panose="02040503050201020203" pitchFamily="18" charset="-79"/>
              </a:rPr>
              <a:t>Online tutorials and beginner courses often provide step-by-step implementations of RPS, focusing on the fundamentals of code structure, input validation, and feedback loops for game results.</a:t>
            </a:r>
            <a:endParaRPr lang="en-IN" sz="2200">
              <a:latin typeface="Adobe Hebrew" panose="02040503050201020203" pitchFamily="18" charset="-79"/>
              <a:ea typeface="Adobe Song Std L" panose="02020300000000000000" pitchFamily="18" charset="-128"/>
              <a:cs typeface="Adobe Hebrew" panose="02040503050201020203" pitchFamily="18" charset="-79"/>
            </a:endParaRPr>
          </a:p>
        </p:txBody>
      </p:sp>
    </p:spTree>
    <p:extLst>
      <p:ext uri="{BB962C8B-B14F-4D97-AF65-F5344CB8AC3E}">
        <p14:creationId xmlns:p14="http://schemas.microsoft.com/office/powerpoint/2010/main" val="3984020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135DBE79-0548-2B5F-A0C6-E5D138C795C3}"/>
              </a:ext>
            </a:extLst>
          </p:cNvPr>
          <p:cNvSpPr>
            <a:spLocks noGrp="1"/>
          </p:cNvSpPr>
          <p:nvPr>
            <p:ph idx="1"/>
          </p:nvPr>
        </p:nvSpPr>
        <p:spPr>
          <a:xfrm>
            <a:off x="838200" y="776748"/>
            <a:ext cx="10515600" cy="5400215"/>
          </a:xfrm>
        </p:spPr>
        <p:txBody>
          <a:bodyPr>
            <a:normAutofit/>
          </a:bodyPr>
          <a:lstStyle/>
          <a:p>
            <a:r>
              <a:rPr lang="en-US" sz="2400">
                <a:solidFill>
                  <a:schemeClr val="accent2"/>
                </a:solidFill>
                <a:latin typeface="Imprint MT Shadow" panose="04020605060303030202" pitchFamily="82" charset="0"/>
                <a:cs typeface="Adobe Hebrew" panose="02040503050201020203" pitchFamily="18" charset="-79"/>
              </a:rPr>
              <a:t>2. Algorithmic Approaches and Decision-Making Strategies</a:t>
            </a:r>
          </a:p>
          <a:p>
            <a:pPr marL="0" indent="0">
              <a:buNone/>
            </a:pPr>
            <a:r>
              <a:rPr lang="en-US" sz="2400">
                <a:latin typeface="Adobe Hebrew" panose="02040503050201020203" pitchFamily="18" charset="-79"/>
                <a:cs typeface="Adobe Hebrew" panose="02040503050201020203" pitchFamily="18" charset="-79"/>
              </a:rPr>
              <a:t>While a basic RPS game relies on randomness, more advanced implementations use algorithmic strategies to make the game more challenging. Some variations include tracking patterns in player moves or using Markov chains to predict the player’s next move based on previous choices. These strategies are particularly useful in creating a non-random, "intelligent" opponent.</a:t>
            </a:r>
          </a:p>
          <a:p>
            <a:r>
              <a:rPr lang="en-US" sz="2400">
                <a:solidFill>
                  <a:schemeClr val="accent5">
                    <a:lumMod val="75000"/>
                  </a:schemeClr>
                </a:solidFill>
                <a:latin typeface="Imprint MT Shadow" panose="04020605060303030202" pitchFamily="82" charset="0"/>
                <a:cs typeface="Adobe Hebrew" panose="02040503050201020203" pitchFamily="18" charset="-79"/>
              </a:rPr>
              <a:t>Common Strategies:</a:t>
            </a:r>
          </a:p>
          <a:p>
            <a:pPr marL="0" indent="0">
              <a:buNone/>
            </a:pPr>
            <a:r>
              <a:rPr lang="en-US" sz="2400">
                <a:latin typeface="Imprint MT Shadow" panose="04020605060303030202" pitchFamily="82" charset="0"/>
                <a:cs typeface="Adobe Hebrew" panose="02040503050201020203" pitchFamily="18" charset="-79"/>
              </a:rPr>
              <a:t>Pattern Recognition</a:t>
            </a:r>
            <a:r>
              <a:rPr lang="en-US" sz="2400">
                <a:solidFill>
                  <a:schemeClr val="accent5">
                    <a:lumMod val="75000"/>
                  </a:schemeClr>
                </a:solidFill>
                <a:latin typeface="Imprint MT Shadow" panose="04020605060303030202" pitchFamily="82" charset="0"/>
                <a:cs typeface="Adobe Hebrew" panose="02040503050201020203" pitchFamily="18" charset="-79"/>
              </a:rPr>
              <a:t>: </a:t>
            </a:r>
            <a:r>
              <a:rPr lang="en-US" sz="2400">
                <a:latin typeface="Adobe Hebrew" panose="02040503050201020203" pitchFamily="18" charset="-79"/>
                <a:cs typeface="Adobe Hebrew" panose="02040503050201020203" pitchFamily="18" charset="-79"/>
              </a:rPr>
              <a:t>Some algorithms track the player's past moves and attempt to predict future moves based on common </a:t>
            </a:r>
            <a:r>
              <a:rPr lang="en-US" sz="2400" err="1">
                <a:latin typeface="Adobe Hebrew" panose="02040503050201020203" pitchFamily="18" charset="-79"/>
                <a:cs typeface="Adobe Hebrew" panose="02040503050201020203" pitchFamily="18" charset="-79"/>
              </a:rPr>
              <a:t>patterns.Reinforcement</a:t>
            </a:r>
            <a:r>
              <a:rPr lang="en-US" sz="2400">
                <a:latin typeface="Adobe Hebrew" panose="02040503050201020203" pitchFamily="18" charset="-79"/>
                <a:cs typeface="Adobe Hebrew" panose="02040503050201020203" pitchFamily="18" charset="-79"/>
              </a:rPr>
              <a:t> Learning: Simple machine learning models can be trained to improve predictions over time by adjusting based on game outcomes.</a:t>
            </a:r>
          </a:p>
          <a:p>
            <a:pPr marL="0" indent="0">
              <a:buNone/>
            </a:pPr>
            <a:r>
              <a:rPr lang="en-US" sz="2400">
                <a:latin typeface="Adobe Hebrew" panose="02040503050201020203" pitchFamily="18" charset="-79"/>
                <a:cs typeface="Adobe Hebrew" panose="02040503050201020203" pitchFamily="18" charset="-79"/>
              </a:rPr>
              <a:t>Research in this area explores how games like RPS can be used to teach foundational AI concepts. These strategies can make the RPS game more dynamic and adaptable to the player's style.</a:t>
            </a:r>
            <a:endParaRPr lang="en-IN" sz="240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245779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002F4654-1D7A-3CAC-EB1E-CA5A20E98972}"/>
              </a:ext>
            </a:extLst>
          </p:cNvPr>
          <p:cNvSpPr>
            <a:spLocks noGrp="1"/>
          </p:cNvSpPr>
          <p:nvPr>
            <p:ph idx="1"/>
          </p:nvPr>
        </p:nvSpPr>
        <p:spPr>
          <a:xfrm>
            <a:off x="187325" y="138113"/>
            <a:ext cx="11828463" cy="6548437"/>
          </a:xfrm>
        </p:spPr>
        <p:txBody>
          <a:bodyPr>
            <a:normAutofit/>
          </a:bodyPr>
          <a:lstStyle/>
          <a:p>
            <a:r>
              <a:rPr lang="en-US" sz="2400">
                <a:solidFill>
                  <a:schemeClr val="accent2"/>
                </a:solidFill>
                <a:latin typeface="Imprint MT Shadow" panose="04020605060303030202" pitchFamily="82" charset="0"/>
                <a:cs typeface="Adobe Hebrew" panose="02040503050201020203" pitchFamily="18" charset="-79"/>
              </a:rPr>
              <a:t>3. Artificial Intelligence and Machine Learning Implementations</a:t>
            </a:r>
          </a:p>
          <a:p>
            <a:pPr marL="0" indent="0">
              <a:buNone/>
            </a:pPr>
            <a:r>
              <a:rPr lang="en-US" sz="2400">
                <a:latin typeface="Adobe Hebrew" panose="02040503050201020203" pitchFamily="18" charset="-79"/>
                <a:cs typeface="Adobe Hebrew" panose="02040503050201020203" pitchFamily="18" charset="-79"/>
              </a:rPr>
              <a:t>Incorporating AI into RPS takes the game from a beginner exercise to a more advanced project. Techniques include using probability-based models and reinforcement learning to create adaptive AI opponents.</a:t>
            </a:r>
          </a:p>
          <a:p>
            <a:pPr marL="0" indent="0">
              <a:buNone/>
            </a:pPr>
            <a:r>
              <a:rPr lang="en-US" sz="2400">
                <a:latin typeface="Adobe Hebrew" panose="02040503050201020203" pitchFamily="18" charset="-79"/>
                <a:cs typeface="Adobe Hebrew" panose="02040503050201020203" pitchFamily="18" charset="-79"/>
              </a:rPr>
              <a:t>Notable </a:t>
            </a:r>
            <a:r>
              <a:rPr lang="en-US" sz="2400" err="1">
                <a:latin typeface="Adobe Hebrew" panose="02040503050201020203" pitchFamily="18" charset="-79"/>
                <a:cs typeface="Adobe Hebrew" panose="02040503050201020203" pitchFamily="18" charset="-79"/>
              </a:rPr>
              <a:t>Techniques:Supervised</a:t>
            </a:r>
            <a:r>
              <a:rPr lang="en-US" sz="2400">
                <a:latin typeface="Adobe Hebrew" panose="02040503050201020203" pitchFamily="18" charset="-79"/>
                <a:cs typeface="Adobe Hebrew" panose="02040503050201020203" pitchFamily="18" charset="-79"/>
              </a:rPr>
              <a:t> Learning Models: AI models trained on datasets of player moves to improve prediction </a:t>
            </a:r>
            <a:r>
              <a:rPr lang="en-US" sz="2400" err="1">
                <a:latin typeface="Adobe Hebrew" panose="02040503050201020203" pitchFamily="18" charset="-79"/>
                <a:cs typeface="Adobe Hebrew" panose="02040503050201020203" pitchFamily="18" charset="-79"/>
              </a:rPr>
              <a:t>accuracy.Q</a:t>
            </a:r>
            <a:r>
              <a:rPr lang="en-US" sz="2400">
                <a:latin typeface="Adobe Hebrew" panose="02040503050201020203" pitchFamily="18" charset="-79"/>
                <a:cs typeface="Adobe Hebrew" panose="02040503050201020203" pitchFamily="18" charset="-79"/>
              </a:rPr>
              <a:t>-learning and Reinforcement Learning: The AI opponent learns optimal strategies by associating rewards with winning outcomes, improving performance through trial and error.</a:t>
            </a:r>
          </a:p>
          <a:p>
            <a:pPr marL="0" indent="0">
              <a:buNone/>
            </a:pPr>
            <a:r>
              <a:rPr lang="en-US" sz="2400">
                <a:latin typeface="Adobe Hebrew" panose="02040503050201020203" pitchFamily="18" charset="-79"/>
                <a:cs typeface="Adobe Hebrew" panose="02040503050201020203" pitchFamily="18" charset="-79"/>
              </a:rPr>
              <a:t>Studies have explored how AI in games like RPS can be used to simulate decision-making and adapt to human psychology. This approach is useful in testing and refining machine learning algorithms in a low-stakes environment.</a:t>
            </a:r>
          </a:p>
          <a:p>
            <a:r>
              <a:rPr lang="en-US" sz="2400">
                <a:solidFill>
                  <a:schemeClr val="accent2"/>
                </a:solidFill>
                <a:latin typeface="Imprint MT Shadow" panose="04020605060303030202" pitchFamily="82" charset="0"/>
                <a:cs typeface="Adobe Hebrew" panose="02040503050201020203" pitchFamily="18" charset="-79"/>
              </a:rPr>
              <a:t>4. Multiplayer and Web-Based Implementations</a:t>
            </a:r>
          </a:p>
          <a:p>
            <a:pPr marL="0" indent="0">
              <a:buNone/>
            </a:pPr>
            <a:r>
              <a:rPr lang="en-US" sz="2400">
                <a:latin typeface="Adobe Hebrew" panose="02040503050201020203" pitchFamily="18" charset="-79"/>
                <a:cs typeface="Adobe Hebrew" panose="02040503050201020203" pitchFamily="18" charset="-79"/>
              </a:rPr>
              <a:t>Creating a multiplayer version of RPS or deploying the game on a web platform involves additional considerations, such as network protocols for player communication and web frameworks for user interaction. Python frameworks like Flask or Django are often used to build web-based versions, and socket programming can be employed for real-time gameplay.</a:t>
            </a:r>
            <a:endParaRPr lang="en-IN" sz="240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3783864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566A32-517D-2B9C-9DE9-274D2ECF06E4}"/>
              </a:ext>
            </a:extLst>
          </p:cNvPr>
          <p:cNvSpPr>
            <a:spLocks noGrp="1"/>
          </p:cNvSpPr>
          <p:nvPr>
            <p:ph type="title"/>
          </p:nvPr>
        </p:nvSpPr>
        <p:spPr>
          <a:xfrm>
            <a:off x="2462110" y="-309716"/>
            <a:ext cx="11234225" cy="1007806"/>
          </a:xfrm>
        </p:spPr>
        <p:txBody>
          <a:bodyPr>
            <a:normAutofit/>
          </a:bodyPr>
          <a:lstStyle/>
          <a:p>
            <a:r>
              <a:rPr lang="en-IN" sz="3600" u="sng">
                <a:solidFill>
                  <a:srgbClr val="C00000"/>
                </a:solidFill>
                <a:latin typeface="Algerian" panose="04020705040A02060702" pitchFamily="82" charset="0"/>
                <a:cs typeface="Arial" panose="020B0604020202020204" pitchFamily="34" charset="0"/>
              </a:rPr>
              <a:t>OBJECTIVES OF THE PROJECT</a:t>
            </a:r>
          </a:p>
        </p:txBody>
      </p:sp>
      <p:sp>
        <p:nvSpPr>
          <p:cNvPr id="4" name="Text Placeholder 3">
            <a:extLst>
              <a:ext uri="{FF2B5EF4-FFF2-40B4-BE49-F238E27FC236}">
                <a16:creationId xmlns:a16="http://schemas.microsoft.com/office/drawing/2014/main" xmlns="" id="{71BD5F4A-823F-2FF6-7303-1EB99B95CFE6}"/>
              </a:ext>
            </a:extLst>
          </p:cNvPr>
          <p:cNvSpPr>
            <a:spLocks noGrp="1"/>
          </p:cNvSpPr>
          <p:nvPr>
            <p:ph type="body" sz="half" idx="2"/>
          </p:nvPr>
        </p:nvSpPr>
        <p:spPr>
          <a:xfrm>
            <a:off x="78658" y="1140542"/>
            <a:ext cx="12368981" cy="5958350"/>
          </a:xfrm>
        </p:spPr>
        <p:txBody>
          <a:bodyPr>
            <a:noAutofit/>
          </a:bodyPr>
          <a:lstStyle/>
          <a:p>
            <a:r>
              <a:rPr lang="en-US" sz="2000">
                <a:latin typeface="Adobe Hebrew" panose="02040503050201020203" pitchFamily="18" charset="-79"/>
                <a:cs typeface="Adobe Hebrew" panose="02040503050201020203" pitchFamily="18" charset="-79"/>
              </a:rPr>
              <a:t>The primary goal of this project is to create a robust and efficient system for recognizing hand gestures associated with the game Rock-Paper-Scissors. Specifically, the objectives are as follows:</a:t>
            </a:r>
          </a:p>
          <a:p>
            <a:pPr marL="342900" indent="-342900">
              <a:buAutoNum type="arabicPeriod"/>
            </a:pPr>
            <a:r>
              <a:rPr lang="en-US" sz="2200">
                <a:solidFill>
                  <a:srgbClr val="00B050"/>
                </a:solidFill>
                <a:latin typeface="Imprint MT Shadow" panose="04020605060303030202" pitchFamily="82" charset="0"/>
                <a:cs typeface="Adobe Hebrew" panose="02040503050201020203" pitchFamily="18" charset="-79"/>
              </a:rPr>
              <a:t>Real-Time Gesture Capture</a:t>
            </a:r>
            <a:r>
              <a:rPr lang="en-US" sz="2000">
                <a:solidFill>
                  <a:srgbClr val="00B050"/>
                </a:solidFill>
                <a:latin typeface="Imprint MT Shadow" panose="04020605060303030202" pitchFamily="82" charset="0"/>
                <a:cs typeface="Adobe Hebrew" panose="02040503050201020203" pitchFamily="18" charset="-79"/>
              </a:rPr>
              <a:t>: </a:t>
            </a:r>
            <a:r>
              <a:rPr lang="en-US" sz="2000">
                <a:latin typeface="Adobe Hebrew" panose="02040503050201020203" pitchFamily="18" charset="-79"/>
                <a:cs typeface="Adobe Hebrew" panose="02040503050201020203" pitchFamily="18" charset="-79"/>
              </a:rPr>
              <a:t>Develop a system that captures hand gestures using a webcam and processes them in real-time. This involves video capture, image preprocessing, and gesture detection</a:t>
            </a:r>
            <a:r>
              <a:rPr lang="en-US" sz="1800">
                <a:latin typeface="Adobe Hebrew" panose="02040503050201020203" pitchFamily="18" charset="-79"/>
                <a:cs typeface="Adobe Hebrew" panose="02040503050201020203" pitchFamily="18" charset="-79"/>
              </a:rPr>
              <a:t>.</a:t>
            </a:r>
          </a:p>
          <a:p>
            <a:pPr marL="342900" indent="-342900">
              <a:buAutoNum type="arabicPeriod"/>
            </a:pPr>
            <a:r>
              <a:rPr lang="en-US" sz="2000">
                <a:solidFill>
                  <a:srgbClr val="00B050"/>
                </a:solidFill>
                <a:latin typeface="Imprint MT Shadow" panose="04020605060303030202" pitchFamily="82" charset="0"/>
                <a:cs typeface="Adobe Hebrew" panose="02040503050201020203" pitchFamily="18" charset="-79"/>
              </a:rPr>
              <a:t>Accurate Gesture Recognition: </a:t>
            </a:r>
            <a:r>
              <a:rPr lang="en-US" sz="2000">
                <a:latin typeface="Adobe Hebrew" panose="02040503050201020203" pitchFamily="18" charset="-79"/>
                <a:cs typeface="Adobe Hebrew" panose="02040503050201020203" pitchFamily="18" charset="-79"/>
              </a:rPr>
              <a:t>Ensure the system can accurately classify gestures into one of the three categories: Rock, Paper, or Scissors. This requires a combination of image processing techniques and classification algorithms.</a:t>
            </a:r>
          </a:p>
          <a:p>
            <a:pPr marL="342900" indent="-342900">
              <a:buAutoNum type="arabicPeriod"/>
            </a:pPr>
            <a:r>
              <a:rPr lang="en-US" sz="2200">
                <a:solidFill>
                  <a:srgbClr val="00B050"/>
                </a:solidFill>
                <a:latin typeface="Imprint MT Shadow" panose="04020605060303030202" pitchFamily="82" charset="0"/>
                <a:cs typeface="Adobe Hebrew" panose="02040503050201020203" pitchFamily="18" charset="-79"/>
              </a:rPr>
              <a:t>Gameplay Logic Implementation</a:t>
            </a:r>
            <a:r>
              <a:rPr lang="en-US" sz="2200">
                <a:solidFill>
                  <a:srgbClr val="00B050"/>
                </a:solidFill>
                <a:latin typeface="Adobe Hebrew" panose="02040503050201020203" pitchFamily="18" charset="-79"/>
                <a:cs typeface="Adobe Hebrew" panose="02040503050201020203" pitchFamily="18" charset="-79"/>
              </a:rPr>
              <a:t>: </a:t>
            </a:r>
            <a:r>
              <a:rPr lang="en-US" sz="2000">
                <a:latin typeface="Adobe Hebrew" panose="02040503050201020203" pitchFamily="18" charset="-79"/>
                <a:cs typeface="Adobe Hebrew" panose="02040503050201020203" pitchFamily="18" charset="-79"/>
              </a:rPr>
              <a:t>Integrate game logic that compares the recognized gesture with a randomly generated gesture from the computer, determining the winner based on the game’s traditional rules.</a:t>
            </a:r>
          </a:p>
          <a:p>
            <a:pPr marL="342900" indent="-342900">
              <a:buAutoNum type="arabicPeriod"/>
            </a:pPr>
            <a:r>
              <a:rPr lang="en-US" sz="2200">
                <a:solidFill>
                  <a:srgbClr val="00B050"/>
                </a:solidFill>
                <a:latin typeface="Imprint MT Shadow" panose="04020605060303030202" pitchFamily="82" charset="0"/>
                <a:cs typeface="Adobe Hebrew" panose="02040503050201020203" pitchFamily="18" charset="-79"/>
              </a:rPr>
              <a:t>User-Friendly Interface</a:t>
            </a:r>
            <a:r>
              <a:rPr lang="en-US" sz="2000">
                <a:latin typeface="Imprint MT Shadow" panose="04020605060303030202" pitchFamily="82" charset="0"/>
                <a:cs typeface="Adobe Hebrew" panose="02040503050201020203" pitchFamily="18" charset="-79"/>
              </a:rPr>
              <a:t>: </a:t>
            </a:r>
            <a:r>
              <a:rPr lang="en-US" sz="2000">
                <a:latin typeface="Adobe Hebrew" panose="02040503050201020203" pitchFamily="18" charset="-79"/>
                <a:cs typeface="Adobe Hebrew" panose="02040503050201020203" pitchFamily="18" charset="-79"/>
              </a:rPr>
              <a:t>Create an intuitive interface that allows users to interact with the system easily. The interface should clearly display the recognized gesture, the computer’s choice, and the outcome of the game.</a:t>
            </a:r>
          </a:p>
          <a:p>
            <a:pPr marL="342900" indent="-342900">
              <a:buAutoNum type="arabicPeriod"/>
            </a:pPr>
            <a:r>
              <a:rPr lang="en-US" sz="2200">
                <a:solidFill>
                  <a:srgbClr val="00B050"/>
                </a:solidFill>
                <a:latin typeface="Imprint MT Shadow" panose="04020605060303030202" pitchFamily="82" charset="0"/>
                <a:cs typeface="Adobe Hebrew" panose="02040503050201020203" pitchFamily="18" charset="-79"/>
              </a:rPr>
              <a:t>Performance Optimization</a:t>
            </a:r>
            <a:r>
              <a:rPr lang="en-US" sz="2000">
                <a:solidFill>
                  <a:srgbClr val="00B050"/>
                </a:solidFill>
                <a:latin typeface="Imprint MT Shadow" panose="04020605060303030202" pitchFamily="82" charset="0"/>
                <a:cs typeface="Adobe Hebrew" panose="02040503050201020203" pitchFamily="18" charset="-79"/>
              </a:rPr>
              <a:t>: </a:t>
            </a:r>
            <a:r>
              <a:rPr lang="en-US" sz="2000">
                <a:latin typeface="Adobe Hebrew" panose="02040503050201020203" pitchFamily="18" charset="-79"/>
                <a:cs typeface="Adobe Hebrew" panose="02040503050201020203" pitchFamily="18" charset="-79"/>
              </a:rPr>
              <a:t>Ensure the system operates efficiently, with minimal lag, to provide a smooth user experience.</a:t>
            </a:r>
          </a:p>
          <a:p>
            <a:r>
              <a:rPr lang="en-US" sz="2000">
                <a:latin typeface="Adobe Hebrew" panose="02040503050201020203" pitchFamily="18" charset="-79"/>
                <a:cs typeface="Adobe Hebrew" panose="02040503050201020203" pitchFamily="18" charset="-79"/>
              </a:rPr>
              <a:t>This project not only serves as a demonstration of gesture recognition in gaming but also lays the foundation for future applications in more complex gesture-based systems. The success of this project would showcase the feasibility of using readily available tools to implement real-time gesture recognition systems for interactive applications.</a:t>
            </a:r>
            <a:endParaRPr lang="en-IN" sz="2000">
              <a:latin typeface="Adobe Hebrew" panose="02040503050201020203" pitchFamily="18" charset="-79"/>
              <a:cs typeface="Adobe Hebrew" panose="02040503050201020203" pitchFamily="18" charset="-79"/>
            </a:endParaRPr>
          </a:p>
        </p:txBody>
      </p:sp>
    </p:spTree>
    <p:extLst>
      <p:ext uri="{BB962C8B-B14F-4D97-AF65-F5344CB8AC3E}">
        <p14:creationId xmlns:p14="http://schemas.microsoft.com/office/powerpoint/2010/main" val="2286968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82D960-EAC0-EB76-F796-0E8E73443D5A}"/>
              </a:ext>
            </a:extLst>
          </p:cNvPr>
          <p:cNvSpPr>
            <a:spLocks noGrp="1"/>
          </p:cNvSpPr>
          <p:nvPr>
            <p:ph type="title"/>
          </p:nvPr>
        </p:nvSpPr>
        <p:spPr>
          <a:xfrm>
            <a:off x="2234381" y="201562"/>
            <a:ext cx="10515600" cy="1052050"/>
          </a:xfrm>
        </p:spPr>
        <p:txBody>
          <a:bodyPr>
            <a:normAutofit/>
          </a:bodyPr>
          <a:lstStyle/>
          <a:p>
            <a:r>
              <a:rPr lang="en-IN" u="sng">
                <a:solidFill>
                  <a:srgbClr val="FF0000"/>
                </a:solidFill>
                <a:latin typeface="Algerian" panose="04020705040A02060702" pitchFamily="82" charset="0"/>
              </a:rPr>
              <a:t>PROPOSED BLOCK DIAGRAM</a:t>
            </a:r>
          </a:p>
        </p:txBody>
      </p:sp>
      <p:pic>
        <p:nvPicPr>
          <p:cNvPr id="4" name="Content Placeholder 3">
            <a:extLst>
              <a:ext uri="{FF2B5EF4-FFF2-40B4-BE49-F238E27FC236}">
                <a16:creationId xmlns:a16="http://schemas.microsoft.com/office/drawing/2014/main" xmlns="" id="{3CF5FB41-1901-679F-1723-06F0C1927422}"/>
              </a:ext>
            </a:extLst>
          </p:cNvPr>
          <p:cNvPicPr>
            <a:picLocks noGrp="1" noChangeAspect="1"/>
          </p:cNvPicPr>
          <p:nvPr>
            <p:ph idx="1"/>
          </p:nvPr>
        </p:nvPicPr>
        <p:blipFill>
          <a:blip r:embed="rId2"/>
          <a:stretch>
            <a:fillRect/>
          </a:stretch>
        </p:blipFill>
        <p:spPr>
          <a:xfrm>
            <a:off x="915629" y="1253612"/>
            <a:ext cx="10360741" cy="5191432"/>
          </a:xfrm>
          <a:prstGeom prst="rect">
            <a:avLst/>
          </a:prstGeom>
        </p:spPr>
      </p:pic>
    </p:spTree>
    <p:extLst>
      <p:ext uri="{BB962C8B-B14F-4D97-AF65-F5344CB8AC3E}">
        <p14:creationId xmlns:p14="http://schemas.microsoft.com/office/powerpoint/2010/main" val="38992784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1634</Words>
  <Application>Microsoft Office PowerPoint</Application>
  <PresentationFormat>Custom</PresentationFormat>
  <Paragraphs>73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HAND GESTURE ROCK PAPER SCISSORS</vt:lpstr>
      <vt:lpstr>CONTENTS</vt:lpstr>
      <vt:lpstr>INTRODUCTION</vt:lpstr>
      <vt:lpstr>PowerPoint Presentation</vt:lpstr>
      <vt:lpstr>LITERATURE SURVEY </vt:lpstr>
      <vt:lpstr>PowerPoint Presentation</vt:lpstr>
      <vt:lpstr>PowerPoint Presentation</vt:lpstr>
      <vt:lpstr>OBJECTIVES OF THE PROJECT</vt:lpstr>
      <vt:lpstr>PROPOSED BLOCK DIAGRAM</vt:lpstr>
      <vt:lpstr>SOFTWARE AND HARDWARE TOOLS REQUIRED</vt:lpstr>
      <vt:lpstr>EXPECTED RESULTS</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 GESTURE ROCK PAPER SCISSORS</dc:title>
  <dc:creator>Dhanusha M</dc:creator>
  <cp:lastModifiedBy>Sri Lakshmi</cp:lastModifiedBy>
  <cp:revision>2</cp:revision>
  <dcterms:created xsi:type="dcterms:W3CDTF">2024-11-03T10:25:41Z</dcterms:created>
  <dcterms:modified xsi:type="dcterms:W3CDTF">2025-07-23T09:27:32Z</dcterms:modified>
</cp:coreProperties>
</file>