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668" y="-3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3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88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32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467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383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870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46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93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87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2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50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3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3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2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32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2AE7-71CE-470D-A3F5-2BFB8F1DDB7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01825BE-E930-4D5A-BF43-DDA0E31D7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65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3772063.2023.2196965" TargetMode="External"/><Relationship Id="rId2" Type="http://schemas.openxmlformats.org/officeDocument/2006/relationships/hyperlink" Target="https://doi.org/10.1016/j.apacoust.2020.10779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6691196" TargetMode="External"/><Relationship Id="rId4" Type="http://schemas.openxmlformats.org/officeDocument/2006/relationships/hyperlink" Target="https://ieeexplore.ieee.org/document/623300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47FF0-3BB0-4940-9B87-5B47EA4EC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2008" y="403543"/>
            <a:ext cx="8527983" cy="867709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428D8D-1A4F-47DE-BEEA-884651A6E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1424" y="2156059"/>
            <a:ext cx="9762439" cy="3381843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OPTIMIZATION USING FIR FILTER IN </a:t>
            </a:r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</a:p>
          <a:p>
            <a:pPr algn="ctr"/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72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1DF52C-B66B-4FE8-931B-B7C4A0CC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298728-8625-418A-8C26-8A0B45AD0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68" y="2133600"/>
            <a:ext cx="938084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endParaRPr lang="en-I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Development Board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/ Laptop with minimum 8 GB RAM</a:t>
            </a:r>
          </a:p>
          <a:p>
            <a:pPr marL="0" indent="0" algn="just">
              <a:buNone/>
            </a:pPr>
            <a:r>
              <a:rPr lang="en-GB" sz="24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Xilinx Vivado / ISE Design Suite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HDL Coding Tools (Verilog/VHD)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9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F89728-EAFA-406F-AAD5-0E851143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626" y="60444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F920F2-A935-416D-8746-4CBC640BA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626" y="2133600"/>
            <a:ext cx="9606986" cy="377762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Expecting to reduce power by 40% to 60% using efficient techniques.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Stays about the same (~5 ns) or slightly better.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May need extra care to avoid power-based attacks ideally no big impact.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6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ED43C-0EDB-4EF8-A390-492A351D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667" y="175098"/>
            <a:ext cx="8911687" cy="7474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2F340-EBD9-46D8-BD01-5123BFC6B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80" y="1263445"/>
            <a:ext cx="10901552" cy="531130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A. Kumar, I. Sharma, L.K. Balyan, "Design of Low Power Multiplier less FIR Filter with Enhanced Adder Efficiency Using Flower Pollination Optimization,"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Acoustics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https://doi.org/10.1016/j.apacoust.2020.107793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J. Han and M. Orshansky , "Approximate computing: An emerging paradigm for energy-efficient design," in Proc. 18th IEEE European Test Symposium (ETS), 2013. [Online]. Available: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https://www.researchgate.net/publication/261378723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K. Hossain, R. E. Ahmed, M. A. Haque and M. T. Rahman, "A Review of Digital FIR Filter Design in Communication Systems," ResearchGate, 2021. [Online].  Available :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https://www.researchgate.net/publication/349836561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S. Swetha and N. S. S. Reddy, "Design of FIR Filter Using Low-Power and High-Speed Carry Select Adder for Low-Power DSP Applications," J. Inst. Eng. India Ser. B, 2023. [Online]. Available: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https://doi.org/10.1080/03772063.2023.2196965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A. Momeni, J. Han, P. Montuschi , and F. Lombardi, "Energy-efficient and high-performance adders," IEEE Transactions on Computers, vol. 62, no. 2, pp. 340–353, Feb. 2013. [Online]. Available: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https://ieeexplore.ieee.org/document/6233007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R. Venkataramani and A. Ranjan, "Quality programmable vector processors for approximate computing," in Proc. 50th ACM/EDAC/IEEE Design Automation Conf. (DAC), 2013, pp. 1–10. [Online]. Available: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https://ieeexplore.ieee.org/document/6691196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46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06CCA-75AF-4716-A9B4-4AD5B5DA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544724-0B73-4A82-B7EF-F1423DB1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BLOCK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6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0022-5FAE-4FB2-A3A8-46E51BB1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24110"/>
            <a:ext cx="11047412" cy="128089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0CE767-82E0-4595-9222-84F8AE492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663" y="1829517"/>
            <a:ext cx="10048673" cy="462012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Impulse Response (FIR) filters are commonly used in digital signal processing for applications like audio processing, image enhancement, and communication systems.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optimization is important to make filters more efficient and suitable for modern low-power applications.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such as reducing the number of filter coefficients, using hardware-friendly structures, or eliminating multipliers can help reduce power usage.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how FIR filters can be designed in a way that reduces power consumption while still maintaining their accuracy and performance.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65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C7AA58-66B6-48C8-A384-45AD184A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44380"/>
            <a:ext cx="8911687" cy="1212782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C5F0002D-4CAC-43F8-9275-F2B26AB6F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576583"/>
              </p:ext>
            </p:extLst>
          </p:nvPr>
        </p:nvGraphicFramePr>
        <p:xfrm>
          <a:off x="1612490" y="1322028"/>
          <a:ext cx="10353367" cy="2697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13">
                  <a:extLst>
                    <a:ext uri="{9D8B030D-6E8A-4147-A177-3AD203B41FA5}">
                      <a16:colId xmlns:a16="http://schemas.microsoft.com/office/drawing/2014/main" xmlns="" val="2531087920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xmlns="" val="3672664496"/>
                    </a:ext>
                  </a:extLst>
                </a:gridCol>
                <a:gridCol w="1759974">
                  <a:extLst>
                    <a:ext uri="{9D8B030D-6E8A-4147-A177-3AD203B41FA5}">
                      <a16:colId xmlns:a16="http://schemas.microsoft.com/office/drawing/2014/main" xmlns="" val="694971380"/>
                    </a:ext>
                  </a:extLst>
                </a:gridCol>
                <a:gridCol w="2290916">
                  <a:extLst>
                    <a:ext uri="{9D8B030D-6E8A-4147-A177-3AD203B41FA5}">
                      <a16:colId xmlns:a16="http://schemas.microsoft.com/office/drawing/2014/main" xmlns="" val="178113855"/>
                    </a:ext>
                  </a:extLst>
                </a:gridCol>
                <a:gridCol w="1651819">
                  <a:extLst>
                    <a:ext uri="{9D8B030D-6E8A-4147-A177-3AD203B41FA5}">
                      <a16:colId xmlns:a16="http://schemas.microsoft.com/office/drawing/2014/main" xmlns="" val="3647917195"/>
                    </a:ext>
                  </a:extLst>
                </a:gridCol>
                <a:gridCol w="2005780">
                  <a:extLst>
                    <a:ext uri="{9D8B030D-6E8A-4147-A177-3AD203B41FA5}">
                      <a16:colId xmlns:a16="http://schemas.microsoft.com/office/drawing/2014/main" xmlns="" val="3095342691"/>
                    </a:ext>
                  </a:extLst>
                </a:gridCol>
              </a:tblGrid>
              <a:tr h="53758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b="1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Technique</a:t>
                      </a:r>
                      <a:endParaRPr lang="en-IN" sz="1800" b="1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Power</a:t>
                      </a:r>
                      <a:endParaRPr lang="en-IN" sz="1800" b="1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sz="1800" b="1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710881"/>
                  </a:ext>
                </a:extLst>
              </a:tr>
              <a:tr h="1092829"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A. Momeniet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Approximate Multipliers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Simplify multiplier logic using LSB truncation (or) partial computations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40%-60% multiplier power saving</a:t>
                      </a:r>
                      <a:endParaRPr lang="en-IN" sz="16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Large filters may accumulate error significantly</a:t>
                      </a:r>
                      <a:endParaRPr lang="en-IN" sz="16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5964836"/>
                  </a:ext>
                </a:extLst>
              </a:tr>
              <a:tr h="1042045"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R.Venkataramani </a:t>
                      </a:r>
                    </a:p>
                    <a:p>
                      <a:pPr algn="l"/>
                      <a:r>
                        <a:rPr lang="en-IN" sz="160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A.Ranjan</a:t>
                      </a:r>
                      <a:endParaRPr lang="en-IN" sz="16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Hybrid Approximations [Add+Mult]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Combine multiple approximate units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e.g.adders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multipliers)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Overall power saving of 40%-60%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Complexity in balancing error and power trade-off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04726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2C06DD9-BA79-7ABB-0FBC-BF83E983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65029"/>
              </p:ext>
            </p:extLst>
          </p:nvPr>
        </p:nvGraphicFramePr>
        <p:xfrm>
          <a:off x="1612490" y="4019239"/>
          <a:ext cx="10351712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201">
                  <a:extLst>
                    <a:ext uri="{9D8B030D-6E8A-4147-A177-3AD203B41FA5}">
                      <a16:colId xmlns:a16="http://schemas.microsoft.com/office/drawing/2014/main" xmlns="" val="1284983333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xmlns="" val="769293907"/>
                    </a:ext>
                  </a:extLst>
                </a:gridCol>
                <a:gridCol w="1751798">
                  <a:extLst>
                    <a:ext uri="{9D8B030D-6E8A-4147-A177-3AD203B41FA5}">
                      <a16:colId xmlns:a16="http://schemas.microsoft.com/office/drawing/2014/main" xmlns="" val="1886095844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xmlns="" val="400247370"/>
                    </a:ext>
                  </a:extLst>
                </a:gridCol>
                <a:gridCol w="1636295">
                  <a:extLst>
                    <a:ext uri="{9D8B030D-6E8A-4147-A177-3AD203B41FA5}">
                      <a16:colId xmlns:a16="http://schemas.microsoft.com/office/drawing/2014/main" xmlns="" val="23641110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xmlns="" val="1809705763"/>
                    </a:ext>
                  </a:extLst>
                </a:gridCol>
              </a:tblGrid>
              <a:tr h="1992003">
                <a:tc>
                  <a:txBody>
                    <a:bodyPr/>
                    <a:lstStyle/>
                    <a:p>
                      <a:endParaRPr lang="en-IN" sz="1600" dirty="0"/>
                    </a:p>
                    <a:p>
                      <a:r>
                        <a:rPr lang="en-IN" sz="1600" dirty="0"/>
                        <a:t>   </a:t>
                      </a:r>
                    </a:p>
                    <a:p>
                      <a:endParaRPr lang="en-IN" sz="1600" dirty="0"/>
                    </a:p>
                    <a:p>
                      <a:r>
                        <a:rPr lang="en-IN" sz="1600" dirty="0"/>
                        <a:t>  [3]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Kumar, I. Sharma, L.K. Balyan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Multiplier-less FIR filter design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Directed Minimal Spanning Tree (DMST), Canonical Signed Digit (CSD),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Subexpression Elimination (CSE), Shift Inclusive Differential Coefficient (SIDC)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 reduction in hardware complexity and power consumption due to elimination of multipliers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 reduction in hardware complexity and power consumption due to elimination of multipliers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576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91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F8B80DE-F05B-4EDA-B68B-5A37245E7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0960"/>
              </p:ext>
            </p:extLst>
          </p:nvPr>
        </p:nvGraphicFramePr>
        <p:xfrm>
          <a:off x="1780162" y="1126280"/>
          <a:ext cx="10029934" cy="4805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298">
                  <a:extLst>
                    <a:ext uri="{9D8B030D-6E8A-4147-A177-3AD203B41FA5}">
                      <a16:colId xmlns:a16="http://schemas.microsoft.com/office/drawing/2014/main" xmlns="" val="3753769421"/>
                    </a:ext>
                  </a:extLst>
                </a:gridCol>
                <a:gridCol w="2354094">
                  <a:extLst>
                    <a:ext uri="{9D8B030D-6E8A-4147-A177-3AD203B41FA5}">
                      <a16:colId xmlns:a16="http://schemas.microsoft.com/office/drawing/2014/main" xmlns="" val="3217230803"/>
                    </a:ext>
                  </a:extLst>
                </a:gridCol>
                <a:gridCol w="2013625">
                  <a:extLst>
                    <a:ext uri="{9D8B030D-6E8A-4147-A177-3AD203B41FA5}">
                      <a16:colId xmlns:a16="http://schemas.microsoft.com/office/drawing/2014/main" xmlns="" val="2599761422"/>
                    </a:ext>
                  </a:extLst>
                </a:gridCol>
                <a:gridCol w="1880169">
                  <a:extLst>
                    <a:ext uri="{9D8B030D-6E8A-4147-A177-3AD203B41FA5}">
                      <a16:colId xmlns:a16="http://schemas.microsoft.com/office/drawing/2014/main" xmlns="" val="374970622"/>
                    </a:ext>
                  </a:extLst>
                </a:gridCol>
                <a:gridCol w="1650972">
                  <a:extLst>
                    <a:ext uri="{9D8B030D-6E8A-4147-A177-3AD203B41FA5}">
                      <a16:colId xmlns:a16="http://schemas.microsoft.com/office/drawing/2014/main" xmlns="" val="3278878743"/>
                    </a:ext>
                  </a:extLst>
                </a:gridCol>
                <a:gridCol w="1498776">
                  <a:extLst>
                    <a:ext uri="{9D8B030D-6E8A-4147-A177-3AD203B41FA5}">
                      <a16:colId xmlns:a16="http://schemas.microsoft.com/office/drawing/2014/main" xmlns="" val="3105667873"/>
                    </a:ext>
                  </a:extLst>
                </a:gridCol>
              </a:tblGrid>
              <a:tr h="1330620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Kamal Hossainetal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to achieve desired frequency response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Windowing frequency sampling and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40%-60%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impact on audio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4947069"/>
                  </a:ext>
                </a:extLst>
              </a:tr>
              <a:tr h="1606483"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Siliveri swetha, N. Siva Sankara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power and high speed carry select Adder (CSLA)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CSLA using D. latch and multipliers for FIR filter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22%-56% power reduction compared to existing architectures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Increased area in same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8201908"/>
                  </a:ext>
                </a:extLst>
              </a:tr>
              <a:tr h="1687793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J.Han,ln.orshansky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Approximate Adders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Replace accurate adders with LOA,ETA or other Low-power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30%-50% power saving in adders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included in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sum,not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suitable for critical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489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53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E74D22D-2156-002A-7304-468F44E4E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07956BA5-DA90-3205-13EE-6D529CA56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88748"/>
              </p:ext>
            </p:extLst>
          </p:nvPr>
        </p:nvGraphicFramePr>
        <p:xfrm>
          <a:off x="1799618" y="507297"/>
          <a:ext cx="10188920" cy="5843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xmlns="" val="1640524956"/>
                    </a:ext>
                  </a:extLst>
                </a:gridCol>
                <a:gridCol w="1917070">
                  <a:extLst>
                    <a:ext uri="{9D8B030D-6E8A-4147-A177-3AD203B41FA5}">
                      <a16:colId xmlns:a16="http://schemas.microsoft.com/office/drawing/2014/main" xmlns="" val="1308739999"/>
                    </a:ext>
                  </a:extLst>
                </a:gridCol>
                <a:gridCol w="1554009">
                  <a:extLst>
                    <a:ext uri="{9D8B030D-6E8A-4147-A177-3AD203B41FA5}">
                      <a16:colId xmlns:a16="http://schemas.microsoft.com/office/drawing/2014/main" xmlns="" val="3803563931"/>
                    </a:ext>
                  </a:extLst>
                </a:gridCol>
                <a:gridCol w="2324910">
                  <a:extLst>
                    <a:ext uri="{9D8B030D-6E8A-4147-A177-3AD203B41FA5}">
                      <a16:colId xmlns:a16="http://schemas.microsoft.com/office/drawing/2014/main" xmlns="" val="3095302738"/>
                    </a:ext>
                  </a:extLst>
                </a:gridCol>
                <a:gridCol w="1809345">
                  <a:extLst>
                    <a:ext uri="{9D8B030D-6E8A-4147-A177-3AD203B41FA5}">
                      <a16:colId xmlns:a16="http://schemas.microsoft.com/office/drawing/2014/main" xmlns="" val="3800346178"/>
                    </a:ext>
                  </a:extLst>
                </a:gridCol>
                <a:gridCol w="1848256">
                  <a:extLst>
                    <a:ext uri="{9D8B030D-6E8A-4147-A177-3AD203B41FA5}">
                      <a16:colId xmlns:a16="http://schemas.microsoft.com/office/drawing/2014/main" xmlns="" val="2250692328"/>
                    </a:ext>
                  </a:extLst>
                </a:gridCol>
              </a:tblGrid>
              <a:tr h="1089498"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Amrita Rai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adiabatic PAL FIR filter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Reversible logic, logarithmic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~75% reduction compared to CMOS FIR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in reversible logic design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944346"/>
                  </a:ext>
                </a:extLst>
              </a:tr>
              <a:tr h="803033"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Anand R., Sathishkumar Samiappan, M. Prabukumar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 filter design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Gray wolf optimization, cuckoo search, particle swarm optimization, genetic algorithm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design precision, decreased execution time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complexity of 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2911118"/>
                  </a:ext>
                </a:extLst>
              </a:tr>
              <a:tr h="768057"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[9]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Maliha Tasnim, Sachin Sachdeva, Yibo Liu, Sheldon X.-D. Tan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Temporal Computing (HTC)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Temporal and pulse rate data encoding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36.61% power and 45.85% area reduction compared to CBSC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Novelty may require specialized hardware support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1077"/>
                  </a:ext>
                </a:extLst>
              </a:tr>
              <a:tr h="1827828"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Govindaraj V., Ezhilazhagan Chenguttuvan, Dhanasekar Subramaniyam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and area efficient FIR filter design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Carry skip adder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Reduced power and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specific adder architectures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792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98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3CAACB-0FAC-4603-BBC7-96A755B3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906" y="55601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E35250-C19C-4520-976F-D95435B29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906" y="2103734"/>
            <a:ext cx="10755823" cy="487038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adder efficiency for faster processing.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Flower Pollination Optimization (FPO) for best filter coefficients.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power and delay.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good signal quality.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and compare performance using simulations.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B38EA-7348-465F-9C7F-45CABBC3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040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C4D291-4F51-4C04-8851-26D25D7B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155" y="2233265"/>
            <a:ext cx="9831455" cy="400062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metaheuristic algorithms such as Flower Pollination Optimization (FPO) to find optimal filter coefficients and hardware configurations.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multipliers through shift and add techniques</a:t>
            </a:r>
          </a:p>
        </p:txBody>
      </p:sp>
    </p:spTree>
    <p:extLst>
      <p:ext uri="{BB962C8B-B14F-4D97-AF65-F5344CB8AC3E}">
        <p14:creationId xmlns:p14="http://schemas.microsoft.com/office/powerpoint/2010/main" val="266424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5A7BDB-FC96-4CD4-B252-EE7F4FD8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155" y="34200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FB3CF11-4CFB-2C7C-17F3-03CE23C72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49" y="1478604"/>
            <a:ext cx="6965001" cy="4513634"/>
          </a:xfrm>
        </p:spPr>
      </p:pic>
    </p:spTree>
    <p:extLst>
      <p:ext uri="{BB962C8B-B14F-4D97-AF65-F5344CB8AC3E}">
        <p14:creationId xmlns:p14="http://schemas.microsoft.com/office/powerpoint/2010/main" val="34700334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391</TotalTime>
  <Words>957</Words>
  <Application>Microsoft Office PowerPoint</Application>
  <PresentationFormat>Custom</PresentationFormat>
  <Paragraphs>141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 </vt:lpstr>
      <vt:lpstr>CONTENTS</vt:lpstr>
      <vt:lpstr>INTRODUCTION</vt:lpstr>
      <vt:lpstr>LITERATURE SURVEY </vt:lpstr>
      <vt:lpstr>PowerPoint Presentation</vt:lpstr>
      <vt:lpstr>PowerPoint Presentation</vt:lpstr>
      <vt:lpstr>OBJECTIVES</vt:lpstr>
      <vt:lpstr>PROBLEM STATEMENT</vt:lpstr>
      <vt:lpstr>BLOCK DIAGRAM</vt:lpstr>
      <vt:lpstr>HARDWARE and SOFTWARE REQUIREMENTS</vt:lpstr>
      <vt:lpstr>EXPECTED RESULT</vt:lpstr>
      <vt:lpstr>REFERANCES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HKBK COLLEGE of ENGINEERING DEPARTMENT ELECTRONICS AND COMMUNICATION ENGINEERING</dc:title>
  <dc:creator>Apoorva BR</dc:creator>
  <cp:lastModifiedBy>Sri Lakshmi</cp:lastModifiedBy>
  <cp:revision>18</cp:revision>
  <dcterms:created xsi:type="dcterms:W3CDTF">2025-05-29T15:59:47Z</dcterms:created>
  <dcterms:modified xsi:type="dcterms:W3CDTF">2025-07-23T09:22:15Z</dcterms:modified>
</cp:coreProperties>
</file>