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068A-3118-47E7-B222-F17D08F8683F}"/>
              </a:ext>
            </a:extLst>
          </p:cNvPr>
          <p:cNvSpPr>
            <a:spLocks noGrp="1"/>
          </p:cNvSpPr>
          <p:nvPr>
            <p:ph type="ctrTitle"/>
          </p:nvPr>
        </p:nvSpPr>
        <p:spPr>
          <a:xfrm rot="10800000" flipV="1">
            <a:off x="1901990" y="-541744"/>
            <a:ext cx="7557005" cy="1324208"/>
          </a:xfrm>
        </p:spPr>
        <p:txBody>
          <a:bodyPr/>
          <a:lstStyle/>
          <a:p>
            <a:r>
              <a:rPr lang="en-IN" dirty="0"/>
              <a:t>𝕄𝔸ℂℍ𝕀ℕ𝔼 𝕝𝔼𝔸ℝℕ𝕀ℕ𝔾</a:t>
            </a:r>
            <a:endParaRPr lang="en-US" dirty="0"/>
          </a:p>
        </p:txBody>
      </p:sp>
      <p:sp>
        <p:nvSpPr>
          <p:cNvPr id="3" name="Subtitle 2">
            <a:extLst>
              <a:ext uri="{FF2B5EF4-FFF2-40B4-BE49-F238E27FC236}">
                <a16:creationId xmlns:a16="http://schemas.microsoft.com/office/drawing/2014/main" id="{A32299AC-3292-B71E-D71E-77399BABC7D5}"/>
              </a:ext>
            </a:extLst>
          </p:cNvPr>
          <p:cNvSpPr>
            <a:spLocks noGrp="1"/>
          </p:cNvSpPr>
          <p:nvPr>
            <p:ph type="subTitle" idx="1"/>
          </p:nvPr>
        </p:nvSpPr>
        <p:spPr>
          <a:xfrm>
            <a:off x="2733524" y="2382762"/>
            <a:ext cx="5031619" cy="3164113"/>
          </a:xfrm>
        </p:spPr>
        <p:txBody>
          <a:bodyPr>
            <a:normAutofit/>
          </a:bodyPr>
          <a:lstStyle/>
          <a:p>
            <a:r>
              <a:rPr lang="en-IN" dirty="0">
                <a:solidFill>
                  <a:schemeClr val="bg2">
                    <a:lumMod val="10000"/>
                  </a:schemeClr>
                </a:solidFill>
              </a:rPr>
              <a:t>STUDENT </a:t>
            </a:r>
            <a:r>
              <a:rPr lang="en-IN" dirty="0" err="1">
                <a:solidFill>
                  <a:schemeClr val="bg2">
                    <a:lumMod val="10000"/>
                  </a:schemeClr>
                </a:solidFill>
              </a:rPr>
              <a:t>NAME:</a:t>
            </a:r>
            <a:r>
              <a:rPr lang="en-IN" dirty="0" err="1">
                <a:solidFill>
                  <a:srgbClr val="0070C0"/>
                </a:solidFill>
              </a:rPr>
              <a:t>monisha</a:t>
            </a:r>
            <a:r>
              <a:rPr lang="en-IN" dirty="0">
                <a:solidFill>
                  <a:srgbClr val="0070C0"/>
                </a:solidFill>
              </a:rPr>
              <a:t> </a:t>
            </a:r>
            <a:endParaRPr lang="en-IN" dirty="0">
              <a:solidFill>
                <a:schemeClr val="bg2">
                  <a:lumMod val="10000"/>
                </a:schemeClr>
              </a:solidFill>
            </a:endParaRPr>
          </a:p>
          <a:p>
            <a:r>
              <a:rPr lang="en-IN" dirty="0">
                <a:solidFill>
                  <a:schemeClr val="bg2">
                    <a:lumMod val="10000"/>
                  </a:schemeClr>
                </a:solidFill>
              </a:rPr>
              <a:t>REGISTER NO AND NIMD: </a:t>
            </a:r>
            <a:r>
              <a:rPr lang="en-IN" dirty="0">
                <a:solidFill>
                  <a:srgbClr val="0070C0"/>
                </a:solidFill>
              </a:rPr>
              <a:t>asanm24131130500122012</a:t>
            </a:r>
            <a:endParaRPr lang="en-IN" dirty="0">
              <a:solidFill>
                <a:schemeClr val="bg2">
                  <a:lumMod val="10000"/>
                </a:schemeClr>
              </a:solidFill>
            </a:endParaRPr>
          </a:p>
          <a:p>
            <a:r>
              <a:rPr lang="en-IN" dirty="0">
                <a:solidFill>
                  <a:schemeClr val="bg2">
                    <a:lumMod val="10000"/>
                  </a:schemeClr>
                </a:solidFill>
              </a:rPr>
              <a:t>DEPARTMENT :</a:t>
            </a:r>
            <a:r>
              <a:rPr lang="en-IN" dirty="0" err="1">
                <a:solidFill>
                  <a:srgbClr val="0070C0"/>
                </a:solidFill>
              </a:rPr>
              <a:t>bca</a:t>
            </a:r>
            <a:r>
              <a:rPr lang="en-IN" dirty="0">
                <a:solidFill>
                  <a:srgbClr val="0070C0"/>
                </a:solidFill>
              </a:rPr>
              <a:t> </a:t>
            </a:r>
            <a:r>
              <a:rPr lang="en-IN" dirty="0" err="1">
                <a:solidFill>
                  <a:srgbClr val="0070C0"/>
                </a:solidFill>
              </a:rPr>
              <a:t>bechelor</a:t>
            </a:r>
            <a:r>
              <a:rPr lang="en-IN" dirty="0">
                <a:solidFill>
                  <a:srgbClr val="0070C0"/>
                </a:solidFill>
              </a:rPr>
              <a:t>  of </a:t>
            </a:r>
          </a:p>
          <a:p>
            <a:r>
              <a:rPr lang="en-IN" dirty="0">
                <a:solidFill>
                  <a:srgbClr val="0070C0"/>
                </a:solidFill>
              </a:rPr>
              <a:t>computer application  </a:t>
            </a:r>
            <a:endParaRPr lang="en-IN" dirty="0">
              <a:solidFill>
                <a:schemeClr val="bg2">
                  <a:lumMod val="10000"/>
                </a:schemeClr>
              </a:solidFill>
            </a:endParaRPr>
          </a:p>
          <a:p>
            <a:r>
              <a:rPr lang="en-IN" dirty="0">
                <a:solidFill>
                  <a:schemeClr val="bg2">
                    <a:lumMod val="10000"/>
                  </a:schemeClr>
                </a:solidFill>
              </a:rPr>
              <a:t>COLLEGE NAME:</a:t>
            </a:r>
            <a:r>
              <a:rPr lang="en-IN" dirty="0">
                <a:solidFill>
                  <a:srgbClr val="0070C0"/>
                </a:solidFill>
              </a:rPr>
              <a:t>113-vallalar arts and</a:t>
            </a:r>
          </a:p>
          <a:p>
            <a:r>
              <a:rPr lang="en-IN" dirty="0">
                <a:solidFill>
                  <a:srgbClr val="0070C0"/>
                </a:solidFill>
              </a:rPr>
              <a:t> science college /</a:t>
            </a:r>
            <a:r>
              <a:rPr lang="en-IN" dirty="0" err="1">
                <a:solidFill>
                  <a:srgbClr val="0070C0"/>
                </a:solidFill>
              </a:rPr>
              <a:t>Annamalai</a:t>
            </a:r>
            <a:r>
              <a:rPr lang="en-IN" dirty="0">
                <a:solidFill>
                  <a:srgbClr val="0070C0"/>
                </a:solidFill>
              </a:rPr>
              <a:t> university </a:t>
            </a:r>
            <a:endParaRPr lang="en-IN" dirty="0">
              <a:solidFill>
                <a:schemeClr val="bg2">
                  <a:lumMod val="10000"/>
                </a:schemeClr>
              </a:solidFill>
            </a:endParaRPr>
          </a:p>
          <a:p>
            <a:endParaRPr lang="en-US" dirty="0">
              <a:solidFill>
                <a:schemeClr val="bg2">
                  <a:lumMod val="10000"/>
                </a:schemeClr>
              </a:solidFill>
            </a:endParaRPr>
          </a:p>
        </p:txBody>
      </p:sp>
    </p:spTree>
    <p:extLst>
      <p:ext uri="{BB962C8B-B14F-4D97-AF65-F5344CB8AC3E}">
        <p14:creationId xmlns:p14="http://schemas.microsoft.com/office/powerpoint/2010/main" val="3928445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7A76-E61F-C027-5D74-9CCFE7F1E77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FD82687A-7A21-FBEE-6459-059B3725A8B5}"/>
              </a:ext>
            </a:extLst>
          </p:cNvPr>
          <p:cNvPicPr>
            <a:picLocks noGrp="1" noChangeAspect="1"/>
          </p:cNvPicPr>
          <p:nvPr>
            <p:ph idx="1"/>
          </p:nvPr>
        </p:nvPicPr>
        <p:blipFill>
          <a:blip r:embed="rId2"/>
          <a:stretch>
            <a:fillRect/>
          </a:stretch>
        </p:blipFill>
        <p:spPr>
          <a:xfrm>
            <a:off x="2625876" y="609600"/>
            <a:ext cx="2974220" cy="5764590"/>
          </a:xfrm>
          <a:prstGeom prst="rect">
            <a:avLst/>
          </a:prstGeom>
        </p:spPr>
      </p:pic>
    </p:spTree>
    <p:extLst>
      <p:ext uri="{BB962C8B-B14F-4D97-AF65-F5344CB8AC3E}">
        <p14:creationId xmlns:p14="http://schemas.microsoft.com/office/powerpoint/2010/main" val="396749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4437-F8A5-8689-5493-ED5C555C66A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EEBD9F4-5C82-BE8A-E1C7-A0CAC54C5185}"/>
              </a:ext>
            </a:extLst>
          </p:cNvPr>
          <p:cNvPicPr>
            <a:picLocks noGrp="1" noChangeAspect="1"/>
          </p:cNvPicPr>
          <p:nvPr>
            <p:ph idx="1"/>
          </p:nvPr>
        </p:nvPicPr>
        <p:blipFill>
          <a:blip r:embed="rId2"/>
          <a:stretch>
            <a:fillRect/>
          </a:stretch>
        </p:blipFill>
        <p:spPr>
          <a:xfrm>
            <a:off x="2961867" y="1112762"/>
            <a:ext cx="5115775" cy="4929263"/>
          </a:xfrm>
          <a:prstGeom prst="rect">
            <a:avLst/>
          </a:prstGeom>
        </p:spPr>
      </p:pic>
    </p:spTree>
    <p:extLst>
      <p:ext uri="{BB962C8B-B14F-4D97-AF65-F5344CB8AC3E}">
        <p14:creationId xmlns:p14="http://schemas.microsoft.com/office/powerpoint/2010/main" val="190849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4293-E880-D29D-B516-5DCDA4AE7741}"/>
              </a:ext>
            </a:extLst>
          </p:cNvPr>
          <p:cNvSpPr>
            <a:spLocks noGrp="1"/>
          </p:cNvSpPr>
          <p:nvPr>
            <p:ph type="title"/>
          </p:nvPr>
        </p:nvSpPr>
        <p:spPr/>
        <p:txBody>
          <a:bodyPr/>
          <a:lstStyle/>
          <a:p>
            <a:r>
              <a:rPr lang="en-IN" dirty="0">
                <a:solidFill>
                  <a:schemeClr val="accent4"/>
                </a:solidFill>
              </a:rPr>
              <a:t>Conclusion :</a:t>
            </a:r>
            <a:endParaRPr lang="en-US" dirty="0">
              <a:solidFill>
                <a:schemeClr val="accent4"/>
              </a:solidFill>
            </a:endParaRPr>
          </a:p>
        </p:txBody>
      </p:sp>
      <p:sp>
        <p:nvSpPr>
          <p:cNvPr id="3" name="Content Placeholder 2">
            <a:extLst>
              <a:ext uri="{FF2B5EF4-FFF2-40B4-BE49-F238E27FC236}">
                <a16:creationId xmlns:a16="http://schemas.microsoft.com/office/drawing/2014/main" id="{40DE4050-31B5-2A3F-1A83-8AFD4CF5CEEB}"/>
              </a:ext>
            </a:extLst>
          </p:cNvPr>
          <p:cNvSpPr>
            <a:spLocks noGrp="1"/>
          </p:cNvSpPr>
          <p:nvPr>
            <p:ph idx="1"/>
          </p:nvPr>
        </p:nvSpPr>
        <p:spPr>
          <a:xfrm>
            <a:off x="2781904" y="2112209"/>
            <a:ext cx="7096859" cy="3596744"/>
          </a:xfrm>
        </p:spPr>
        <p:txBody>
          <a:bodyPr/>
          <a:lstStyle/>
          <a:p>
            <a:r>
              <a:rPr lang="en-IN" dirty="0">
                <a:solidFill>
                  <a:srgbClr val="00B0F0"/>
                </a:solidFill>
              </a:rPr>
              <a:t>Machine learning is revolution industries by enabling machine  to learn from data and make intelligent decision understanding its types application and limitation is key to leveraging Ml effectively and responsibility  </a:t>
            </a:r>
          </a:p>
          <a:p>
            <a:endParaRPr lang="en-IN" dirty="0"/>
          </a:p>
        </p:txBody>
      </p:sp>
      <p:pic>
        <p:nvPicPr>
          <p:cNvPr id="4" name="Picture 3">
            <a:extLst>
              <a:ext uri="{FF2B5EF4-FFF2-40B4-BE49-F238E27FC236}">
                <a16:creationId xmlns:a16="http://schemas.microsoft.com/office/drawing/2014/main" id="{3B81ECFC-CE57-DF55-375A-F9282FE8D38B}"/>
              </a:ext>
            </a:extLst>
          </p:cNvPr>
          <p:cNvPicPr>
            <a:picLocks noChangeAspect="1"/>
          </p:cNvPicPr>
          <p:nvPr/>
        </p:nvPicPr>
        <p:blipFill>
          <a:blip r:embed="rId2"/>
          <a:stretch>
            <a:fillRect/>
          </a:stretch>
        </p:blipFill>
        <p:spPr>
          <a:xfrm>
            <a:off x="108857" y="3036542"/>
            <a:ext cx="2806095" cy="3821458"/>
          </a:xfrm>
          <a:prstGeom prst="rect">
            <a:avLst/>
          </a:prstGeom>
        </p:spPr>
      </p:pic>
    </p:spTree>
    <p:extLst>
      <p:ext uri="{BB962C8B-B14F-4D97-AF65-F5344CB8AC3E}">
        <p14:creationId xmlns:p14="http://schemas.microsoft.com/office/powerpoint/2010/main" val="408666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63BA-83C4-2E5B-EC44-18899E26ED79}"/>
              </a:ext>
            </a:extLst>
          </p:cNvPr>
          <p:cNvSpPr>
            <a:spLocks noGrp="1"/>
          </p:cNvSpPr>
          <p:nvPr>
            <p:ph type="title"/>
          </p:nvPr>
        </p:nvSpPr>
        <p:spPr>
          <a:xfrm>
            <a:off x="2527906" y="0"/>
            <a:ext cx="8596668" cy="1809448"/>
          </a:xfrm>
        </p:spPr>
        <p:txBody>
          <a:bodyPr/>
          <a:lstStyle/>
          <a:p>
            <a:r>
              <a:rPr lang="en-IN" b="1" dirty="0"/>
              <a:t>ℙℝ𝕆𝕁𝔼ℂ𝕋 𝕋𝕀𝕋𝕃𝔼</a:t>
            </a:r>
            <a:endParaRPr lang="en-US" b="1" dirty="0"/>
          </a:p>
        </p:txBody>
      </p:sp>
      <p:sp>
        <p:nvSpPr>
          <p:cNvPr id="5" name="Content Placeholder 4">
            <a:extLst>
              <a:ext uri="{FF2B5EF4-FFF2-40B4-BE49-F238E27FC236}">
                <a16:creationId xmlns:a16="http://schemas.microsoft.com/office/drawing/2014/main" id="{5E891946-5253-86F4-8533-C2DF3E3FCB5C}"/>
              </a:ext>
            </a:extLst>
          </p:cNvPr>
          <p:cNvSpPr>
            <a:spLocks noGrp="1"/>
          </p:cNvSpPr>
          <p:nvPr>
            <p:ph idx="1"/>
          </p:nvPr>
        </p:nvSpPr>
        <p:spPr>
          <a:xfrm>
            <a:off x="4523619" y="2165047"/>
            <a:ext cx="6422571" cy="2068285"/>
          </a:xfrm>
        </p:spPr>
        <p:txBody>
          <a:bodyPr>
            <a:normAutofit/>
          </a:bodyPr>
          <a:lstStyle/>
          <a:p>
            <a:r>
              <a:rPr lang="en-IN" sz="3200" dirty="0">
                <a:solidFill>
                  <a:srgbClr val="00B0F0"/>
                </a:solidFill>
              </a:rPr>
              <a:t>MACHINE LEARNING </a:t>
            </a:r>
            <a:endParaRPr lang="en-US" sz="3200" dirty="0">
              <a:solidFill>
                <a:srgbClr val="00B0F0"/>
              </a:solidFill>
            </a:endParaRPr>
          </a:p>
        </p:txBody>
      </p:sp>
      <p:pic>
        <p:nvPicPr>
          <p:cNvPr id="3" name="Picture 2">
            <a:extLst>
              <a:ext uri="{FF2B5EF4-FFF2-40B4-BE49-F238E27FC236}">
                <a16:creationId xmlns:a16="http://schemas.microsoft.com/office/drawing/2014/main" id="{93FAD10B-250A-6D18-C1BD-06AAA120C2B1}"/>
              </a:ext>
            </a:extLst>
          </p:cNvPr>
          <p:cNvPicPr>
            <a:picLocks noChangeAspect="1"/>
          </p:cNvPicPr>
          <p:nvPr/>
        </p:nvPicPr>
        <p:blipFill>
          <a:blip r:embed="rId2"/>
          <a:stretch>
            <a:fillRect/>
          </a:stretch>
        </p:blipFill>
        <p:spPr>
          <a:xfrm>
            <a:off x="462265" y="1982813"/>
            <a:ext cx="2416402" cy="4814312"/>
          </a:xfrm>
          <a:prstGeom prst="rect">
            <a:avLst/>
          </a:prstGeom>
        </p:spPr>
      </p:pic>
    </p:spTree>
    <p:extLst>
      <p:ext uri="{BB962C8B-B14F-4D97-AF65-F5344CB8AC3E}">
        <p14:creationId xmlns:p14="http://schemas.microsoft.com/office/powerpoint/2010/main" val="98807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79A6-8C0A-822A-8610-99164147516B}"/>
              </a:ext>
            </a:extLst>
          </p:cNvPr>
          <p:cNvSpPr>
            <a:spLocks noGrp="1"/>
          </p:cNvSpPr>
          <p:nvPr>
            <p:ph type="title"/>
          </p:nvPr>
        </p:nvSpPr>
        <p:spPr/>
        <p:txBody>
          <a:bodyPr/>
          <a:lstStyle/>
          <a:p>
            <a:r>
              <a:rPr lang="en-IN"/>
              <a:t>𝔸𝔾𝔼ℕ𝔻𝔸</a:t>
            </a:r>
            <a:endParaRPr lang="en-US"/>
          </a:p>
        </p:txBody>
      </p:sp>
      <p:sp>
        <p:nvSpPr>
          <p:cNvPr id="3" name="Content Placeholder 2">
            <a:extLst>
              <a:ext uri="{FF2B5EF4-FFF2-40B4-BE49-F238E27FC236}">
                <a16:creationId xmlns:a16="http://schemas.microsoft.com/office/drawing/2014/main" id="{85E36E12-1E95-2FAA-1CA9-1592279B7317}"/>
              </a:ext>
            </a:extLst>
          </p:cNvPr>
          <p:cNvSpPr>
            <a:spLocks noGrp="1"/>
          </p:cNvSpPr>
          <p:nvPr>
            <p:ph idx="1"/>
          </p:nvPr>
        </p:nvSpPr>
        <p:spPr>
          <a:xfrm>
            <a:off x="1608666" y="2160589"/>
            <a:ext cx="7665335" cy="3935411"/>
          </a:xfrm>
        </p:spPr>
        <p:txBody>
          <a:bodyPr/>
          <a:lstStyle/>
          <a:p>
            <a:pPr marL="0" indent="0">
              <a:buNone/>
            </a:pPr>
            <a:r>
              <a:rPr lang="en-IN" dirty="0">
                <a:solidFill>
                  <a:srgbClr val="00B0F0"/>
                </a:solidFill>
              </a:rPr>
              <a:t>INTRODUCTION </a:t>
            </a:r>
          </a:p>
          <a:p>
            <a:pPr marL="0" indent="0">
              <a:buNone/>
            </a:pPr>
            <a:r>
              <a:rPr lang="en-IN" dirty="0">
                <a:solidFill>
                  <a:srgbClr val="00B0F0"/>
                </a:solidFill>
              </a:rPr>
              <a:t>WHAT IS MACHINE  LEARNING </a:t>
            </a:r>
          </a:p>
          <a:p>
            <a:pPr marL="0" indent="0">
              <a:buNone/>
            </a:pPr>
            <a:r>
              <a:rPr lang="en-IN" dirty="0">
                <a:solidFill>
                  <a:srgbClr val="00B0F0"/>
                </a:solidFill>
              </a:rPr>
              <a:t>HOW DOSE MACHINE LEARNING </a:t>
            </a:r>
          </a:p>
          <a:p>
            <a:pPr marL="0" indent="0">
              <a:buNone/>
            </a:pPr>
            <a:r>
              <a:rPr lang="en-IN" dirty="0">
                <a:solidFill>
                  <a:srgbClr val="00B0F0"/>
                </a:solidFill>
              </a:rPr>
              <a:t>TYPES OF MACHINE LEARNING </a:t>
            </a:r>
          </a:p>
          <a:p>
            <a:pPr marL="0" indent="0">
              <a:buNone/>
            </a:pPr>
            <a:r>
              <a:rPr lang="en-IN" dirty="0">
                <a:solidFill>
                  <a:srgbClr val="00B0F0"/>
                </a:solidFill>
              </a:rPr>
              <a:t>REAL WORLD APPLICATION </a:t>
            </a:r>
          </a:p>
          <a:p>
            <a:pPr marL="0" indent="0">
              <a:buNone/>
            </a:pPr>
            <a:r>
              <a:rPr lang="en-IN" dirty="0">
                <a:solidFill>
                  <a:srgbClr val="00B0F0"/>
                </a:solidFill>
              </a:rPr>
              <a:t>POPULAR ALGORITHM </a:t>
            </a:r>
          </a:p>
          <a:p>
            <a:pPr marL="0" indent="0">
              <a:buNone/>
            </a:pPr>
            <a:r>
              <a:rPr lang="en-IN" dirty="0">
                <a:solidFill>
                  <a:srgbClr val="00B0F0"/>
                </a:solidFill>
              </a:rPr>
              <a:t>CHALLENGES IN MACHINE LEARNING </a:t>
            </a:r>
          </a:p>
          <a:p>
            <a:pPr marL="0" indent="0">
              <a:buNone/>
            </a:pPr>
            <a:r>
              <a:rPr lang="en-IN" dirty="0">
                <a:solidFill>
                  <a:srgbClr val="00B0F0"/>
                </a:solidFill>
              </a:rPr>
              <a:t>CONCLUSION </a:t>
            </a:r>
            <a:endParaRPr lang="en-US" dirty="0">
              <a:solidFill>
                <a:srgbClr val="00B0F0"/>
              </a:solidFill>
            </a:endParaRPr>
          </a:p>
        </p:txBody>
      </p:sp>
    </p:spTree>
    <p:extLst>
      <p:ext uri="{BB962C8B-B14F-4D97-AF65-F5344CB8AC3E}">
        <p14:creationId xmlns:p14="http://schemas.microsoft.com/office/powerpoint/2010/main" val="73240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207F0-46F0-D4CE-F4AD-A4E4EC7A5B00}"/>
              </a:ext>
            </a:extLst>
          </p:cNvPr>
          <p:cNvSpPr>
            <a:spLocks noGrp="1"/>
          </p:cNvSpPr>
          <p:nvPr>
            <p:ph type="title"/>
          </p:nvPr>
        </p:nvSpPr>
        <p:spPr/>
        <p:txBody>
          <a:bodyPr/>
          <a:lstStyle/>
          <a:p>
            <a:r>
              <a:rPr lang="en-IN" dirty="0">
                <a:solidFill>
                  <a:schemeClr val="accent5"/>
                </a:solidFill>
              </a:rPr>
              <a:t>INTRODUCTION :</a:t>
            </a:r>
            <a:br>
              <a:rPr lang="en-IN" dirty="0">
                <a:solidFill>
                  <a:schemeClr val="accent5"/>
                </a:solidFill>
              </a:rPr>
            </a:br>
            <a:endParaRPr lang="en-US" dirty="0">
              <a:solidFill>
                <a:schemeClr val="accent5"/>
              </a:solidFill>
            </a:endParaRPr>
          </a:p>
        </p:txBody>
      </p:sp>
      <p:sp>
        <p:nvSpPr>
          <p:cNvPr id="3" name="Content Placeholder 2">
            <a:extLst>
              <a:ext uri="{FF2B5EF4-FFF2-40B4-BE49-F238E27FC236}">
                <a16:creationId xmlns:a16="http://schemas.microsoft.com/office/drawing/2014/main" id="{A73A9E21-5A09-5B11-BDD8-CEF09A5A6BE5}"/>
              </a:ext>
            </a:extLst>
          </p:cNvPr>
          <p:cNvSpPr>
            <a:spLocks noGrp="1"/>
          </p:cNvSpPr>
          <p:nvPr>
            <p:ph idx="1"/>
          </p:nvPr>
        </p:nvSpPr>
        <p:spPr>
          <a:xfrm>
            <a:off x="2213428" y="2160589"/>
            <a:ext cx="7060573" cy="3149221"/>
          </a:xfrm>
        </p:spPr>
        <p:txBody>
          <a:bodyPr/>
          <a:lstStyle/>
          <a:p>
            <a:pPr marL="0" indent="0">
              <a:buNone/>
            </a:pPr>
            <a:r>
              <a:rPr lang="en-IN" dirty="0">
                <a:solidFill>
                  <a:srgbClr val="00B0F0"/>
                </a:solidFill>
              </a:rPr>
              <a:t>What is machine learning and why dose  it matter ?</a:t>
            </a:r>
          </a:p>
          <a:p>
            <a:pPr marL="0" indent="0">
              <a:buNone/>
            </a:pPr>
            <a:r>
              <a:rPr lang="en-IN" dirty="0">
                <a:solidFill>
                  <a:srgbClr val="00B0F0"/>
                </a:solidFill>
              </a:rPr>
              <a:t>Machine learning(  ML) is a branch Of </a:t>
            </a:r>
            <a:r>
              <a:rPr lang="en-IN" dirty="0" err="1">
                <a:solidFill>
                  <a:srgbClr val="00B0F0"/>
                </a:solidFill>
              </a:rPr>
              <a:t>Aritifical</a:t>
            </a:r>
            <a:r>
              <a:rPr lang="en-IN" dirty="0">
                <a:solidFill>
                  <a:srgbClr val="00B0F0"/>
                </a:solidFill>
              </a:rPr>
              <a:t> intelligence (Al)</a:t>
            </a:r>
          </a:p>
          <a:p>
            <a:pPr marL="0" indent="0">
              <a:buNone/>
            </a:pPr>
            <a:r>
              <a:rPr lang="en-IN" dirty="0">
                <a:solidFill>
                  <a:srgbClr val="00B0F0"/>
                </a:solidFill>
              </a:rPr>
              <a:t>Lt enables computer to learn from data and make prediction or decision without being explicitly programmed for each task</a:t>
            </a:r>
          </a:p>
          <a:p>
            <a:pPr marL="0" indent="0">
              <a:buNone/>
            </a:pPr>
            <a:endParaRPr lang="en-IN" dirty="0">
              <a:solidFill>
                <a:srgbClr val="00B0F0"/>
              </a:solidFill>
            </a:endParaRPr>
          </a:p>
          <a:p>
            <a:pPr marL="0" indent="0">
              <a:buNone/>
            </a:pPr>
            <a:r>
              <a:rPr lang="en-IN" dirty="0">
                <a:solidFill>
                  <a:srgbClr val="00B0F0"/>
                </a:solidFill>
              </a:rPr>
              <a:t>Real world application, popular Algorithm, the challenge it faces, and concludes with it future potential and impact </a:t>
            </a:r>
          </a:p>
          <a:p>
            <a:pPr marL="0" indent="0">
              <a:buNone/>
            </a:pPr>
            <a:endParaRPr lang="en-IN" dirty="0">
              <a:solidFill>
                <a:srgbClr val="00B0F0"/>
              </a:solidFill>
            </a:endParaRPr>
          </a:p>
          <a:p>
            <a:pPr marL="0" indent="0">
              <a:buNone/>
            </a:pPr>
            <a:endParaRPr lang="en-IN" dirty="0">
              <a:solidFill>
                <a:srgbClr val="00B0F0"/>
              </a:solidFill>
            </a:endParaRPr>
          </a:p>
        </p:txBody>
      </p:sp>
    </p:spTree>
    <p:extLst>
      <p:ext uri="{BB962C8B-B14F-4D97-AF65-F5344CB8AC3E}">
        <p14:creationId xmlns:p14="http://schemas.microsoft.com/office/powerpoint/2010/main" val="357542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74EE-6926-B301-3011-72C5DFEBE530}"/>
              </a:ext>
            </a:extLst>
          </p:cNvPr>
          <p:cNvSpPr>
            <a:spLocks noGrp="1"/>
          </p:cNvSpPr>
          <p:nvPr>
            <p:ph type="title"/>
          </p:nvPr>
        </p:nvSpPr>
        <p:spPr/>
        <p:txBody>
          <a:bodyPr/>
          <a:lstStyle/>
          <a:p>
            <a:r>
              <a:rPr lang="en-IN" dirty="0">
                <a:solidFill>
                  <a:schemeClr val="accent5"/>
                </a:solidFill>
              </a:rPr>
              <a:t>What is machine learning :</a:t>
            </a:r>
            <a:br>
              <a:rPr lang="en-IN" dirty="0">
                <a:solidFill>
                  <a:schemeClr val="accent5"/>
                </a:solidFill>
              </a:rPr>
            </a:br>
            <a:endParaRPr lang="en-US" dirty="0">
              <a:solidFill>
                <a:schemeClr val="accent5"/>
              </a:solidFill>
            </a:endParaRPr>
          </a:p>
        </p:txBody>
      </p:sp>
      <p:sp>
        <p:nvSpPr>
          <p:cNvPr id="3" name="Content Placeholder 2">
            <a:extLst>
              <a:ext uri="{FF2B5EF4-FFF2-40B4-BE49-F238E27FC236}">
                <a16:creationId xmlns:a16="http://schemas.microsoft.com/office/drawing/2014/main" id="{57142C02-CD10-ED33-20F6-24B911A77C04}"/>
              </a:ext>
            </a:extLst>
          </p:cNvPr>
          <p:cNvSpPr>
            <a:spLocks noGrp="1"/>
          </p:cNvSpPr>
          <p:nvPr>
            <p:ph idx="1"/>
          </p:nvPr>
        </p:nvSpPr>
        <p:spPr>
          <a:xfrm>
            <a:off x="3005667" y="1930400"/>
            <a:ext cx="6854954" cy="3367313"/>
          </a:xfrm>
        </p:spPr>
        <p:txBody>
          <a:bodyPr/>
          <a:lstStyle/>
          <a:p>
            <a:r>
              <a:rPr lang="en-IN" dirty="0">
                <a:solidFill>
                  <a:srgbClr val="00B0F0"/>
                </a:solidFill>
              </a:rPr>
              <a:t>Machine Learning (ML) is a subfield of artificial intelligence (AI) that allows computers to learn from data and improve their performance on tasks over time without being explicitly programmed. Instead of following fixed instructions, ML algorithms detect patterns and make decisions based on experience (data).</a:t>
            </a:r>
          </a:p>
        </p:txBody>
      </p:sp>
      <p:pic>
        <p:nvPicPr>
          <p:cNvPr id="4" name="Picture 3">
            <a:extLst>
              <a:ext uri="{FF2B5EF4-FFF2-40B4-BE49-F238E27FC236}">
                <a16:creationId xmlns:a16="http://schemas.microsoft.com/office/drawing/2014/main" id="{BC6BA968-481D-760A-7061-08C4A81C86BA}"/>
              </a:ext>
            </a:extLst>
          </p:cNvPr>
          <p:cNvPicPr>
            <a:picLocks noChangeAspect="1"/>
          </p:cNvPicPr>
          <p:nvPr/>
        </p:nvPicPr>
        <p:blipFill>
          <a:blip r:embed="rId2"/>
          <a:stretch>
            <a:fillRect/>
          </a:stretch>
        </p:blipFill>
        <p:spPr>
          <a:xfrm>
            <a:off x="707448" y="2568530"/>
            <a:ext cx="2298219" cy="4289470"/>
          </a:xfrm>
          <a:prstGeom prst="rect">
            <a:avLst/>
          </a:prstGeom>
        </p:spPr>
      </p:pic>
    </p:spTree>
    <p:extLst>
      <p:ext uri="{BB962C8B-B14F-4D97-AF65-F5344CB8AC3E}">
        <p14:creationId xmlns:p14="http://schemas.microsoft.com/office/powerpoint/2010/main" val="144608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9861-436D-1098-9E8F-D26D70223F42}"/>
              </a:ext>
            </a:extLst>
          </p:cNvPr>
          <p:cNvSpPr>
            <a:spLocks noGrp="1"/>
          </p:cNvSpPr>
          <p:nvPr>
            <p:ph type="title"/>
          </p:nvPr>
        </p:nvSpPr>
        <p:spPr/>
        <p:txBody>
          <a:bodyPr/>
          <a:lstStyle/>
          <a:p>
            <a:r>
              <a:rPr lang="en-IN" dirty="0">
                <a:solidFill>
                  <a:schemeClr val="accent4"/>
                </a:solidFill>
              </a:rPr>
              <a:t>How of machine learning work :</a:t>
            </a:r>
            <a:endParaRPr lang="en-US" dirty="0">
              <a:solidFill>
                <a:schemeClr val="accent4"/>
              </a:solidFill>
            </a:endParaRPr>
          </a:p>
        </p:txBody>
      </p:sp>
      <p:sp>
        <p:nvSpPr>
          <p:cNvPr id="5" name="Content Placeholder 4">
            <a:extLst>
              <a:ext uri="{FF2B5EF4-FFF2-40B4-BE49-F238E27FC236}">
                <a16:creationId xmlns:a16="http://schemas.microsoft.com/office/drawing/2014/main" id="{57DAF063-9BC3-C194-6C6A-76C6917449BE}"/>
              </a:ext>
            </a:extLst>
          </p:cNvPr>
          <p:cNvSpPr>
            <a:spLocks noGrp="1"/>
          </p:cNvSpPr>
          <p:nvPr>
            <p:ph idx="1"/>
          </p:nvPr>
        </p:nvSpPr>
        <p:spPr>
          <a:xfrm flipH="1">
            <a:off x="2443239" y="1930400"/>
            <a:ext cx="6600954" cy="4318000"/>
          </a:xfrm>
        </p:spPr>
        <p:txBody>
          <a:bodyPr>
            <a:normAutofit fontScale="62500" lnSpcReduction="20000"/>
          </a:bodyPr>
          <a:lstStyle/>
          <a:p>
            <a:r>
              <a:rPr lang="en-IN" dirty="0"/>
              <a:t>1. </a:t>
            </a:r>
            <a:r>
              <a:rPr lang="en-IN" dirty="0">
                <a:solidFill>
                  <a:srgbClr val="00B0F0"/>
                </a:solidFill>
              </a:rPr>
              <a:t>Data Collection: Raw data is gathered from various sources.
2. Data </a:t>
            </a:r>
            <a:r>
              <a:rPr lang="en-IN" dirty="0" err="1">
                <a:solidFill>
                  <a:srgbClr val="00B0F0"/>
                </a:solidFill>
              </a:rPr>
              <a:t>Preprocessing</a:t>
            </a:r>
            <a:r>
              <a:rPr lang="en-IN" dirty="0">
                <a:solidFill>
                  <a:srgbClr val="00B0F0"/>
                </a:solidFill>
              </a:rPr>
              <a:t>: Cleaning, formatting, and organizing data to make it usable.
3. Model Selection: Choosing an algorithm suited for the task (e.g., classification, regression).
4. Training: Feeding the model </a:t>
            </a:r>
            <a:r>
              <a:rPr lang="en-IN" dirty="0" err="1">
                <a:solidFill>
                  <a:srgbClr val="00B0F0"/>
                </a:solidFill>
              </a:rPr>
              <a:t>labeled</a:t>
            </a:r>
            <a:r>
              <a:rPr lang="en-IN" dirty="0">
                <a:solidFill>
                  <a:srgbClr val="00B0F0"/>
                </a:solidFill>
              </a:rPr>
              <a:t> or </a:t>
            </a:r>
            <a:r>
              <a:rPr lang="en-IN" dirty="0" err="1">
                <a:solidFill>
                  <a:srgbClr val="00B0F0"/>
                </a:solidFill>
              </a:rPr>
              <a:t>unlabeled</a:t>
            </a:r>
            <a:r>
              <a:rPr lang="en-IN" dirty="0">
                <a:solidFill>
                  <a:srgbClr val="00B0F0"/>
                </a:solidFill>
              </a:rPr>
              <a:t> data to help it learn patterns.
5. Evaluation: Testing the model on new data to see how well it performs.
6. Prediction: Using the trained model to make decisions or forecasts</a:t>
            </a:r>
            <a:endParaRPr lang="en-US" dirty="0">
              <a:solidFill>
                <a:srgbClr val="00B0F0"/>
              </a:solidFill>
            </a:endParaRPr>
          </a:p>
        </p:txBody>
      </p:sp>
    </p:spTree>
    <p:extLst>
      <p:ext uri="{BB962C8B-B14F-4D97-AF65-F5344CB8AC3E}">
        <p14:creationId xmlns:p14="http://schemas.microsoft.com/office/powerpoint/2010/main" val="253813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FAE8EE-7E38-8F22-4E3E-73AA55939EB1}"/>
              </a:ext>
            </a:extLst>
          </p:cNvPr>
          <p:cNvSpPr>
            <a:spLocks noGrp="1"/>
          </p:cNvSpPr>
          <p:nvPr>
            <p:ph type="title"/>
          </p:nvPr>
        </p:nvSpPr>
        <p:spPr/>
        <p:txBody>
          <a:bodyPr/>
          <a:lstStyle/>
          <a:p>
            <a:r>
              <a:rPr lang="en-IN" dirty="0">
                <a:solidFill>
                  <a:schemeClr val="accent4"/>
                </a:solidFill>
              </a:rPr>
              <a:t>Types of machine learning :</a:t>
            </a:r>
            <a:endParaRPr lang="en-US" dirty="0">
              <a:solidFill>
                <a:schemeClr val="accent4"/>
              </a:solidFill>
            </a:endParaRPr>
          </a:p>
        </p:txBody>
      </p:sp>
      <p:sp>
        <p:nvSpPr>
          <p:cNvPr id="13" name="Content Placeholder 12">
            <a:extLst>
              <a:ext uri="{FF2B5EF4-FFF2-40B4-BE49-F238E27FC236}">
                <a16:creationId xmlns:a16="http://schemas.microsoft.com/office/drawing/2014/main" id="{95EE902C-B1F7-F514-6A44-3C2B675D3E70}"/>
              </a:ext>
            </a:extLst>
          </p:cNvPr>
          <p:cNvSpPr>
            <a:spLocks noGrp="1"/>
          </p:cNvSpPr>
          <p:nvPr>
            <p:ph idx="1"/>
          </p:nvPr>
        </p:nvSpPr>
        <p:spPr>
          <a:xfrm>
            <a:off x="1886858" y="1699762"/>
            <a:ext cx="5996192" cy="4087810"/>
          </a:xfrm>
        </p:spPr>
        <p:txBody>
          <a:bodyPr>
            <a:normAutofit fontScale="62500" lnSpcReduction="20000"/>
          </a:bodyPr>
          <a:lstStyle/>
          <a:p>
            <a:r>
              <a:rPr lang="en-IN" dirty="0"/>
              <a:t>1</a:t>
            </a:r>
            <a:r>
              <a:rPr lang="en-IN" dirty="0">
                <a:solidFill>
                  <a:srgbClr val="00B0F0"/>
                </a:solidFill>
              </a:rPr>
              <a:t>. Supervised Learning
Learns from </a:t>
            </a:r>
            <a:r>
              <a:rPr lang="en-IN" dirty="0" err="1">
                <a:solidFill>
                  <a:srgbClr val="00B0F0"/>
                </a:solidFill>
              </a:rPr>
              <a:t>labeled</a:t>
            </a:r>
            <a:r>
              <a:rPr lang="en-IN" dirty="0">
                <a:solidFill>
                  <a:srgbClr val="00B0F0"/>
                </a:solidFill>
              </a:rPr>
              <a:t> data (input-output pairs).
Example: Spam email detection.
Algorithms: Linear Regression, Decision Trees, SVM.
2. Unsupervised Learning
Learns from data without labels; finds hidden patterns.
Example: Customer segmentation </a:t>
            </a:r>
          </a:p>
          <a:p>
            <a:r>
              <a:rPr lang="en-IN" dirty="0">
                <a:solidFill>
                  <a:srgbClr val="00B0F0"/>
                </a:solidFill>
              </a:rPr>
              <a:t>Algorithm: K-Means, Hierarchical Clustering </a:t>
            </a:r>
          </a:p>
        </p:txBody>
      </p:sp>
    </p:spTree>
    <p:extLst>
      <p:ext uri="{BB962C8B-B14F-4D97-AF65-F5344CB8AC3E}">
        <p14:creationId xmlns:p14="http://schemas.microsoft.com/office/powerpoint/2010/main" val="166162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29F0-7B25-B8F4-3D8F-6F9CE96C28C9}"/>
              </a:ext>
            </a:extLst>
          </p:cNvPr>
          <p:cNvSpPr>
            <a:spLocks noGrp="1"/>
          </p:cNvSpPr>
          <p:nvPr>
            <p:ph type="title"/>
          </p:nvPr>
        </p:nvSpPr>
        <p:spPr/>
        <p:txBody>
          <a:bodyPr/>
          <a:lstStyle/>
          <a:p>
            <a:r>
              <a:rPr lang="en-IN" dirty="0">
                <a:solidFill>
                  <a:schemeClr val="accent4"/>
                </a:solidFill>
              </a:rPr>
              <a:t>Real world application :</a:t>
            </a:r>
            <a:endParaRPr lang="en-US" dirty="0">
              <a:solidFill>
                <a:schemeClr val="accent4"/>
              </a:solidFill>
            </a:endParaRPr>
          </a:p>
        </p:txBody>
      </p:sp>
      <p:sp>
        <p:nvSpPr>
          <p:cNvPr id="3" name="Content Placeholder 2">
            <a:extLst>
              <a:ext uri="{FF2B5EF4-FFF2-40B4-BE49-F238E27FC236}">
                <a16:creationId xmlns:a16="http://schemas.microsoft.com/office/drawing/2014/main" id="{8E6C3666-8135-4E5D-7AB3-13E828012215}"/>
              </a:ext>
            </a:extLst>
          </p:cNvPr>
          <p:cNvSpPr>
            <a:spLocks noGrp="1"/>
          </p:cNvSpPr>
          <p:nvPr>
            <p:ph idx="1"/>
          </p:nvPr>
        </p:nvSpPr>
        <p:spPr>
          <a:xfrm>
            <a:off x="1417563" y="1930400"/>
            <a:ext cx="6177620" cy="4051905"/>
          </a:xfrm>
        </p:spPr>
        <p:txBody>
          <a:bodyPr>
            <a:normAutofit fontScale="85000" lnSpcReduction="20000"/>
          </a:bodyPr>
          <a:lstStyle/>
          <a:p>
            <a:r>
              <a:rPr lang="en-IN" dirty="0">
                <a:solidFill>
                  <a:srgbClr val="00B0F0"/>
                </a:solidFill>
              </a:rPr>
              <a:t>Healthcare: Disease prediction, medical imaging analysis.
Finance: Fraud detection, credit scoring, algorithmic trading.
Retail: Personalized recommendations, inventory forecasting.
Transportation: Route optimization, autonomous vehicles.
Agriculture: Crop monitoring, yield prediction.
Marketing: Customer segmentation, targeted advertising.
Security: Facial recognition, anomaly detection in cybersecurity</a:t>
            </a:r>
            <a:endParaRPr lang="en-US" dirty="0">
              <a:solidFill>
                <a:srgbClr val="00B0F0"/>
              </a:solidFill>
            </a:endParaRPr>
          </a:p>
        </p:txBody>
      </p:sp>
    </p:spTree>
    <p:extLst>
      <p:ext uri="{BB962C8B-B14F-4D97-AF65-F5344CB8AC3E}">
        <p14:creationId xmlns:p14="http://schemas.microsoft.com/office/powerpoint/2010/main" val="97069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1157-31D6-94A5-E7AB-5AD1D17CA7FF}"/>
              </a:ext>
            </a:extLst>
          </p:cNvPr>
          <p:cNvSpPr>
            <a:spLocks noGrp="1"/>
          </p:cNvSpPr>
          <p:nvPr>
            <p:ph type="title"/>
          </p:nvPr>
        </p:nvSpPr>
        <p:spPr/>
        <p:txBody>
          <a:bodyPr/>
          <a:lstStyle/>
          <a:p>
            <a:r>
              <a:rPr lang="en-IN" dirty="0">
                <a:solidFill>
                  <a:schemeClr val="accent4"/>
                </a:solidFill>
              </a:rPr>
              <a:t>Popular Algorithm :</a:t>
            </a:r>
            <a:endParaRPr lang="en-US" dirty="0">
              <a:solidFill>
                <a:schemeClr val="accent4"/>
              </a:solidFill>
            </a:endParaRPr>
          </a:p>
        </p:txBody>
      </p:sp>
      <p:sp>
        <p:nvSpPr>
          <p:cNvPr id="3" name="Content Placeholder 2">
            <a:extLst>
              <a:ext uri="{FF2B5EF4-FFF2-40B4-BE49-F238E27FC236}">
                <a16:creationId xmlns:a16="http://schemas.microsoft.com/office/drawing/2014/main" id="{A5BBF113-8CA2-478D-D643-F37E21131DB1}"/>
              </a:ext>
            </a:extLst>
          </p:cNvPr>
          <p:cNvSpPr>
            <a:spLocks noGrp="1"/>
          </p:cNvSpPr>
          <p:nvPr>
            <p:ph idx="1"/>
          </p:nvPr>
        </p:nvSpPr>
        <p:spPr>
          <a:xfrm>
            <a:off x="3531810" y="2160590"/>
            <a:ext cx="5742192" cy="3633030"/>
          </a:xfrm>
        </p:spPr>
        <p:txBody>
          <a:bodyPr/>
          <a:lstStyle/>
          <a:p>
            <a:pPr marL="0" indent="0">
              <a:buNone/>
            </a:pPr>
            <a:r>
              <a:rPr lang="en-IN" dirty="0">
                <a:solidFill>
                  <a:srgbClr val="00B0F0"/>
                </a:solidFill>
              </a:rPr>
              <a:t>Linear regression </a:t>
            </a:r>
          </a:p>
          <a:p>
            <a:pPr marL="0" indent="0">
              <a:buNone/>
            </a:pPr>
            <a:r>
              <a:rPr lang="en-IN" dirty="0">
                <a:solidFill>
                  <a:srgbClr val="00B0F0"/>
                </a:solidFill>
              </a:rPr>
              <a:t>Logistics regression </a:t>
            </a:r>
          </a:p>
          <a:p>
            <a:pPr marL="0" indent="0">
              <a:buNone/>
            </a:pPr>
            <a:r>
              <a:rPr lang="en-IN" dirty="0">
                <a:solidFill>
                  <a:srgbClr val="00B0F0"/>
                </a:solidFill>
              </a:rPr>
              <a:t>Decision trees and Random forest </a:t>
            </a:r>
          </a:p>
          <a:p>
            <a:pPr marL="0" indent="0">
              <a:buNone/>
            </a:pPr>
            <a:r>
              <a:rPr lang="en-IN" dirty="0">
                <a:solidFill>
                  <a:srgbClr val="00B0F0"/>
                </a:solidFill>
              </a:rPr>
              <a:t>Support vector machine (</a:t>
            </a:r>
            <a:r>
              <a:rPr lang="en-IN" dirty="0" err="1">
                <a:solidFill>
                  <a:srgbClr val="00B0F0"/>
                </a:solidFill>
              </a:rPr>
              <a:t>svm</a:t>
            </a:r>
            <a:r>
              <a:rPr lang="en-IN" dirty="0">
                <a:solidFill>
                  <a:srgbClr val="00B0F0"/>
                </a:solidFill>
              </a:rPr>
              <a:t>)</a:t>
            </a:r>
          </a:p>
          <a:p>
            <a:pPr marL="0" indent="0">
              <a:buNone/>
            </a:pPr>
            <a:r>
              <a:rPr lang="en-IN" dirty="0">
                <a:solidFill>
                  <a:srgbClr val="00B0F0"/>
                </a:solidFill>
              </a:rPr>
              <a:t>Naive </a:t>
            </a:r>
            <a:r>
              <a:rPr lang="en-IN" dirty="0" err="1">
                <a:solidFill>
                  <a:srgbClr val="00B0F0"/>
                </a:solidFill>
              </a:rPr>
              <a:t>bayes</a:t>
            </a:r>
            <a:endParaRPr lang="en-IN" dirty="0">
              <a:solidFill>
                <a:srgbClr val="00B0F0"/>
              </a:solidFill>
            </a:endParaRPr>
          </a:p>
          <a:p>
            <a:pPr marL="0" indent="0">
              <a:buNone/>
            </a:pPr>
            <a:r>
              <a:rPr lang="en-IN" dirty="0">
                <a:solidFill>
                  <a:srgbClr val="00B0F0"/>
                </a:solidFill>
              </a:rPr>
              <a:t>Neural network /Deep learning </a:t>
            </a:r>
          </a:p>
          <a:p>
            <a:pPr marL="0" indent="0">
              <a:buNone/>
            </a:pPr>
            <a:endParaRPr lang="en-IN" dirty="0"/>
          </a:p>
        </p:txBody>
      </p:sp>
    </p:spTree>
    <p:extLst>
      <p:ext uri="{BB962C8B-B14F-4D97-AF65-F5344CB8AC3E}">
        <p14:creationId xmlns:p14="http://schemas.microsoft.com/office/powerpoint/2010/main" val="18268916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𝕄𝔸ℂℍ𝕀ℕ𝔼 𝕝𝔼𝔸ℝℕ𝕀ℕ𝔾</vt:lpstr>
      <vt:lpstr>ℙℝ𝕆𝕁𝔼ℂ𝕋 𝕋𝕀𝕋𝕃𝔼</vt:lpstr>
      <vt:lpstr>𝔸𝔾𝔼ℕ𝔻𝔸</vt:lpstr>
      <vt:lpstr>INTRODUCTION : </vt:lpstr>
      <vt:lpstr>What is machine learning : </vt:lpstr>
      <vt:lpstr>How of machine learning work :</vt:lpstr>
      <vt:lpstr>Types of machine learning :</vt:lpstr>
      <vt:lpstr>Real world application :</vt:lpstr>
      <vt:lpstr>Popular Algorithm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𝕄𝔸ℂℍ𝕀ℕ𝔼 𝕝𝔼𝔸ℝℕ𝕀ℕ𝔾</dc:title>
  <dc:creator>Sharmila Sarveshvaran</dc:creator>
  <cp:lastModifiedBy>Sharmila Sarveshvaran</cp:lastModifiedBy>
  <cp:revision>5</cp:revision>
  <dcterms:created xsi:type="dcterms:W3CDTF">2025-08-31T10:23:01Z</dcterms:created>
  <dcterms:modified xsi:type="dcterms:W3CDTF">2025-09-01T05:49:18Z</dcterms:modified>
</cp:coreProperties>
</file>