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64" r:id="rId3"/>
  </p:sldMasterIdLst>
  <p:notesMasterIdLst>
    <p:notesMasterId r:id="rId43"/>
  </p:notesMasterIdLst>
  <p:handoutMasterIdLst>
    <p:handoutMasterId r:id="rId44"/>
  </p:handoutMasterIdLst>
  <p:sldIdLst>
    <p:sldId id="256" r:id="rId4"/>
    <p:sldId id="257" r:id="rId5"/>
    <p:sldId id="337" r:id="rId6"/>
    <p:sldId id="338" r:id="rId7"/>
    <p:sldId id="339" r:id="rId8"/>
    <p:sldId id="294" r:id="rId9"/>
    <p:sldId id="325" r:id="rId10"/>
    <p:sldId id="326" r:id="rId11"/>
    <p:sldId id="327" r:id="rId12"/>
    <p:sldId id="328" r:id="rId13"/>
    <p:sldId id="330" r:id="rId14"/>
    <p:sldId id="331" r:id="rId15"/>
    <p:sldId id="332" r:id="rId16"/>
    <p:sldId id="333" r:id="rId17"/>
    <p:sldId id="334" r:id="rId18"/>
    <p:sldId id="335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61" r:id="rId38"/>
    <p:sldId id="362" r:id="rId39"/>
    <p:sldId id="358" r:id="rId40"/>
    <p:sldId id="360" r:id="rId41"/>
    <p:sldId id="296" r:id="rId4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8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6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108" y="522"/>
      </p:cViewPr>
      <p:guideLst>
        <p:guide orient="horz" pos="18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98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026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09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84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501775" y="3356610"/>
            <a:ext cx="5004435" cy="55245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000" b="1" smtClean="0">
                <a:latin typeface="+mj-lt"/>
                <a:cs typeface="+mj-lt"/>
              </a:rPr>
              <a:t>TEAM NAME : </a:t>
            </a:r>
            <a:r>
              <a:rPr lang="en-US" altLang="ko-KR" sz="2000" b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TESTING MANIACS  </a:t>
            </a:r>
            <a:endParaRPr lang="en-US" altLang="ko-KR" sz="2000" b="1" smtClean="0">
              <a:latin typeface="+mj-lt"/>
              <a:cs typeface="+mj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dirty="0" smtClean="0">
              <a:latin typeface="+mj-lt"/>
              <a:cs typeface="+mj-l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247650" y="2452406"/>
            <a:ext cx="9144000" cy="64807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 smtClean="0"/>
              <a:t>PROJECT PRESENTATION ON </a:t>
            </a:r>
            <a:r>
              <a:rPr lang="en-US" altLang="ko-KR" sz="2800" dirty="0" smtClean="0"/>
              <a:t>TEST AUTOMATION</a:t>
            </a:r>
            <a:endParaRPr lang="en-US" altLang="ko-KR" sz="2800" dirty="0"/>
          </a:p>
        </p:txBody>
      </p:sp>
      <p:pic>
        <p:nvPicPr>
          <p:cNvPr id="2" name="Picture Placeholder 1" descr="unnamed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3241675" y="331470"/>
            <a:ext cx="2164715" cy="1936115"/>
          </a:xfrm>
          <a:prstGeom prst="rect">
            <a:avLst/>
          </a:prstGeom>
        </p:spPr>
      </p:pic>
      <p:pic>
        <p:nvPicPr>
          <p:cNvPr id="3" name="Picture 2" descr="downlo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61" y="4265466"/>
            <a:ext cx="1361439" cy="825329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752600" y="5010150"/>
            <a:ext cx="73152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" t="10562" r="2987"/>
          <a:stretch>
            <a:fillRect/>
          </a:stretch>
        </p:blipFill>
        <p:spPr>
          <a:xfrm>
            <a:off x="548640" y="1128395"/>
            <a:ext cx="8310094" cy="2880689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8" name="Rectangles 17"/>
          <p:cNvSpPr/>
          <p:nvPr/>
        </p:nvSpPr>
        <p:spPr>
          <a:xfrm>
            <a:off x="0" y="157480"/>
            <a:ext cx="9144000" cy="72326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58445"/>
            <a:ext cx="4672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effectLst/>
                <a:latin typeface="+mj-lt"/>
                <a:cs typeface="+mj-lt"/>
              </a:rPr>
              <a:t>Get Employee Response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+mj-lt"/>
              </a:rPr>
              <a:t>:</a:t>
            </a:r>
          </a:p>
        </p:txBody>
      </p:sp>
      <p:pic>
        <p:nvPicPr>
          <p:cNvPr id="4" name="Picture 3" descr="downlo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4244340"/>
            <a:ext cx="1395730" cy="84645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52600" y="5010150"/>
            <a:ext cx="73152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s 17"/>
          <p:cNvSpPr/>
          <p:nvPr/>
        </p:nvSpPr>
        <p:spPr>
          <a:xfrm>
            <a:off x="0" y="210820"/>
            <a:ext cx="9144000" cy="7461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77495"/>
            <a:ext cx="5367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effectLst/>
                <a:latin typeface="+mj-lt"/>
                <a:cs typeface="+mj-lt"/>
              </a:rPr>
              <a:t>Delete Employee Response: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2" r="15602" b="16833"/>
          <a:stretch>
            <a:fillRect/>
          </a:stretch>
        </p:blipFill>
        <p:spPr>
          <a:xfrm>
            <a:off x="403860" y="1092200"/>
            <a:ext cx="8089900" cy="3128645"/>
          </a:xfrm>
          <a:prstGeom prst="rect">
            <a:avLst/>
          </a:prstGeom>
        </p:spPr>
      </p:pic>
      <p:pic>
        <p:nvPicPr>
          <p:cNvPr id="6" name="Picture 5" descr="downlo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55" y="4422775"/>
            <a:ext cx="968375" cy="58737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219200" y="4897755"/>
            <a:ext cx="79248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s 17"/>
          <p:cNvSpPr/>
          <p:nvPr/>
        </p:nvSpPr>
        <p:spPr>
          <a:xfrm>
            <a:off x="0" y="109220"/>
            <a:ext cx="9144000" cy="85344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5585" y="274955"/>
            <a:ext cx="4448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effectLst/>
                <a:latin typeface="+mj-lt"/>
                <a:cs typeface="+mj-lt"/>
              </a:rPr>
              <a:t>Assertiond used in ADD:</a:t>
            </a: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cs typeface="+mj-lt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4" r="2499"/>
          <a:stretch>
            <a:fillRect/>
          </a:stretch>
        </p:blipFill>
        <p:spPr>
          <a:xfrm>
            <a:off x="583565" y="1074420"/>
            <a:ext cx="8204200" cy="3274695"/>
          </a:xfrm>
          <a:prstGeom prst="rect">
            <a:avLst/>
          </a:prstGeom>
        </p:spPr>
      </p:pic>
      <p:pic>
        <p:nvPicPr>
          <p:cNvPr id="4" name="Picture 3" descr="downlo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4560570"/>
            <a:ext cx="819785" cy="49720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32535" y="4974590"/>
            <a:ext cx="7606665" cy="3556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s 17"/>
          <p:cNvSpPr/>
          <p:nvPr/>
        </p:nvSpPr>
        <p:spPr>
          <a:xfrm>
            <a:off x="0" y="168275"/>
            <a:ext cx="9144000" cy="68961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860" y="252095"/>
            <a:ext cx="4749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effectLst/>
                <a:latin typeface="+mj-lt"/>
                <a:cs typeface="+mj-lt"/>
              </a:rPr>
              <a:t>Assertiond used in XPath: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938530"/>
            <a:ext cx="4117340" cy="3340735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930" y="937895"/>
            <a:ext cx="4550410" cy="3267710"/>
          </a:xfrm>
          <a:prstGeom prst="rect">
            <a:avLst/>
          </a:prstGeom>
        </p:spPr>
      </p:pic>
      <p:pic>
        <p:nvPicPr>
          <p:cNvPr id="4" name="Picture 3" descr="downlo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60" y="4304030"/>
            <a:ext cx="1164590" cy="70612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371600" y="4933950"/>
            <a:ext cx="76962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299121"/>
            <a:ext cx="1361439" cy="825329"/>
          </a:xfrm>
          <a:prstGeom prst="rect">
            <a:avLst/>
          </a:prstGeom>
        </p:spPr>
      </p:pic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60491"/>
            <a:ext cx="7245350" cy="3586772"/>
          </a:xfrm>
          <a:prstGeom prst="rect">
            <a:avLst/>
          </a:prstGeom>
        </p:spPr>
      </p:pic>
      <p:sp>
        <p:nvSpPr>
          <p:cNvPr id="18" name="Rectangles 17"/>
          <p:cNvSpPr/>
          <p:nvPr/>
        </p:nvSpPr>
        <p:spPr>
          <a:xfrm>
            <a:off x="0" y="168275"/>
            <a:ext cx="9144000" cy="58928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32410"/>
            <a:ext cx="3282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effectLst/>
                <a:latin typeface="+mj-lt"/>
                <a:cs typeface="+mj-lt"/>
              </a:rPr>
              <a:t>Groovy Script </a:t>
            </a:r>
            <a:r>
              <a:rPr lang="en-US" sz="2400" b="1" dirty="0" smtClean="0">
                <a:solidFill>
                  <a:schemeClr val="accent1"/>
                </a:solidFill>
                <a:effectLst/>
                <a:latin typeface="+mj-lt"/>
                <a:cs typeface="+mj-lt"/>
              </a:rPr>
              <a:t>  </a:t>
            </a: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cs typeface="+mj-lt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427355" y="757555"/>
            <a:ext cx="28555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+mj-lt"/>
                <a:sym typeface="+mn-ea"/>
              </a:rPr>
              <a:t>Add Employee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+mj-lt"/>
              </a:rPr>
              <a:t>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35305" y="850265"/>
            <a:ext cx="222250" cy="212725"/>
            <a:chOff x="611560" y="2851238"/>
            <a:chExt cx="288032" cy="288032"/>
          </a:xfrm>
        </p:grpSpPr>
        <p:sp>
          <p:nvSpPr>
            <p:cNvPr id="32" name="Oval 31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590039" y="5010150"/>
            <a:ext cx="747776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s 17"/>
          <p:cNvSpPr/>
          <p:nvPr/>
        </p:nvSpPr>
        <p:spPr>
          <a:xfrm>
            <a:off x="0" y="168275"/>
            <a:ext cx="9144000" cy="58928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" t="563" r="7792" b="14688"/>
          <a:stretch>
            <a:fillRect/>
          </a:stretch>
        </p:blipFill>
        <p:spPr>
          <a:xfrm>
            <a:off x="737552" y="1229360"/>
            <a:ext cx="7771447" cy="3600373"/>
          </a:xfrm>
          <a:prstGeom prst="rect">
            <a:avLst/>
          </a:prstGeom>
        </p:spPr>
      </p:pic>
      <p:sp>
        <p:nvSpPr>
          <p:cNvPr id="3" name="TextBox 6"/>
          <p:cNvSpPr txBox="1"/>
          <p:nvPr/>
        </p:nvSpPr>
        <p:spPr>
          <a:xfrm>
            <a:off x="0" y="232410"/>
            <a:ext cx="3282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effectLst/>
                <a:latin typeface="+mj-lt"/>
                <a:cs typeface="+mj-lt"/>
              </a:rPr>
              <a:t>Groovy Script </a:t>
            </a:r>
            <a:r>
              <a:rPr lang="en-US" sz="2400" b="1" dirty="0" smtClean="0">
                <a:solidFill>
                  <a:schemeClr val="accent1"/>
                </a:solidFill>
                <a:effectLst/>
                <a:latin typeface="+mj-lt"/>
                <a:cs typeface="+mj-lt"/>
              </a:rPr>
              <a:t>  </a:t>
            </a: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cs typeface="+mj-lt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427355" y="757555"/>
            <a:ext cx="28555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+mj-lt"/>
                <a:sym typeface="+mn-ea"/>
              </a:rPr>
              <a:t>Get Employee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+mj-lt"/>
              </a:rPr>
              <a:t>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70865" y="850265"/>
            <a:ext cx="222250" cy="212725"/>
            <a:chOff x="611560" y="2851238"/>
            <a:chExt cx="288032" cy="288032"/>
          </a:xfrm>
        </p:grpSpPr>
        <p:sp>
          <p:nvSpPr>
            <p:cNvPr id="32" name="Oval 31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1" y="4552950"/>
            <a:ext cx="887214" cy="53784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141220" y="4983480"/>
            <a:ext cx="6926580" cy="2667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s 17"/>
          <p:cNvSpPr/>
          <p:nvPr/>
        </p:nvSpPr>
        <p:spPr>
          <a:xfrm>
            <a:off x="0" y="168275"/>
            <a:ext cx="9144000" cy="58928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6"/>
          <p:cNvSpPr txBox="1"/>
          <p:nvPr/>
        </p:nvSpPr>
        <p:spPr>
          <a:xfrm>
            <a:off x="0" y="232410"/>
            <a:ext cx="3282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effectLst/>
                <a:latin typeface="+mj-lt"/>
                <a:cs typeface="+mj-lt"/>
              </a:rPr>
              <a:t>Groovy Script </a:t>
            </a:r>
            <a:r>
              <a:rPr lang="en-US" sz="2400" b="1" dirty="0" smtClean="0">
                <a:solidFill>
                  <a:schemeClr val="accent1"/>
                </a:solidFill>
                <a:effectLst/>
                <a:latin typeface="+mj-lt"/>
                <a:cs typeface="+mj-lt"/>
              </a:rPr>
              <a:t>  </a:t>
            </a: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cs typeface="+mj-lt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427355" y="757555"/>
            <a:ext cx="24415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+mj-lt"/>
                <a:sym typeface="+mn-ea"/>
              </a:rPr>
              <a:t>Regression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+mj-lt"/>
              </a:rPr>
              <a:t>: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" t="12183" r="13841"/>
          <a:stretch>
            <a:fillRect/>
          </a:stretch>
        </p:blipFill>
        <p:spPr>
          <a:xfrm>
            <a:off x="737870" y="1156335"/>
            <a:ext cx="7654925" cy="3373755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570865" y="850265"/>
            <a:ext cx="222250" cy="212725"/>
            <a:chOff x="611560" y="2851238"/>
            <a:chExt cx="288032" cy="288032"/>
          </a:xfrm>
        </p:grpSpPr>
        <p:sp>
          <p:nvSpPr>
            <p:cNvPr id="32" name="Oval 31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" y="4480560"/>
            <a:ext cx="986790" cy="59880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21740" y="5052695"/>
            <a:ext cx="6926580" cy="2667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s 33"/>
          <p:cNvSpPr/>
          <p:nvPr/>
        </p:nvSpPr>
        <p:spPr>
          <a:xfrm>
            <a:off x="990600" y="1541973"/>
            <a:ext cx="7813431" cy="114490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43200" y="1698928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1"/>
                </a:solidFill>
                <a:latin typeface="+mj-lt"/>
              </a:rPr>
              <a:t>SELENIUM</a:t>
            </a:r>
            <a:endParaRPr lang="en-US" sz="48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4324350"/>
            <a:ext cx="1124585" cy="68199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327150" y="4933950"/>
            <a:ext cx="75882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3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17"/>
          <p:cNvSpPr/>
          <p:nvPr/>
        </p:nvSpPr>
        <p:spPr>
          <a:xfrm>
            <a:off x="17253" y="57675"/>
            <a:ext cx="9144000" cy="4566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400550"/>
            <a:ext cx="1124585" cy="68199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353185" y="5010150"/>
            <a:ext cx="75882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200" y="514350"/>
            <a:ext cx="4445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 Can Deal With It :</a:t>
            </a: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Steps: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7842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+mj-lt"/>
              </a:rPr>
              <a:t>Project 1:</a:t>
            </a:r>
            <a:endParaRPr lang="en-US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616411"/>
            <a:ext cx="8789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1.Open You can deal with it website.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2.Mouse over on Borrowers.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3.Click on Calculators and Resources.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4.Click on Calculators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5.Click on Budget Calculators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6.Pass the data using arrays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 respective fields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7.Get the result and print the following.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8.Close the website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09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s 17"/>
          <p:cNvSpPr/>
          <p:nvPr/>
        </p:nvSpPr>
        <p:spPr>
          <a:xfrm>
            <a:off x="0" y="109220"/>
            <a:ext cx="9144000" cy="55753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4324350"/>
            <a:ext cx="1124585" cy="68199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327150" y="4933950"/>
            <a:ext cx="75882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66750"/>
            <a:ext cx="8001000" cy="35852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" y="110298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Working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Code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s 33"/>
          <p:cNvSpPr/>
          <p:nvPr/>
        </p:nvSpPr>
        <p:spPr>
          <a:xfrm>
            <a:off x="0" y="635"/>
            <a:ext cx="9144000" cy="80276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5416550" y="2876550"/>
            <a:ext cx="3727450" cy="10109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0" y="13335"/>
            <a:ext cx="7560310" cy="775970"/>
          </a:xfrm>
        </p:spPr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Team Members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77"/>
          <p:cNvSpPr txBox="1"/>
          <p:nvPr/>
        </p:nvSpPr>
        <p:spPr>
          <a:xfrm>
            <a:off x="1012190" y="1228118"/>
            <a:ext cx="141244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MONISHA M.G</a:t>
            </a:r>
          </a:p>
        </p:txBody>
      </p:sp>
      <p:sp>
        <p:nvSpPr>
          <p:cNvPr id="3" name="TextBox 82"/>
          <p:cNvSpPr txBox="1"/>
          <p:nvPr/>
        </p:nvSpPr>
        <p:spPr>
          <a:xfrm>
            <a:off x="1012190" y="1618008"/>
            <a:ext cx="142402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GOWTHAM V</a:t>
            </a:r>
          </a:p>
        </p:txBody>
      </p:sp>
      <p:sp>
        <p:nvSpPr>
          <p:cNvPr id="4" name="TextBox 83"/>
          <p:cNvSpPr txBox="1"/>
          <p:nvPr/>
        </p:nvSpPr>
        <p:spPr>
          <a:xfrm>
            <a:off x="1024255" y="2030730"/>
            <a:ext cx="23507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KANEEZ FATIMA KHAN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lt"/>
              </a:rPr>
              <a:t>. </a:t>
            </a:r>
          </a:p>
        </p:txBody>
      </p:sp>
      <p:sp>
        <p:nvSpPr>
          <p:cNvPr id="5" name="TextBox 84"/>
          <p:cNvSpPr txBox="1"/>
          <p:nvPr/>
        </p:nvSpPr>
        <p:spPr>
          <a:xfrm>
            <a:off x="1024255" y="2477135"/>
            <a:ext cx="2103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ASMITA PATIL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lt"/>
              </a:rPr>
              <a:t> </a:t>
            </a:r>
          </a:p>
        </p:txBody>
      </p:sp>
      <p:sp>
        <p:nvSpPr>
          <p:cNvPr id="6" name="TextBox 84"/>
          <p:cNvSpPr txBox="1"/>
          <p:nvPr/>
        </p:nvSpPr>
        <p:spPr>
          <a:xfrm>
            <a:off x="1024255" y="2876550"/>
            <a:ext cx="16319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NAVYA H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lt"/>
              </a:rPr>
              <a:t> </a:t>
            </a:r>
          </a:p>
        </p:txBody>
      </p:sp>
      <p:sp>
        <p:nvSpPr>
          <p:cNvPr id="26" name="TextBox 11"/>
          <p:cNvSpPr txBox="1"/>
          <p:nvPr/>
        </p:nvSpPr>
        <p:spPr>
          <a:xfrm>
            <a:off x="5583556" y="2888205"/>
            <a:ext cx="323625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  <a:cs typeface="+mj-lt"/>
              </a:rPr>
              <a:t>INSTRUCTOR:</a:t>
            </a:r>
          </a:p>
        </p:txBody>
      </p:sp>
      <p:sp>
        <p:nvSpPr>
          <p:cNvPr id="27" name="TextBox 12"/>
          <p:cNvSpPr txBox="1"/>
          <p:nvPr/>
        </p:nvSpPr>
        <p:spPr>
          <a:xfrm>
            <a:off x="5977779" y="3409950"/>
            <a:ext cx="24473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lt"/>
              </a:rPr>
              <a:t>MR. SARAVANAN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97230" y="1274445"/>
            <a:ext cx="222250" cy="212725"/>
            <a:chOff x="611560" y="2851238"/>
            <a:chExt cx="288032" cy="288032"/>
          </a:xfrm>
        </p:grpSpPr>
        <p:sp>
          <p:nvSpPr>
            <p:cNvPr id="36" name="Oval 35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7865" y="1664335"/>
            <a:ext cx="222250" cy="212725"/>
            <a:chOff x="611560" y="2851238"/>
            <a:chExt cx="288032" cy="288032"/>
          </a:xfrm>
        </p:grpSpPr>
        <p:sp>
          <p:nvSpPr>
            <p:cNvPr id="39" name="Oval 38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97865" y="2077720"/>
            <a:ext cx="222250" cy="212725"/>
            <a:chOff x="611560" y="2851238"/>
            <a:chExt cx="288032" cy="288032"/>
          </a:xfrm>
        </p:grpSpPr>
        <p:sp>
          <p:nvSpPr>
            <p:cNvPr id="42" name="Oval 41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97865" y="2523490"/>
            <a:ext cx="222250" cy="212725"/>
            <a:chOff x="611560" y="2851238"/>
            <a:chExt cx="288032" cy="288032"/>
          </a:xfrm>
        </p:grpSpPr>
        <p:sp>
          <p:nvSpPr>
            <p:cNvPr id="45" name="Oval 44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97865" y="2923540"/>
            <a:ext cx="222250" cy="212725"/>
            <a:chOff x="611560" y="2851238"/>
            <a:chExt cx="288032" cy="288032"/>
          </a:xfrm>
        </p:grpSpPr>
        <p:sp>
          <p:nvSpPr>
            <p:cNvPr id="48" name="Oval 4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0" name="Picture Placeholder 49" descr="download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50190" y="4224020"/>
            <a:ext cx="1319530" cy="800100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>
            <a:off x="1600200" y="5010150"/>
            <a:ext cx="74676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4324350"/>
            <a:ext cx="1124585" cy="68199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327150" y="4933950"/>
            <a:ext cx="75882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812"/>
            <a:ext cx="7924799" cy="466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4324350"/>
            <a:ext cx="1124585" cy="68199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327150" y="4933950"/>
            <a:ext cx="75882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0"/>
            <a:ext cx="8229600" cy="486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s 17"/>
          <p:cNvSpPr/>
          <p:nvPr/>
        </p:nvSpPr>
        <p:spPr>
          <a:xfrm>
            <a:off x="0" y="109220"/>
            <a:ext cx="9144000" cy="55753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4324350"/>
            <a:ext cx="1124585" cy="68199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327150" y="4933950"/>
            <a:ext cx="75882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145703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Output: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1" y="717251"/>
            <a:ext cx="442743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23" y="666750"/>
            <a:ext cx="457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4324350"/>
            <a:ext cx="1124585" cy="68199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327150" y="4933950"/>
            <a:ext cx="75882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0534"/>
            <a:ext cx="4343400" cy="3625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71999"/>
            <a:ext cx="4088423" cy="362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4324350"/>
            <a:ext cx="1124585" cy="68199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327150" y="4933950"/>
            <a:ext cx="75882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666749"/>
            <a:ext cx="4648200" cy="3657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66750"/>
            <a:ext cx="4191000" cy="36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4324350"/>
            <a:ext cx="1124585" cy="68199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327150" y="4933950"/>
            <a:ext cx="75882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42950"/>
            <a:ext cx="6096000" cy="3429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025" y="66586"/>
            <a:ext cx="2254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Console output: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6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s 17"/>
          <p:cNvSpPr/>
          <p:nvPr/>
        </p:nvSpPr>
        <p:spPr>
          <a:xfrm>
            <a:off x="-25879" y="109220"/>
            <a:ext cx="9169879" cy="55753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4324350"/>
            <a:ext cx="1124585" cy="68199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327150" y="4933950"/>
            <a:ext cx="75882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192" y="10922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2 </a:t>
            </a:r>
            <a:r>
              <a:rPr 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66675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Rediffmail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 :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2565" y="1276350"/>
            <a:ext cx="86366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Steps:</a:t>
            </a:r>
          </a:p>
          <a:p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1.Open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rediffmail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 registration form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2.Auto fill the fields.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3.Click on check box and radio buttons.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4.Select country and city.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5.Select the country code.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6.Close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5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17"/>
          <p:cNvSpPr/>
          <p:nvPr/>
        </p:nvSpPr>
        <p:spPr>
          <a:xfrm>
            <a:off x="0" y="109220"/>
            <a:ext cx="9144000" cy="55753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4324350"/>
            <a:ext cx="1124585" cy="68199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327150" y="4933950"/>
            <a:ext cx="75882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2400" y="13335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Working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code:</a:t>
            </a:r>
            <a:endParaRPr 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3717"/>
            <a:ext cx="7391400" cy="40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4324350"/>
            <a:ext cx="1124585" cy="68199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327150" y="4933950"/>
            <a:ext cx="75882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2" y="361950"/>
            <a:ext cx="8240275" cy="38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17"/>
          <p:cNvSpPr/>
          <p:nvPr/>
        </p:nvSpPr>
        <p:spPr>
          <a:xfrm>
            <a:off x="0" y="109220"/>
            <a:ext cx="9144000" cy="55753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4324350"/>
            <a:ext cx="1124585" cy="68199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327150" y="4933950"/>
            <a:ext cx="75882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585" y="13335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Output :</a:t>
            </a:r>
            <a:endParaRPr lang="en-US" sz="24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0" y="819150"/>
            <a:ext cx="6826251" cy="404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33"/>
          <p:cNvSpPr/>
          <p:nvPr/>
        </p:nvSpPr>
        <p:spPr>
          <a:xfrm>
            <a:off x="310515" y="1541975"/>
            <a:ext cx="5171440" cy="114490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0" y="377825"/>
            <a:ext cx="9144000" cy="58928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10"/>
          </p:nvPr>
        </p:nvSpPr>
        <p:spPr>
          <a:xfrm>
            <a:off x="2537480" y="4478980"/>
            <a:ext cx="5472608" cy="1976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text can be replaced with your own text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5909310" y="1332230"/>
            <a:ext cx="2178685" cy="204343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6135370" y="1540510"/>
            <a:ext cx="1725930" cy="162687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ctrTitle" idx="4294967295"/>
          </p:nvPr>
        </p:nvSpPr>
        <p:spPr>
          <a:xfrm>
            <a:off x="310515" y="1691005"/>
            <a:ext cx="5269865" cy="1322070"/>
          </a:xfr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0"/>
          </a:gradFill>
        </p:spPr>
        <p:txBody>
          <a:bodyPr/>
          <a:lstStyle/>
          <a:p>
            <a:r>
              <a:rPr lang="en-US" i="1">
                <a:solidFill>
                  <a:srgbClr val="C00000"/>
                </a:solidFill>
                <a:latin typeface="Adobe Gothic Std B" panose="020B0800000000000000" charset="-128"/>
                <a:ea typeface="Adobe Gothic Std B" panose="020B0800000000000000" charset="-128"/>
                <a:cs typeface="+mj-lt"/>
              </a:rPr>
              <a:t> ACUNETIX</a:t>
            </a:r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310515" y="452755"/>
            <a:ext cx="3448685" cy="4394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j-lt"/>
              </a:rPr>
              <a:t>Security</a:t>
            </a:r>
            <a:r>
              <a:rPr lang="en-US" sz="2400" b="1" dirty="0" smtClean="0">
                <a:solidFill>
                  <a:srgbClr val="002060"/>
                </a:solidFill>
                <a:cs typeface="+mj-lt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cs typeface="+mj-lt"/>
              </a:rPr>
              <a:t>Testing</a:t>
            </a:r>
            <a:r>
              <a:rPr lang="en-US" sz="2400" b="1" dirty="0" smtClean="0">
                <a:solidFill>
                  <a:srgbClr val="002060"/>
                </a:solidFill>
                <a:cs typeface="+mj-lt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4" t="26497" r="5007" b="15692"/>
          <a:stretch>
            <a:fillRect/>
          </a:stretch>
        </p:blipFill>
        <p:spPr>
          <a:xfrm>
            <a:off x="6276975" y="1604645"/>
            <a:ext cx="1442720" cy="1408430"/>
          </a:xfrm>
          <a:prstGeom prst="ellipse">
            <a:avLst/>
          </a:prstGeom>
        </p:spPr>
      </p:pic>
      <p:pic>
        <p:nvPicPr>
          <p:cNvPr id="3" name="Picture 2" descr="downlo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4171949"/>
            <a:ext cx="1515702" cy="91884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828800" y="5010150"/>
            <a:ext cx="7239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s 17"/>
          <p:cNvSpPr/>
          <p:nvPr/>
        </p:nvSpPr>
        <p:spPr>
          <a:xfrm>
            <a:off x="0" y="109220"/>
            <a:ext cx="9144000" cy="55753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4324350"/>
            <a:ext cx="1124585" cy="68199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327150" y="4933950"/>
            <a:ext cx="75882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887" y="13335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Project 3 :</a:t>
            </a:r>
            <a:endParaRPr lang="en-US" sz="2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595015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riven Framework :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496" y="1133650"/>
            <a:ext cx="696023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Steps 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Go to the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www.google.com/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Read the data from Excel Sheet named "Google.xls" and pass it to search box.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Click on the Google Search button.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Check the expected and actual result.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If the above result matches, it will write status as pass in the excel sheet.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If it fails, the it will write the status as fail and take the screenshot of failed case.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Store the location of screenshot in the screenshot column.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Quit the browser.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3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17"/>
          <p:cNvSpPr/>
          <p:nvPr/>
        </p:nvSpPr>
        <p:spPr>
          <a:xfrm>
            <a:off x="0" y="109220"/>
            <a:ext cx="9144000" cy="55753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4324350"/>
            <a:ext cx="1124585" cy="68199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327150" y="4933950"/>
            <a:ext cx="75882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02565" y="133350"/>
            <a:ext cx="238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Working Code:</a:t>
            </a:r>
            <a:endParaRPr 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19149"/>
            <a:ext cx="7391400" cy="39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4324350"/>
            <a:ext cx="1124585" cy="68199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327150" y="4933950"/>
            <a:ext cx="75882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9550"/>
            <a:ext cx="7315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4324350"/>
            <a:ext cx="1124585" cy="68199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327150" y="4933950"/>
            <a:ext cx="75882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33350"/>
            <a:ext cx="721266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4324350"/>
            <a:ext cx="1124585" cy="68199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327150" y="4933950"/>
            <a:ext cx="75882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5750"/>
            <a:ext cx="7086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17"/>
          <p:cNvSpPr/>
          <p:nvPr/>
        </p:nvSpPr>
        <p:spPr>
          <a:xfrm>
            <a:off x="0" y="109220"/>
            <a:ext cx="9144000" cy="55753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4324350"/>
            <a:ext cx="1124585" cy="68199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327150" y="4933950"/>
            <a:ext cx="75882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181" y="168235"/>
            <a:ext cx="2159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Output </a:t>
            </a:r>
            <a:r>
              <a:rPr 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85565"/>
            <a:ext cx="7086600" cy="34328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799" y="597546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: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17"/>
          <p:cNvSpPr/>
          <p:nvPr/>
        </p:nvSpPr>
        <p:spPr>
          <a:xfrm>
            <a:off x="0" y="109220"/>
            <a:ext cx="9144000" cy="55753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4324350"/>
            <a:ext cx="1124585" cy="68199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327150" y="4933950"/>
            <a:ext cx="75882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9818" y="128608"/>
            <a:ext cx="177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After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09660"/>
            <a:ext cx="8077200" cy="340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17"/>
          <p:cNvSpPr/>
          <p:nvPr/>
        </p:nvSpPr>
        <p:spPr>
          <a:xfrm>
            <a:off x="0" y="109220"/>
            <a:ext cx="9144000" cy="48133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4324350"/>
            <a:ext cx="1124585" cy="68199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327150" y="4933950"/>
            <a:ext cx="75882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02565" y="147995"/>
            <a:ext cx="2464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Screenshot :</a:t>
            </a:r>
            <a:endParaRPr lang="en-US" sz="2400" b="1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30" y="742950"/>
            <a:ext cx="752117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8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17"/>
          <p:cNvSpPr/>
          <p:nvPr/>
        </p:nvSpPr>
        <p:spPr>
          <a:xfrm>
            <a:off x="0" y="109220"/>
            <a:ext cx="9144000" cy="55753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4324350"/>
            <a:ext cx="1124585" cy="68199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327150" y="4933950"/>
            <a:ext cx="75882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89298" y="1173830"/>
            <a:ext cx="6626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https://github.com/monishagirijesh/Monisha-Soap-Selenium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565" y="147995"/>
            <a:ext cx="2464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G</a:t>
            </a:r>
            <a:r>
              <a:rPr lang="en-US" sz="2400" b="1" dirty="0" err="1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ithub</a:t>
            </a:r>
            <a:r>
              <a:rPr lang="en-US" sz="2400" b="1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:</a:t>
            </a:r>
            <a:endParaRPr lang="en-US" sz="2400" b="1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2045" y="1711700"/>
            <a:ext cx="7010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https://github.com/Kaneezkhan/Atomation.git</a:t>
            </a:r>
          </a:p>
        </p:txBody>
      </p:sp>
      <p:sp>
        <p:nvSpPr>
          <p:cNvPr id="9" name="Rectangle 8"/>
          <p:cNvSpPr/>
          <p:nvPr/>
        </p:nvSpPr>
        <p:spPr>
          <a:xfrm>
            <a:off x="789298" y="2256065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https://github.com/Navyaghraju/automation.git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796" y="2814748"/>
            <a:ext cx="5242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https://github.com/Gowtham-VK/Projects.git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7796" y="3329012"/>
            <a:ext cx="5276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https://github.com/AsmitaPatil412/Selenium.git</a:t>
            </a:r>
          </a:p>
        </p:txBody>
      </p:sp>
    </p:spTree>
    <p:extLst>
      <p:ext uri="{BB962C8B-B14F-4D97-AF65-F5344CB8AC3E}">
        <p14:creationId xmlns:p14="http://schemas.microsoft.com/office/powerpoint/2010/main" val="41630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809750"/>
            <a:ext cx="7336790" cy="88074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Thank you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1" y="4450241"/>
            <a:ext cx="1056640" cy="640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46" y="285750"/>
            <a:ext cx="7846409" cy="4419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371601" y="5010150"/>
            <a:ext cx="7696199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6" t="6919" r="3273" b="2068"/>
          <a:stretch>
            <a:fillRect/>
          </a:stretch>
        </p:blipFill>
        <p:spPr>
          <a:xfrm>
            <a:off x="605155" y="909320"/>
            <a:ext cx="7624445" cy="3286125"/>
          </a:xfrm>
          <a:prstGeom prst="rect">
            <a:avLst/>
          </a:prstGeom>
        </p:spPr>
      </p:pic>
      <p:sp>
        <p:nvSpPr>
          <p:cNvPr id="18" name="Rectangles 17"/>
          <p:cNvSpPr/>
          <p:nvPr/>
        </p:nvSpPr>
        <p:spPr>
          <a:xfrm>
            <a:off x="13970" y="187325"/>
            <a:ext cx="9144000" cy="58928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310515" y="262255"/>
            <a:ext cx="3448685" cy="4394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>
            <a:r>
              <a:rPr lang="en-US" sz="2400" b="1" dirty="0" smtClean="0">
                <a:solidFill>
                  <a:schemeClr val="accent1"/>
                </a:solidFill>
                <a:cs typeface="+mj-lt"/>
              </a:rPr>
              <a:t>Report :</a:t>
            </a:r>
          </a:p>
        </p:txBody>
      </p:sp>
      <p:pic>
        <p:nvPicPr>
          <p:cNvPr id="4" name="Picture 3" descr="downlo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65" y="4328160"/>
            <a:ext cx="1124585" cy="68199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327150" y="4983480"/>
            <a:ext cx="7283450" cy="2667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33"/>
          <p:cNvSpPr/>
          <p:nvPr/>
        </p:nvSpPr>
        <p:spPr>
          <a:xfrm>
            <a:off x="314960" y="1350645"/>
            <a:ext cx="5171440" cy="114490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10"/>
          </p:nvPr>
        </p:nvSpPr>
        <p:spPr>
          <a:xfrm>
            <a:off x="2537480" y="4478980"/>
            <a:ext cx="5472608" cy="1976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text can be replaced with your own text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oogle Shape;88;p14" descr="C:\Users\User\Desktop\-AvocOY1.jpg-AvocOY1"/>
          <p:cNvPicPr preferRelativeResize="0"/>
          <p:nvPr/>
        </p:nvPicPr>
        <p:blipFill rotWithShape="1">
          <a:blip r:embed="rId2"/>
          <a:srcRect l="9077" t="7240" r="9077" b="7817"/>
          <a:stretch>
            <a:fillRect/>
          </a:stretch>
        </p:blipFill>
        <p:spPr>
          <a:xfrm>
            <a:off x="6250305" y="1350645"/>
            <a:ext cx="1428750" cy="1318895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5875655" y="988695"/>
            <a:ext cx="2178685" cy="2043430"/>
          </a:xfrm>
          <a:prstGeom prst="ellipse">
            <a:avLst/>
          </a:prstGeom>
          <a:noFill/>
          <a:ln w="9525" cap="flat" cmpd="sng">
            <a:solidFill>
              <a:srgbClr val="FFC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6101715" y="1196975"/>
            <a:ext cx="1725930" cy="1626870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ctrTitle" idx="4294967295"/>
          </p:nvPr>
        </p:nvSpPr>
        <p:spPr>
          <a:xfrm>
            <a:off x="845820" y="1502410"/>
            <a:ext cx="4906010" cy="1167130"/>
          </a:xfr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0"/>
          </a:gradFill>
        </p:spPr>
        <p:txBody>
          <a:bodyPr/>
          <a:lstStyle/>
          <a:p>
            <a:r>
              <a:rPr lang="en-US" i="1" dirty="0">
                <a:solidFill>
                  <a:srgbClr val="FFC000"/>
                </a:solidFill>
                <a:latin typeface="Adobe Gothic Std B" panose="020B0800000000000000" charset="-128"/>
                <a:ea typeface="Adobe Gothic Std B" panose="020B0800000000000000" charset="-128"/>
                <a:cs typeface="+mj-lt"/>
              </a:rPr>
              <a:t>SOAP UI</a:t>
            </a:r>
          </a:p>
        </p:txBody>
      </p:sp>
      <p:pic>
        <p:nvPicPr>
          <p:cNvPr id="10" name="Picture 9" descr="downlo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4074160"/>
            <a:ext cx="1543685" cy="93599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858645" y="4919980"/>
            <a:ext cx="7239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s 17"/>
          <p:cNvSpPr/>
          <p:nvPr/>
        </p:nvSpPr>
        <p:spPr>
          <a:xfrm>
            <a:off x="5862" y="1976278"/>
            <a:ext cx="9144000" cy="58928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0" y="80010"/>
            <a:ext cx="9144000" cy="80276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1"/>
          <p:cNvSpPr txBox="1"/>
          <p:nvPr/>
        </p:nvSpPr>
        <p:spPr>
          <a:xfrm>
            <a:off x="796925" y="1064260"/>
            <a:ext cx="6202680" cy="38925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lt"/>
              </a:rPr>
              <a:t>Testing the functionality of web services.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997423"/>
            <a:ext cx="4661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713" y="2802571"/>
            <a:ext cx="6633882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 8.1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 used: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SOAP UI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language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Groovy script &amp; XM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79710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AUT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Descriptions: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39750" y="1119505"/>
            <a:ext cx="222250" cy="212725"/>
            <a:chOff x="611560" y="2851238"/>
            <a:chExt cx="288032" cy="288032"/>
          </a:xfrm>
        </p:grpSpPr>
        <p:sp>
          <p:nvSpPr>
            <p:cNvPr id="32" name="Oval 31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4665" y="3974465"/>
            <a:ext cx="222250" cy="212725"/>
            <a:chOff x="611560" y="2851238"/>
            <a:chExt cx="288032" cy="288032"/>
          </a:xfrm>
        </p:grpSpPr>
        <p:sp>
          <p:nvSpPr>
            <p:cNvPr id="21" name="Oval 2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9265" y="3415665"/>
            <a:ext cx="222250" cy="212725"/>
            <a:chOff x="611560" y="2851238"/>
            <a:chExt cx="288032" cy="288032"/>
          </a:xfrm>
        </p:grpSpPr>
        <p:sp>
          <p:nvSpPr>
            <p:cNvPr id="24" name="Oval 2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3865" y="2856865"/>
            <a:ext cx="222250" cy="212725"/>
            <a:chOff x="611560" y="2851238"/>
            <a:chExt cx="288032" cy="288032"/>
          </a:xfrm>
        </p:grpSpPr>
        <p:sp>
          <p:nvSpPr>
            <p:cNvPr id="27" name="Oval 26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Picture 28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4336415"/>
            <a:ext cx="1243965" cy="754380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1676400" y="5010150"/>
            <a:ext cx="73914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s 33"/>
          <p:cNvSpPr/>
          <p:nvPr/>
        </p:nvSpPr>
        <p:spPr>
          <a:xfrm>
            <a:off x="0" y="97155"/>
            <a:ext cx="9144000" cy="80276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1945"/>
            <a:ext cx="9144000" cy="92456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sym typeface="+mn-ea"/>
              </a:rPr>
              <a:t>Product</a:t>
            </a:r>
            <a:r>
              <a:rPr lang="en-US" dirty="0" smtClean="0">
                <a:solidFill>
                  <a:srgbClr val="002060"/>
                </a:solidFill>
                <a:sym typeface="+mn-ea"/>
              </a:rPr>
              <a:t> </a:t>
            </a:r>
            <a:r>
              <a:rPr lang="en-US" dirty="0" smtClean="0">
                <a:solidFill>
                  <a:schemeClr val="accent1"/>
                </a:solidFill>
                <a:sym typeface="+mn-ea"/>
              </a:rPr>
              <a:t>Features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: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035" y="1068705"/>
            <a:ext cx="8014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Add Employee Details:</a:t>
            </a: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lt"/>
              </a:rPr>
              <a:t>In this we get the information from the end user and save it in the server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7035" y="1875790"/>
            <a:ext cx="8721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Get Employee Details: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latin typeface="+mj-lt"/>
                <a:cs typeface="+mj-lt"/>
              </a:rPr>
              <a:t>  In this we can get the complete information of the added employee from the          server</a:t>
            </a:r>
            <a:endParaRPr lang="en-US" dirty="0">
              <a:latin typeface="+mj-lt"/>
              <a:cs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825" y="2959100"/>
            <a:ext cx="8722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Delete Employee Details:</a:t>
            </a: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   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lt"/>
              </a:rPr>
              <a:t>In this we can delete the complete information of the added employee from the   server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84785" y="1157605"/>
            <a:ext cx="222250" cy="212725"/>
            <a:chOff x="611560" y="2851238"/>
            <a:chExt cx="288032" cy="288032"/>
          </a:xfrm>
        </p:grpSpPr>
        <p:sp>
          <p:nvSpPr>
            <p:cNvPr id="32" name="Oval 31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4785" y="1953895"/>
            <a:ext cx="222250" cy="212725"/>
            <a:chOff x="611560" y="2851238"/>
            <a:chExt cx="288032" cy="288032"/>
          </a:xfrm>
        </p:grpSpPr>
        <p:sp>
          <p:nvSpPr>
            <p:cNvPr id="10" name="Oval 9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5575" y="3044825"/>
            <a:ext cx="222250" cy="212725"/>
            <a:chOff x="611560" y="2851238"/>
            <a:chExt cx="288032" cy="288032"/>
          </a:xfrm>
        </p:grpSpPr>
        <p:sp>
          <p:nvSpPr>
            <p:cNvPr id="13" name="Oval 12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Picture 14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" y="4262120"/>
            <a:ext cx="1344930" cy="74803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1752600" y="5010150"/>
            <a:ext cx="73152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s 17"/>
          <p:cNvSpPr/>
          <p:nvPr/>
        </p:nvSpPr>
        <p:spPr>
          <a:xfrm>
            <a:off x="0" y="184150"/>
            <a:ext cx="9144000" cy="73406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90195"/>
            <a:ext cx="4706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effectLst/>
                <a:latin typeface="+mj-lt"/>
                <a:cs typeface="+mj-lt"/>
              </a:rPr>
              <a:t>Add Employee Response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+mj-lt"/>
              </a:rPr>
              <a:t>: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t="5911" r="1833" b="18040"/>
          <a:stretch>
            <a:fillRect/>
          </a:stretch>
        </p:blipFill>
        <p:spPr>
          <a:xfrm>
            <a:off x="548640" y="1188720"/>
            <a:ext cx="8163369" cy="3058984"/>
          </a:xfrm>
          <a:prstGeom prst="rect">
            <a:avLst/>
          </a:prstGeom>
        </p:spPr>
      </p:pic>
      <p:pic>
        <p:nvPicPr>
          <p:cNvPr id="4" name="Picture 3" descr="downlo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4342765"/>
            <a:ext cx="1233805" cy="74803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600200" y="5010150"/>
            <a:ext cx="74676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438</Words>
  <Application>Microsoft Office PowerPoint</Application>
  <PresentationFormat>On-screen Show (16:9)</PresentationFormat>
  <Paragraphs>94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 Unicode MS</vt:lpstr>
      <vt:lpstr>Malgun Gothic</vt:lpstr>
      <vt:lpstr>Adobe Gothic Std B</vt:lpstr>
      <vt:lpstr>Arial</vt:lpstr>
      <vt:lpstr>Times New Roman</vt:lpstr>
      <vt:lpstr>Cover and End Slide Master</vt:lpstr>
      <vt:lpstr>Contents Slide Master</vt:lpstr>
      <vt:lpstr>Section Break Slide Master</vt:lpstr>
      <vt:lpstr>PROJECT PRESENTATION ON TEST AUTOMATION</vt:lpstr>
      <vt:lpstr> Team Members</vt:lpstr>
      <vt:lpstr> ACUNETIX</vt:lpstr>
      <vt:lpstr>PowerPoint Presentation</vt:lpstr>
      <vt:lpstr>PowerPoint Presentation</vt:lpstr>
      <vt:lpstr>SOAP UI</vt:lpstr>
      <vt:lpstr> AUT Descriptions:</vt:lpstr>
      <vt:lpstr>Product Features: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slk</cp:lastModifiedBy>
  <cp:revision>154</cp:revision>
  <dcterms:created xsi:type="dcterms:W3CDTF">2016-11-07T07:00:00Z</dcterms:created>
  <dcterms:modified xsi:type="dcterms:W3CDTF">2020-02-04T10:24:16Z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1033-11.2.0.9148</vt:lpwstr>
  </property>
</Properties>
</file>