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4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6" r:id="rId18"/>
    <p:sldId id="277" r:id="rId19"/>
    <p:sldId id="275" r:id="rId20"/>
    <p:sldId id="279" r:id="rId21"/>
    <p:sldId id="280" r:id="rId22"/>
    <p:sldId id="282" r:id="rId23"/>
    <p:sldId id="283" r:id="rId24"/>
    <p:sldId id="284" r:id="rId25"/>
    <p:sldId id="281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E653-5BC9-4EA4-BC1D-333F3BB9E3A6}" type="datetimeFigureOut">
              <a:rPr lang="en-GB" smtClean="0"/>
              <a:t>06/12/2021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86A7E-0FF3-4552-B379-5D60B9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0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1BE0-4C40-4C35-8194-32BB4508A47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014D-92A2-413D-AF27-09D2199D345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D601-29A1-4A14-80F4-EDB11E08E7E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5E67-A288-42E3-ABAA-23B219615AD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D782-733B-46CE-ACD7-9B2325C0F8A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F7C7-228D-4E2B-9175-7F7369A93F6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0B9D-1A32-4CDB-82F0-F332562FD19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8F92-281C-418E-8011-1ED504E7F37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E7C1-75A9-4C3D-84D3-C7D616DE312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8EF7636E-1FEB-4A57-994F-1CBF1CD95B2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19DF3-E6B0-4A03-9798-8F727998057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EB579564-835B-4BD4-8640-D6F7E57D022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Stack Overflow Developer Survey 2020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532119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6-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Monisha Gopal, Pratik DeshMukh, 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Miloni Gada, Kirtana Kirtivasan, </a:t>
            </a: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Moumi Kumar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Shape after Primary Clean-up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set after cleaning increased from 61 to 361 columns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Data set after aggregating decreased from 361 to 170 columns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74" y="2723738"/>
            <a:ext cx="5887866" cy="1183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577" y="4685118"/>
            <a:ext cx="5196839" cy="11600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78" y="2090971"/>
            <a:ext cx="9967404" cy="2233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415847"/>
            <a:ext cx="10058400" cy="17367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NaN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Dropped columns with more than 50% of threshold values</a:t>
            </a:r>
          </a:p>
          <a:p>
            <a:r>
              <a:rPr lang="en-US" dirty="0" smtClean="0"/>
              <a:t>2. Dropped rows with Nans for columns with very few Nans</a:t>
            </a:r>
          </a:p>
          <a:p>
            <a:r>
              <a:rPr lang="en-US" dirty="0" smtClean="0"/>
              <a:t>3. Replacing Nans in Age and Annual Pay columns with Average values</a:t>
            </a:r>
          </a:p>
          <a:p>
            <a:r>
              <a:rPr lang="en-US" dirty="0" smtClean="0"/>
              <a:t>4. Replaced Nans in other columns with value 0</a:t>
            </a:r>
          </a:p>
          <a:p>
            <a:r>
              <a:rPr lang="en-US" dirty="0" smtClean="0"/>
              <a:t>5. Replaced Nans in </a:t>
            </a:r>
            <a:r>
              <a:rPr lang="en-US" dirty="0" err="1" smtClean="0"/>
              <a:t>MainBranch</a:t>
            </a:r>
            <a:r>
              <a:rPr lang="en-US" dirty="0" smtClean="0"/>
              <a:t> Column with ‘Unknown’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Finding </a:t>
            </a:r>
            <a:r>
              <a:rPr lang="en-GB" sz="3200" dirty="0"/>
              <a:t>1: What are the key factors determining the highest Job Satisfaction level? 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483" y="2539705"/>
            <a:ext cx="10000197" cy="12485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Finding </a:t>
            </a:r>
            <a:r>
              <a:rPr lang="en-GB" sz="3200" dirty="0"/>
              <a:t>1: What are the key factors determining the highest Job Satisfaction level? 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20" y="2104588"/>
            <a:ext cx="7471920" cy="408720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2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Finding </a:t>
            </a:r>
            <a:r>
              <a:rPr lang="en-GB" sz="3200" dirty="0"/>
              <a:t>1: What are the key factors determining the highest Job Satisfaction level? 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635" y="2198437"/>
            <a:ext cx="7425690" cy="30267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Finding </a:t>
            </a:r>
            <a:r>
              <a:rPr lang="en-GB" sz="3200" dirty="0"/>
              <a:t>1: What are the key factors determining the highest Job Satisfaction level? 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1690"/>
            <a:ext cx="9802669" cy="345677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urved Left Arrow 4"/>
          <p:cNvSpPr/>
          <p:nvPr/>
        </p:nvSpPr>
        <p:spPr>
          <a:xfrm>
            <a:off x="10725793" y="4423953"/>
            <a:ext cx="535577" cy="7053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Finding </a:t>
            </a:r>
            <a:r>
              <a:rPr lang="en-GB" sz="3200" dirty="0"/>
              <a:t>1: What are the key factors determining the highest Job Satisfaction level? 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98617"/>
            <a:ext cx="8138160" cy="42906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Finding </a:t>
            </a:r>
            <a:r>
              <a:rPr lang="en-GB" sz="3200" dirty="0"/>
              <a:t>1: What are the key factors determining the highest Job Satisfaction level? 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9" y="2394856"/>
            <a:ext cx="11054742" cy="20203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Finding </a:t>
            </a:r>
            <a:r>
              <a:rPr lang="en-GB" sz="2400" dirty="0"/>
              <a:t>2: Women leave coding jobs earlier than men. They consider different factors when choosing between two new job opportunities. 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605019"/>
            <a:ext cx="10240934" cy="11048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nearly 65,000 responses fielded from over 180 countries and dependent territories, this dataset is from a 2020 Annual Developer Survey from Stack Overflow which examines all aspects of the developer experience from career satisfaction and job search to education and opinions on open-source software.</a:t>
            </a:r>
          </a:p>
          <a:p>
            <a:r>
              <a:rPr lang="en-GB" dirty="0"/>
              <a:t>The data set contains one row for every developer's response who took the survey </a:t>
            </a:r>
            <a:r>
              <a:rPr lang="en-GB" dirty="0" smtClean="0"/>
              <a:t>and several columns are explained ahead.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Finding </a:t>
            </a:r>
            <a:r>
              <a:rPr lang="en-GB" sz="2400" dirty="0"/>
              <a:t>2: Women leave coding jobs earlier than men. They consider different factors when choosing between two new job opportunities. 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882" y="2050868"/>
            <a:ext cx="9810232" cy="42501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Finding </a:t>
            </a:r>
            <a:r>
              <a:rPr lang="en-GB" sz="2400" dirty="0"/>
              <a:t>2: Women leave coding jobs earlier than men. They consider different factors when choosing between two new job opportunities. 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1907347"/>
            <a:ext cx="6991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388" y="2477384"/>
            <a:ext cx="6067425" cy="3533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Finding </a:t>
            </a:r>
            <a:r>
              <a:rPr lang="en-GB" sz="2400" dirty="0"/>
              <a:t>2: Women leave coding jobs earlier than men. They consider different factors when choosing between two new job opportunities. 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67" y="1997649"/>
            <a:ext cx="10334625" cy="4191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Finding </a:t>
            </a:r>
            <a:r>
              <a:rPr lang="en-GB" sz="2400" dirty="0"/>
              <a:t>2: Women leave coding jobs earlier than men. They consider different factors when choosing between two new job opportunities. 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53" y="1956529"/>
            <a:ext cx="9156654" cy="429613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Finding </a:t>
            </a:r>
            <a:r>
              <a:rPr lang="en-GB" sz="2400" dirty="0"/>
              <a:t>2: Women leave coding jobs earlier than men. They consider different factors when choosing between two new job opportunities. 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69" y="2253206"/>
            <a:ext cx="9881711" cy="30241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26" y="2591616"/>
            <a:ext cx="10091183" cy="12227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1997093"/>
            <a:ext cx="9405257" cy="4383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Curved Left Arrow 9"/>
          <p:cNvSpPr/>
          <p:nvPr/>
        </p:nvSpPr>
        <p:spPr>
          <a:xfrm>
            <a:off x="7929154" y="5042263"/>
            <a:ext cx="535577" cy="7053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9688290" y="5024844"/>
            <a:ext cx="535577" cy="7053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Curved Left Arrow 11"/>
          <p:cNvSpPr/>
          <p:nvPr/>
        </p:nvSpPr>
        <p:spPr>
          <a:xfrm>
            <a:off x="5194656" y="5037907"/>
            <a:ext cx="535577" cy="70539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8" y="2008551"/>
            <a:ext cx="6452643" cy="43280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17" y="1925161"/>
            <a:ext cx="78581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9" y="2677614"/>
            <a:ext cx="11021181" cy="16723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Set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850" y="2028540"/>
            <a:ext cx="9104813" cy="42209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79" y="1985555"/>
            <a:ext cx="7047956" cy="43922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725"/>
            <a:ext cx="12048309" cy="18241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91" y="2044120"/>
            <a:ext cx="6765063" cy="42385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9" y="2477996"/>
            <a:ext cx="11705583" cy="18588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62" y="1962015"/>
            <a:ext cx="6996249" cy="43812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48" y="1946229"/>
            <a:ext cx="8739172" cy="19809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46" y="3788332"/>
            <a:ext cx="8968163" cy="24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Finding 3 : The need for Better Compensation for Professional Developers 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02" y="2796969"/>
            <a:ext cx="9893878" cy="156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Conclusion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084087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We had a very dry developers survey, but we have come up with some very interesting findings about the industry in general. </a:t>
            </a:r>
          </a:p>
          <a:p>
            <a:endParaRPr lang="en-GB" dirty="0"/>
          </a:p>
          <a:p>
            <a:r>
              <a:rPr lang="en-GB" dirty="0" smtClean="0"/>
              <a:t>Developers Job Satisfaction, treatment of women and also about payment of employees.</a:t>
            </a:r>
          </a:p>
          <a:p>
            <a:endParaRPr lang="en-GB" dirty="0"/>
          </a:p>
          <a:p>
            <a:r>
              <a:rPr lang="en-GB" dirty="0" smtClean="0"/>
              <a:t>Data analysis really does help us get real and useful insights!!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Thank You </a:t>
            </a:r>
            <a:endParaRPr lang="en-GB" sz="8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1" dirty="0"/>
              <a:t>Project Group 6:</a:t>
            </a:r>
          </a:p>
          <a:p>
            <a:r>
              <a:rPr lang="en-GB" dirty="0"/>
              <a:t>Pratik Deshmukh</a:t>
            </a:r>
            <a:br>
              <a:rPr lang="en-GB" dirty="0"/>
            </a:br>
            <a:r>
              <a:rPr lang="en-GB" dirty="0"/>
              <a:t>Miloni Gada</a:t>
            </a:r>
            <a:br>
              <a:rPr lang="en-GB" dirty="0"/>
            </a:br>
            <a:r>
              <a:rPr lang="en-GB" dirty="0"/>
              <a:t>Monisha Gopal</a:t>
            </a:r>
            <a:br>
              <a:rPr lang="en-GB" dirty="0"/>
            </a:br>
            <a:r>
              <a:rPr lang="en-GB" dirty="0"/>
              <a:t>Kirtana Kirtivasan</a:t>
            </a:r>
            <a:br>
              <a:rPr lang="en-GB" dirty="0"/>
            </a:br>
            <a:r>
              <a:rPr lang="en-GB" dirty="0"/>
              <a:t>Moumi Kumar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Shape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312" y="2821578"/>
            <a:ext cx="9746336" cy="1110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/>
              <a:t>MainBranch</a:t>
            </a:r>
            <a:r>
              <a:rPr lang="en-GB" dirty="0"/>
              <a:t>: Different types of </a:t>
            </a:r>
            <a:r>
              <a:rPr lang="en-GB" dirty="0" smtClean="0"/>
              <a:t>Developers – Professional, Part-time, Student Developer etc.</a:t>
            </a:r>
            <a:endParaRPr lang="en-GB" dirty="0"/>
          </a:p>
          <a:p>
            <a:r>
              <a:rPr lang="en-GB" b="1" dirty="0" smtClean="0"/>
              <a:t>Age</a:t>
            </a:r>
            <a:r>
              <a:rPr lang="en-GB" dirty="0"/>
              <a:t>: Age of developer</a:t>
            </a:r>
          </a:p>
          <a:p>
            <a:r>
              <a:rPr lang="en-GB" b="1" dirty="0"/>
              <a:t>Age1stCode</a:t>
            </a:r>
            <a:r>
              <a:rPr lang="en-GB" dirty="0"/>
              <a:t>: Age at which a person writes the first line of code or </a:t>
            </a:r>
            <a:r>
              <a:rPr lang="en-GB" dirty="0" smtClean="0"/>
              <a:t>program</a:t>
            </a:r>
          </a:p>
          <a:p>
            <a:r>
              <a:rPr lang="en-GB" b="1" dirty="0" err="1"/>
              <a:t>ConvertedComp</a:t>
            </a:r>
            <a:r>
              <a:rPr lang="en-GB" dirty="0"/>
              <a:t>: Salary converted to annual USD salaries using the exchange rate on 2020-02-19, assuming 12 working months and 50 working </a:t>
            </a:r>
            <a:r>
              <a:rPr lang="en-GB" dirty="0" smtClean="0"/>
              <a:t>weeks</a:t>
            </a:r>
          </a:p>
          <a:p>
            <a:r>
              <a:rPr lang="en-GB" b="1" dirty="0" err="1"/>
              <a:t>EdLevel</a:t>
            </a:r>
            <a:r>
              <a:rPr lang="en-GB" dirty="0"/>
              <a:t>: Highest level of formal education completed</a:t>
            </a:r>
          </a:p>
          <a:p>
            <a:r>
              <a:rPr lang="en-GB" b="1" dirty="0" smtClean="0"/>
              <a:t>Gender</a:t>
            </a:r>
            <a:r>
              <a:rPr lang="en-GB" dirty="0" smtClean="0"/>
              <a:t>: Male/Female/Non-binary/Non-Conforming/Gender-Queer etc.</a:t>
            </a:r>
          </a:p>
          <a:p>
            <a:r>
              <a:rPr lang="en-GB" b="1" dirty="0" err="1" smtClean="0"/>
              <a:t>JobFactors</a:t>
            </a:r>
            <a:r>
              <a:rPr lang="en-GB" b="1" dirty="0" smtClean="0"/>
              <a:t>: </a:t>
            </a:r>
            <a:r>
              <a:rPr lang="en-GB" dirty="0"/>
              <a:t>Factors to decide between two jobs that offer the same compensation, benefits, and location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JobSat</a:t>
            </a:r>
            <a:r>
              <a:rPr lang="en-GB" dirty="0"/>
              <a:t>: Job satisfaction for current job</a:t>
            </a:r>
          </a:p>
          <a:p>
            <a:r>
              <a:rPr lang="en-GB" b="1" dirty="0" err="1"/>
              <a:t>NEWOnboardGood</a:t>
            </a:r>
            <a:r>
              <a:rPr lang="en-GB" dirty="0"/>
              <a:t>: Determine whether the company has a good </a:t>
            </a:r>
            <a:r>
              <a:rPr lang="en-GB" dirty="0" err="1"/>
              <a:t>onboarding</a:t>
            </a:r>
            <a:r>
              <a:rPr lang="en-GB" dirty="0"/>
              <a:t> process? (By </a:t>
            </a:r>
            <a:r>
              <a:rPr lang="en-GB" dirty="0" err="1"/>
              <a:t>onboarding</a:t>
            </a:r>
            <a:r>
              <a:rPr lang="en-GB" dirty="0"/>
              <a:t>, we mean the structured process of getting you settled in to your new role at a company)</a:t>
            </a:r>
          </a:p>
          <a:p>
            <a:r>
              <a:rPr lang="en-GB" b="1" dirty="0" err="1"/>
              <a:t>OrgSize</a:t>
            </a:r>
            <a:r>
              <a:rPr lang="en-GB" dirty="0"/>
              <a:t>: Approximate number of people employed by the company</a:t>
            </a:r>
          </a:p>
          <a:p>
            <a:r>
              <a:rPr lang="en-GB" b="1" dirty="0" err="1"/>
              <a:t>WorkWeekHrs</a:t>
            </a:r>
            <a:r>
              <a:rPr lang="en-GB" dirty="0"/>
              <a:t>: Average number of hours per week that a person works for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– Techniques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Dropped irrelevant columns</a:t>
            </a:r>
          </a:p>
          <a:p>
            <a:r>
              <a:rPr lang="en-US" dirty="0" smtClean="0"/>
              <a:t>2. </a:t>
            </a:r>
            <a:r>
              <a:rPr lang="en-GB" dirty="0" smtClean="0"/>
              <a:t>Replaced </a:t>
            </a:r>
            <a:r>
              <a:rPr lang="en-GB" dirty="0"/>
              <a:t>long description </a:t>
            </a:r>
            <a:r>
              <a:rPr lang="en-GB" dirty="0" smtClean="0"/>
              <a:t>with </a:t>
            </a:r>
            <a:r>
              <a:rPr lang="en-GB" dirty="0"/>
              <a:t>shorter meaningful </a:t>
            </a:r>
            <a:r>
              <a:rPr lang="en-GB" dirty="0" smtClean="0"/>
              <a:t>words in the data</a:t>
            </a:r>
          </a:p>
          <a:p>
            <a:r>
              <a:rPr lang="en-US" dirty="0" smtClean="0"/>
              <a:t>3. </a:t>
            </a:r>
            <a:r>
              <a:rPr lang="en-GB" dirty="0" smtClean="0"/>
              <a:t>Replaced </a:t>
            </a:r>
            <a:r>
              <a:rPr lang="en-GB" dirty="0"/>
              <a:t>'Yes' </a:t>
            </a:r>
            <a:r>
              <a:rPr lang="en-GB" dirty="0" smtClean="0"/>
              <a:t>and 'No</a:t>
            </a:r>
            <a:r>
              <a:rPr lang="en-GB" dirty="0"/>
              <a:t>' with </a:t>
            </a:r>
            <a:r>
              <a:rPr lang="en-GB" dirty="0" smtClean="0"/>
              <a:t>1s and 0s, respectively</a:t>
            </a:r>
            <a:endParaRPr lang="en-GB" dirty="0"/>
          </a:p>
          <a:p>
            <a:r>
              <a:rPr lang="en-US" dirty="0" smtClean="0"/>
              <a:t>4. Used </a:t>
            </a:r>
            <a:r>
              <a:rPr lang="en-US" dirty="0" err="1" smtClean="0"/>
              <a:t>get_dummies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5. Renamed dummy columns to make them more concise and meaningful</a:t>
            </a:r>
          </a:p>
          <a:p>
            <a:r>
              <a:rPr lang="en-US" dirty="0" smtClean="0"/>
              <a:t>6. Assigned numeric values to string data using </a:t>
            </a:r>
            <a:r>
              <a:rPr lang="en-US" dirty="0" err="1" smtClean="0"/>
              <a:t>df.loc</a:t>
            </a:r>
            <a:endParaRPr lang="en-US" dirty="0" smtClean="0"/>
          </a:p>
          <a:p>
            <a:r>
              <a:rPr lang="en-US" dirty="0" smtClean="0"/>
              <a:t>7. Renamed other columns with better titles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– Techniques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en-GB" b="1"/>
              <a:t>Two functions to Clean Columns with each row containing multiple values separated by " ; “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91" y="2869337"/>
            <a:ext cx="5616985" cy="2445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57412"/>
            <a:ext cx="4676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– Techniques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9342120" cy="1167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51" y="3472527"/>
            <a:ext cx="7012577" cy="220000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670</Words>
  <Application>Microsoft Office PowerPoint</Application>
  <PresentationFormat>Widescreen</PresentationFormat>
  <Paragraphs>122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Bookman Old Style</vt:lpstr>
      <vt:lpstr>Calibri</vt:lpstr>
      <vt:lpstr>Franklin Gothic Book</vt:lpstr>
      <vt:lpstr>1_RetrospectVTI</vt:lpstr>
      <vt:lpstr>Stack Overflow Developer Survey 2020</vt:lpstr>
      <vt:lpstr>Overview</vt:lpstr>
      <vt:lpstr>Raw Data Set</vt:lpstr>
      <vt:lpstr>Data Set Shape</vt:lpstr>
      <vt:lpstr>Important Columns</vt:lpstr>
      <vt:lpstr>Important Columns</vt:lpstr>
      <vt:lpstr>Data Cleaning – Techniques used</vt:lpstr>
      <vt:lpstr>Data Cleaning – Techniques used</vt:lpstr>
      <vt:lpstr>Data Cleaning – Techniques used</vt:lpstr>
      <vt:lpstr>Data Set Shape after Primary Clean-up</vt:lpstr>
      <vt:lpstr>Aggregation</vt:lpstr>
      <vt:lpstr>Dealing with NaN</vt:lpstr>
      <vt:lpstr>       Finding 1: What are the key factors determining the highest Job Satisfaction level?  </vt:lpstr>
      <vt:lpstr>       Finding 1: What are the key factors determining the highest Job Satisfaction level?  </vt:lpstr>
      <vt:lpstr>       Finding 1: What are the key factors determining the highest Job Satisfaction level?  </vt:lpstr>
      <vt:lpstr>       Finding 1: What are the key factors determining the highest Job Satisfaction level?  </vt:lpstr>
      <vt:lpstr>       Finding 1: What are the key factors determining the highest Job Satisfaction level?  </vt:lpstr>
      <vt:lpstr>       Finding 1: What are the key factors determining the highest Job Satisfaction level?  </vt:lpstr>
      <vt:lpstr>  Finding 2: Women leave coding jobs earlier than men. They consider different factors when choosing between two new job opportunities.  </vt:lpstr>
      <vt:lpstr>  Finding 2: Women leave coding jobs earlier than men. They consider different factors when choosing between two new job opportunities.  </vt:lpstr>
      <vt:lpstr>  Finding 2: Women leave coding jobs earlier than men. They consider different factors when choosing between two new job opportunities.  </vt:lpstr>
      <vt:lpstr>  Finding 2: Women leave coding jobs earlier than men. They consider different factors when choosing between two new job opportunities.  </vt:lpstr>
      <vt:lpstr>  Finding 2: Women leave coding jobs earlier than men. They consider different factors when choosing between two new job opportunities.  </vt:lpstr>
      <vt:lpstr>  Finding 2: Women leave coding jobs earlier than men. They consider different factors when choosing between two new job opportunities.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Finding 3 : The need for Better Compensation for Professional Developers  </vt:lpstr>
      <vt:lpstr>Conclusion 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2021-12-01T02:30:59Z</dcterms:created>
  <dcterms:modified xsi:type="dcterms:W3CDTF">2021-12-07T04:49:15Z</dcterms:modified>
</cp:coreProperties>
</file>