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6" r:id="rId12"/>
    <p:sldId id="270" r:id="rId13"/>
    <p:sldId id="269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5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7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13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16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50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91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74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68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3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0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0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6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2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9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7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7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6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C2E0320-AA1E-4BA5-A652-6EE2F45FE41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988E90B-54D4-4857-AE39-AF947F51C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5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D238-2F89-E222-EC0A-5831C7C48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3D936-CDCF-0DA4-DBF0-B6C2E0A8A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8E671-BD5B-0310-080D-3430ECECA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23" y="877529"/>
            <a:ext cx="9242322" cy="51029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EBB027-B173-FAEC-7D15-5B6E66596C36}"/>
              </a:ext>
            </a:extLst>
          </p:cNvPr>
          <p:cNvSpPr txBox="1"/>
          <p:nvPr/>
        </p:nvSpPr>
        <p:spPr>
          <a:xfrm>
            <a:off x="1831526" y="2915337"/>
            <a:ext cx="7472516" cy="5232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OTT ANALYISIS – JOTSTAR VS LIOCINEMA</a:t>
            </a:r>
          </a:p>
        </p:txBody>
      </p:sp>
    </p:spTree>
    <p:extLst>
      <p:ext uri="{BB962C8B-B14F-4D97-AF65-F5344CB8AC3E}">
        <p14:creationId xmlns:p14="http://schemas.microsoft.com/office/powerpoint/2010/main" val="178950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84E8-C19B-3EB6-991E-F2BE2F9E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486CA-EE62-57EB-0918-D3C80E8D5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0" y="2406445"/>
            <a:ext cx="6892413" cy="4318820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has a higher total watch time (15.69M hours) compared to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(11.03M hours). 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users spend more time on mobile devices, while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has a more balanced distribution across TV and mobile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dominates watch time in the 25-34 age group, while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has lower engagement across all demographics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outperforms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 Tier 1 and Tier 2 cities, while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has better traction in Tier 3.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has significantly higher watch time for Premium (8.1M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and VIP (4.9M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users, whereas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sees more engagement from Basic (3.8M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and Free (5.3M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users. 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should enhance content engagement through exclusive shows or personalized recommendations.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should target younger users with interactive content, live events, or social media campaigns.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should optimize its mobile experience and offer mobile-specific promotions to increase engagement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F8D415-6294-D033-B1F3-0C3B98A861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8" t="1595" r="4591" b="2504"/>
          <a:stretch/>
        </p:blipFill>
        <p:spPr>
          <a:xfrm>
            <a:off x="7580671" y="2406445"/>
            <a:ext cx="4208206" cy="41418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80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5538-464A-E9F5-32B7-B79295C9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Inactivity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94B6B-4964-7F2B-6310-FDA7F546D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2" y="2418735"/>
            <a:ext cx="6489290" cy="360106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 indicates that a significant portion of users fall into the "Low Engaged" category (154.5K out of 228K total users), meaning they contribute less watch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large number of low-engaged users come from the "Free" tier (102K users), suggesting that users without a paid commitment are more likely to become inactive.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Since low-engaged users dominate the inactive user base (84.3K), it indicates a strong correlation between low watch time and potential churn.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a higher share of both low and high-engaged users compared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meaning its audience is more polarized, whereas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a relatively smaller but more engaged audience.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Increasing personalized recommendations, exclusive premium content trials, and engagement-driven reward mechanisms could help transition low-engaged users into high-engaged users, reducing inactivity and churn.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29557-8E16-2662-53B9-C536BC649E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t="3419" r="1975"/>
          <a:stretch/>
        </p:blipFill>
        <p:spPr>
          <a:xfrm>
            <a:off x="7608632" y="2556387"/>
            <a:ext cx="3562349" cy="14627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853455-B9E7-3403-DBB2-BA73A3C713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31" b="7015"/>
          <a:stretch/>
        </p:blipFill>
        <p:spPr>
          <a:xfrm>
            <a:off x="7608631" y="4198374"/>
            <a:ext cx="3562350" cy="1821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834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C61-ECDB-0D83-6873-C1EADCC8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Patterns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97CA8-5BDD-6BE6-030F-DFF7F987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5" y="2408903"/>
            <a:ext cx="7271291" cy="3972232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The highest upgrade transition is Free to Basic with 2.1K users for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where as VIP to Premium transition is more in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The 35-44 age group has the highest number of users upgrading from Free to Basic (830 users) for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and 25-34 age group has the highest number of upgrades in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The highest upgrade took place in the month of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jan,feb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has the upgrade spike in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April,July,oct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The direct jump from Free to Premium is the least frequent transition (0.7K users), suggesting that users prefer upgrading gradually rather than skipping tiers.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Offer limited-time discounts or exclusive content for users upgrading directly from Free to Premium to increase adoption of higher-tier subscriptions.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Since the 18-24 age group has the lowest upgrade rates, provide student discounts or bundled offers to drive conversions.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6F596-1D76-CEFE-1D55-923BEBF5A2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51" t="3240" r="2323" b="6034"/>
          <a:stretch/>
        </p:blipFill>
        <p:spPr>
          <a:xfrm>
            <a:off x="7668319" y="2644878"/>
            <a:ext cx="3923914" cy="1415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F75524-120F-BEA3-6958-A6EA055ADA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61" r="3991" b="5136"/>
          <a:stretch/>
        </p:blipFill>
        <p:spPr>
          <a:xfrm>
            <a:off x="7668319" y="4296699"/>
            <a:ext cx="3923914" cy="1759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208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8F5C-351B-7F7D-ED2E-817CC7FE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Downgrade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0133-1EE4-60EA-83F6-E88B0AFC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2359742"/>
            <a:ext cx="6921909" cy="4227871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highest Downgrade transition is basic to Free with 10K users for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where as VIP to free transition with 2.1K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18-24 age group has the highest number of users Downgrading from Basic to Free (4.7K users) for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and 25-34 age group 1K has the highest number of Downgrades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highest Downgrade took place in the month of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May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has the Downgrade from July onwards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jump from Premium to free is the least frequent transition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and premium to basic in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Since January and May have peak downgrades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introduce seasonal promotions, referral benefits, or temporary subscription freezes instead of cancellation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Since 10K users downgrade from Basic to Free, introduce loyalty rewards, exclusive Basic-tier perks, or limited-time discounts for Premium upgrades to encourage retention.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99BC8-6201-CADC-A462-F9AC7ADA63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78"/>
          <a:stretch/>
        </p:blipFill>
        <p:spPr>
          <a:xfrm>
            <a:off x="7475112" y="2458064"/>
            <a:ext cx="4235107" cy="14431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2C747C-DD7B-DDA9-2EA4-3F4C17F54B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45" t="5880" b="3764"/>
          <a:stretch/>
        </p:blipFill>
        <p:spPr>
          <a:xfrm>
            <a:off x="7439877" y="4218039"/>
            <a:ext cx="4270342" cy="18877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9536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1B82-4523-9AD7-8050-712CE402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Paid Users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7BA15-B50B-CB62-7FAC-A63CCF04C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13" y="2438400"/>
            <a:ext cx="5466735" cy="4333136"/>
          </a:xfrm>
        </p:spPr>
        <p:txBody>
          <a:bodyPr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shows steady month-on-month growth in paid users, peaking in November (10.1K) where as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LioCinema’s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growth is slower but more stable, with a noticeable rise in Premium users over time.</a:t>
            </a:r>
          </a:p>
          <a:p>
            <a:pPr>
              <a:lnSpc>
                <a:spcPct val="80000"/>
              </a:lnSpc>
            </a:pP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Jotstar’s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premium and VIP users are more concentrated in Tier 1 cities, indicating a focus on high-income subscriber where as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has a strong presence in Tier 2 and Tier 3 cities, suggesting affordability and regional appeal.</a:t>
            </a:r>
          </a:p>
          <a:p>
            <a:pPr>
              <a:lnSpc>
                <a:spcPct val="80000"/>
              </a:lnSpc>
            </a:pP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has a higher number of Premium &amp;VIP users (14K in the 25-34 age group) compared to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(17.2K in the same age group) and 26.4K users in the age group 18-24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9FD2E-688E-15AD-DAA6-476ED7C4B0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31" r="6939" b="2238"/>
          <a:stretch/>
        </p:blipFill>
        <p:spPr>
          <a:xfrm>
            <a:off x="6597446" y="2405000"/>
            <a:ext cx="4719483" cy="19998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FFE502-6A34-E51B-9792-4E7BDF069A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39" t="5092" r="4999" b="4344"/>
          <a:stretch/>
        </p:blipFill>
        <p:spPr>
          <a:xfrm>
            <a:off x="6597446" y="4604968"/>
            <a:ext cx="4719484" cy="18941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7693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D25C-C356-BA9E-60DB-8A608411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8B8A5-709F-19CC-586F-7697061F0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02981" cy="34163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dominates premium revenue with $26.7M, whereas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generates $8M from the same segment. This indicates that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a stronger high-end subscriber base willing to pay for premium features.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Jotstar’s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revenue is highly concentrated in Tier 1 cities ($31.3M), showing a premium, urban-focused strategy.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earns a more balanced revenue across Tier 2 ($7.2M) and Tier 3 ($5.2M) cities, indicating strong penetration in smaller cities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leads in the Basic plan segment with $9.8M, compared to minimal revenue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This suggests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attracts more budget-conscious users, making it more affordable for a wider audience.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8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4FD6-FF45-5536-B4A8-802DD822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27911" cy="706964"/>
          </a:xfrm>
        </p:spPr>
        <p:txBody>
          <a:bodyPr/>
          <a:lstStyle/>
          <a:p>
            <a:r>
              <a:rPr lang="en-US" dirty="0"/>
              <a:t>Recommendations to Min Inactive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F4B61-01C2-B279-982D-176048CD4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42" y="2603500"/>
            <a:ext cx="11110452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Strategies to Increase Engagement Among Inactive Users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Exclusive Content Previews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Offering inactive users with an early access to trailers, sneak peeks, or limited-time free access to premium content.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Loyalty Rewards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Implementing reward-based systems where users earn points for watching content, referring friends, or engaging with the platform.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Affordable Trial Periods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Introducing discounted or free trial plans to encourage reactivation for a certain period of time (ie:1 Month)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Live Events &amp; Interactive Content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Host live streaming of sports, concerts, and Q&amp;A sessions with stars to bring back disengaged users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815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0D00-8002-2C20-E156-E2D8673A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Promotion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98C3-0712-0EC5-CE52-19C40867D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4" y="2487561"/>
            <a:ext cx="11130116" cy="3532239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Brand Campaigns to Establish Itself as the Go-To OTT Platform in India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“Entertainment Without Limits” Campaign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Highlighting the extensive content library, including Bollywood, regional films, sports, and originals.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Regional Market Focused Campaigns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Creating multilingual advertisements featuring stars from different film industries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Tamil,Hindi,Telugu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),Cricket stars.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360-Degree Marketing Approach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Combining TV commercials, digital ads, influencer collaborations, and strategic placements in theatres and stadiums.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User-Generated Content Contests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Encouraging users to create and share their own reviews, reactions, and memes for a chance to win rewards.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297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9AA9-8DDD-7F23-EBB0-6CEF0DE6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EFAE-5C31-A94B-48E3-A08A142A5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77" y="2359743"/>
            <a:ext cx="11189109" cy="39427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Pricing Strategy for Competitive Edge and Profitability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Freemium Model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Providing a free tier with ad-supported content and encouraging upgrades to premium plans.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Affordable Entry Plan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Introducing a mobile-only plan at ₹99–₹149 per month to attract budget-conscious users.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Annual Discount Offers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Providing heavy discounts for users who commit to yearly plans instead of monthly renewals.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Bundled Plans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Offering bundled subscriptions plans for telecom providers who are using Lio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Telecommuntion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plan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Lio Sim Users get a free subscription of 3 Months to the Newly Merged platform)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Family &amp; Group Subscriptions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Introducing cost-effective family plans where multiple users can access content under one account for a limited period of time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83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FDDE-3E91-6B5B-0D59-BD738C5E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680194" cy="706964"/>
          </a:xfrm>
        </p:spPr>
        <p:txBody>
          <a:bodyPr/>
          <a:lstStyle/>
          <a:p>
            <a:r>
              <a:rPr lang="en-US" dirty="0"/>
              <a:t>Leverage partnerships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A8D9E-B1C0-FB61-062B-34183C8A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" y="2566218"/>
            <a:ext cx="11179277" cy="3215150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/>
              <a:t>Leveraging Partnerships with Telecom Companies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Bundled Subscription Offers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Collaborating with Jio, Airtel, and other networks to offer premium subscriptions as part of their recharge packs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Data-Free Streaming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Partner with telecom providers to allow data-free or reduced-data streaming for subscribers.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5G Optimization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Working with telecom companies to provide ultra-HD and 4K streaming experiences leveraging 5G networks.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Retail &amp; Kiosk Marketing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Promoting subscriptions via telecom retail stores and customer service centers.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15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84C5B-8B27-E18B-6A45-E11B3215F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7197-3A75-8D52-BC5D-A91C94CAC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21FA9-76C8-3E77-B093-BF3AC1DEE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B6E3DB-C1FB-00B3-0758-49C2290BA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23" y="877529"/>
            <a:ext cx="9242322" cy="51029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8D6A65-990C-A12A-7312-6EE7D04B947C}"/>
              </a:ext>
            </a:extLst>
          </p:cNvPr>
          <p:cNvSpPr txBox="1"/>
          <p:nvPr/>
        </p:nvSpPr>
        <p:spPr>
          <a:xfrm>
            <a:off x="2003055" y="1409700"/>
            <a:ext cx="7472516" cy="5232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OTT ANALYISIS – JOTSTAR VS LIOCINEMA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AC90D-F02E-1369-48B7-897114E3120C}"/>
              </a:ext>
            </a:extLst>
          </p:cNvPr>
          <p:cNvSpPr txBox="1"/>
          <p:nvPr/>
        </p:nvSpPr>
        <p:spPr>
          <a:xfrm>
            <a:off x="2003055" y="2261419"/>
            <a:ext cx="747251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Agenda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Data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Primary And </a:t>
            </a:r>
            <a:r>
              <a:rPr lang="en-US" sz="2800" b="1" dirty="0" err="1">
                <a:solidFill>
                  <a:schemeClr val="bg1"/>
                </a:solidFill>
              </a:rPr>
              <a:t>Secodary</a:t>
            </a:r>
            <a:r>
              <a:rPr lang="en-US" sz="2800" b="1" dirty="0">
                <a:solidFill>
                  <a:schemeClr val="bg1"/>
                </a:solidFill>
              </a:rPr>
              <a:t> Question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1"/>
                </a:solidFill>
              </a:rPr>
              <a:t>Dashbaord</a:t>
            </a:r>
            <a:r>
              <a:rPr lang="en-US" sz="2800" b="1" dirty="0">
                <a:solidFill>
                  <a:schemeClr val="bg1"/>
                </a:solidFill>
              </a:rPr>
              <a:t>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476359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DD3C-A13D-8556-E231-98283BE3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B100-ABA5-5D24-6237-9BEDBEC53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2603500"/>
            <a:ext cx="11198942" cy="341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Role of AI &amp; Machine Learning in Personalization and Content Discovery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Hyper-Personalized Recommendations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Using AI to suggest content based on viewing history, user preferences, and watch time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Smart Search &amp; Voice Assistance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Implementing AI-driven search functions and voice assistants to enhance discoverability.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Predictive Analytics for Content Strategy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Using ML models to analyze trends and produce content that aligns with user demand.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Chatbots &amp; AI Customer Support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Deploying AI-powered virtual assistants for resolving user queries and providing real-time support.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0569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BD55-7D60-9D12-E016-69AE61B4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50" y="963836"/>
            <a:ext cx="9296737" cy="706964"/>
          </a:xfrm>
        </p:spPr>
        <p:txBody>
          <a:bodyPr/>
          <a:lstStyle/>
          <a:p>
            <a:r>
              <a:rPr lang="en-US" dirty="0"/>
              <a:t>Brand Ambassador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5A05D-011A-8386-BBAF-83115EC00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0" y="2556387"/>
            <a:ext cx="11179277" cy="3463413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/>
              <a:t>Ideal Brand Ambassador for the Merged OTT Platform</a:t>
            </a:r>
          </a:p>
          <a:p>
            <a:r>
              <a:rPr lang="en-US" b="1" dirty="0"/>
              <a:t>Pan-India Appeal</a:t>
            </a:r>
            <a:r>
              <a:rPr lang="en-US" dirty="0"/>
              <a:t>: The ambassador should resonate with both urban and rural audiences.</a:t>
            </a:r>
            <a:endParaRPr lang="en-US" b="1" dirty="0"/>
          </a:p>
          <a:p>
            <a:r>
              <a:rPr lang="en-US" b="1" dirty="0"/>
              <a:t>Versatile &amp; Relatable Personality</a:t>
            </a:r>
            <a:r>
              <a:rPr lang="en-US" dirty="0"/>
              <a:t>: Should have credibility across multiple entertainment genres.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Considering the above 2 factors I would recommend the below Personalities</a:t>
            </a:r>
          </a:p>
          <a:p>
            <a:r>
              <a:rPr lang="en-US" b="1" dirty="0"/>
              <a:t>Shah Rukh Khan</a:t>
            </a:r>
            <a:r>
              <a:rPr lang="en-US" dirty="0"/>
              <a:t> – Universal appeal, strong fan base, and OTT presence.</a:t>
            </a:r>
          </a:p>
          <a:p>
            <a:r>
              <a:rPr lang="en-US" b="1" dirty="0"/>
              <a:t>Virat Kohli</a:t>
            </a:r>
            <a:r>
              <a:rPr lang="en-US" dirty="0"/>
              <a:t> – Strong brand value, connects with cricket and sports audiences.</a:t>
            </a:r>
          </a:p>
          <a:p>
            <a:r>
              <a:rPr lang="en-US" b="1" dirty="0" err="1"/>
              <a:t>Rashmika</a:t>
            </a:r>
            <a:r>
              <a:rPr lang="en-US" b="1" dirty="0"/>
              <a:t> </a:t>
            </a:r>
            <a:r>
              <a:rPr lang="en-US" b="1" dirty="0" err="1"/>
              <a:t>Mandanna</a:t>
            </a:r>
            <a:r>
              <a:rPr lang="en-US" b="1" dirty="0"/>
              <a:t> </a:t>
            </a:r>
            <a:r>
              <a:rPr lang="en-US" dirty="0"/>
              <a:t>- Play on her "National Crush" title to promote binge-worthy content.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860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2A28-3792-DB0E-EE44-6ACB6A50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E75AC-C30C-483A-3014-1C3C68379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4413" y="5899354"/>
            <a:ext cx="521110" cy="33429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35AAB-6792-9824-5908-E7A030BB3EA6}"/>
              </a:ext>
            </a:extLst>
          </p:cNvPr>
          <p:cNvSpPr txBox="1"/>
          <p:nvPr/>
        </p:nvSpPr>
        <p:spPr>
          <a:xfrm>
            <a:off x="698089" y="2326522"/>
            <a:ext cx="10982633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Lio, a leading telecom provider, is preparing for a strategic merger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 top streaming platform in India. This project aims to analyze the performance and user behavior of both platforms from January to November 2024,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Major focus 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Subscriber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 consumption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Inactivity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Upgrade/downgrade trends.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 Library Analysis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leveraging data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the analysis will provide key insights to optimize merger decisions, enhance user retention, and refine content strategies, ultimately strengthening their competitive position in the Indian digital streaming market.</a:t>
            </a:r>
          </a:p>
        </p:txBody>
      </p:sp>
    </p:spTree>
    <p:extLst>
      <p:ext uri="{BB962C8B-B14F-4D97-AF65-F5344CB8AC3E}">
        <p14:creationId xmlns:p14="http://schemas.microsoft.com/office/powerpoint/2010/main" val="337932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0C46-ED02-B88B-C671-1EFB5087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59138-6BEA-A68A-1878-D2233FEA7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1613451"/>
            <a:ext cx="10515936" cy="5762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Primary &amp; Secondary Analysis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CAFC83-31B9-131C-5F4E-B9CB195AB7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7550" y="2189713"/>
            <a:ext cx="4901529" cy="46682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70636-1C66-9027-6DBD-5C6C9A685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1EF8F4B-79D8-BACE-1E19-E8E97FAFD5F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08712" y="2189712"/>
            <a:ext cx="5295030" cy="4668287"/>
          </a:xfrm>
        </p:spPr>
      </p:pic>
    </p:spTree>
    <p:extLst>
      <p:ext uri="{BB962C8B-B14F-4D97-AF65-F5344CB8AC3E}">
        <p14:creationId xmlns:p14="http://schemas.microsoft.com/office/powerpoint/2010/main" val="172825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EE3C-E9A6-AE77-3822-FF15D1E9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C0759-4DC0-31D3-565E-6479536D6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942" y="2310581"/>
            <a:ext cx="11189109" cy="4375354"/>
          </a:xfrm>
        </p:spPr>
      </p:pic>
    </p:spTree>
    <p:extLst>
      <p:ext uri="{BB962C8B-B14F-4D97-AF65-F5344CB8AC3E}">
        <p14:creationId xmlns:p14="http://schemas.microsoft.com/office/powerpoint/2010/main" val="274832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EA49C-3890-C56B-9E40-870BFCEF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Users &amp; Growth Trends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B65000-A45D-338B-8842-464EAA074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166" y="2320413"/>
            <a:ext cx="6586384" cy="419627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Users (November 2024)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37K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4K users (constant across months)</a:t>
            </a: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Jotstar’s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strong upward trend suggests increasing popularity, successful marketing, or engaging content offerings.</a:t>
            </a: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LioCinema’s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stagnant growth could indicate low acquisition efforts, lack of competitive content, or limited market expansion.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merger could help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leverage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Jotstar’s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rapid growth while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could benefit from Lio’s subscriber base and telecom integration.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7756D-CE3C-8670-38EB-1EF5E8A63C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7" t="1749" r="2357" b="2460"/>
          <a:stretch/>
        </p:blipFill>
        <p:spPr>
          <a:xfrm>
            <a:off x="6951406" y="2399071"/>
            <a:ext cx="4365523" cy="43065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470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F35D-F516-ED9E-CB1A-A7480449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Library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3BE5C-AC53-148E-1958-F3EFFA2DB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7" y="2231923"/>
            <a:ext cx="5357280" cy="4204334"/>
          </a:xfrm>
        </p:spPr>
        <p:txBody>
          <a:bodyPr anchor="ctr">
            <a:no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Total Content: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has 2.4K content items, whereas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has 1.3K content items.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Content Type: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has more series (0.8K vs. 0.3K) and sports content (0.4K vs. minimal), while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focuses more on movies (0.9K vs. 1.2K in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Language Distribution: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dominates in English content (800 vs. 56), while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has a stronger presence in Hindi and regional languages.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Genre Breakdown: Both platforms have similar numbers in Drama, Action, and Comedy, but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has a wider variety, including Live Matches and Sci-Fi.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Content Runtime: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has higher total content hours (5.67K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with movies contributing the most, followed by sports and series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Develop a content strategy that blends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Jotstar’s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strong English and sports catalog with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LioCinema’s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regional and Bollywood dominance, ensuring a diverse library that appeals to both mass and niche audiences across India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A0B21E-A156-ED24-D424-7E439D9EC6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00" t="1689" r="4150" b="4217"/>
          <a:stretch/>
        </p:blipFill>
        <p:spPr>
          <a:xfrm>
            <a:off x="6174658" y="2378495"/>
            <a:ext cx="2743200" cy="39534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463546-89F3-9ECC-810C-CC87D2DBC2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77" t="2621" b="1596"/>
          <a:stretch/>
        </p:blipFill>
        <p:spPr>
          <a:xfrm>
            <a:off x="9085007" y="2378495"/>
            <a:ext cx="2576049" cy="39534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755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E0F1-FFD1-D64B-F8DA-72759592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1AD1-59D5-F9D8-B938-5F5A755A5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0" y="2340077"/>
            <a:ext cx="7325032" cy="4266365"/>
          </a:xfrm>
        </p:spPr>
        <p:txBody>
          <a:bodyPr anchor="ctr">
            <a:normAutofit/>
          </a:bodyPr>
          <a:lstStyle/>
          <a:p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has a significantly larger user base (183K) compared to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(45K).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18-24 age group dominates on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(80K users), while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has a stronger presence in the 25-34 segment (20K users).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Tier 3 cities contribute the most users to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(79K), whereas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Jotstar's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user base is more evenly spread across tiers.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Both platforms have a majority of free users, but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has a lower premium and VIP subscriber count compared to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shows consistent monthly growth, while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Jotstar's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growth is relatively stagnant over time.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2B828-4B6F-EFD7-1462-E52CB26647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75" t="1842" r="2556" b="2586"/>
          <a:stretch/>
        </p:blipFill>
        <p:spPr>
          <a:xfrm>
            <a:off x="8032954" y="2418735"/>
            <a:ext cx="3637936" cy="40803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444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82E1A-5623-BD4F-2D74-F888ACD7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12997"/>
            <a:ext cx="8761413" cy="706964"/>
          </a:xfrm>
        </p:spPr>
        <p:txBody>
          <a:bodyPr/>
          <a:lstStyle/>
          <a:p>
            <a:r>
              <a:rPr lang="en-US" dirty="0"/>
              <a:t>Active /Inactive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F0845-9C89-E1F9-E3DD-A1E14FA4F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09" y="2399070"/>
            <a:ext cx="5574891" cy="3792897"/>
          </a:xfrm>
        </p:spPr>
        <p:txBody>
          <a:bodyPr>
            <a:normAutofit fontScale="85000" lnSpcReduction="10000"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81% of users are active and 14.9% are inactive In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, while 55% are active and 44.8% are in active in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 overall active user is 61% and inactive user is 39%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Active user (84%– 86%) and inactive users (14% -15%)show similar pattern across age groups for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where as for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age group 45+ are more active and age group18 – 24) are highly inactive 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Premium and VIP users are the most engaged, with over 82% active users.</a:t>
            </a:r>
            <a:b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Free plan users have the highest inactivity rate (47.34%), indicating lower retention.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Improve retention strategies for younger and free-tier users.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Offer targeted incentives to boost engagement among inactive users.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7BCD16-1077-970E-F19B-A4EF0CC117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84" r="2792" b="949"/>
          <a:stretch/>
        </p:blipFill>
        <p:spPr>
          <a:xfrm>
            <a:off x="6420463" y="4558541"/>
            <a:ext cx="5368415" cy="1633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45EA5F-7CC2-E839-7D41-2FC170E766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60" t="3339" r="3146" b="2258"/>
          <a:stretch/>
        </p:blipFill>
        <p:spPr>
          <a:xfrm>
            <a:off x="9202994" y="2299458"/>
            <a:ext cx="2585884" cy="19874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CA46A6-730A-8C8C-5EB6-70E1B1D56E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76" t="1530" r="4012" b="3919"/>
          <a:stretch/>
        </p:blipFill>
        <p:spPr>
          <a:xfrm>
            <a:off x="6371303" y="2314815"/>
            <a:ext cx="2664542" cy="1972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3213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5416</TotalTime>
  <Words>2083</Words>
  <Application>Microsoft Office PowerPoint</Application>
  <PresentationFormat>Widescreen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  <vt:lpstr>Project Overview</vt:lpstr>
      <vt:lpstr>Problem Statement</vt:lpstr>
      <vt:lpstr>Data Model</vt:lpstr>
      <vt:lpstr>Total Users &amp; Growth Trends</vt:lpstr>
      <vt:lpstr>Content Library Comparison</vt:lpstr>
      <vt:lpstr>User Demographics</vt:lpstr>
      <vt:lpstr>Active /Inactive users</vt:lpstr>
      <vt:lpstr>Watch Time Analysis</vt:lpstr>
      <vt:lpstr>Inactivity Correlation</vt:lpstr>
      <vt:lpstr>Upgrade Patterns </vt:lpstr>
      <vt:lpstr>Downgrade Trends</vt:lpstr>
      <vt:lpstr>Paid Users Distribution</vt:lpstr>
      <vt:lpstr>Revenue Analysis</vt:lpstr>
      <vt:lpstr>Recommendations to Min Inactive Users</vt:lpstr>
      <vt:lpstr>Brand Promotion Recommendations</vt:lpstr>
      <vt:lpstr>Pricing Recommendations </vt:lpstr>
      <vt:lpstr>Leverage partnerships Recommendations</vt:lpstr>
      <vt:lpstr>AI Recommendations</vt:lpstr>
      <vt:lpstr>Brand Ambassador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Rajasekar</dc:creator>
  <cp:lastModifiedBy>Rajasekar</cp:lastModifiedBy>
  <cp:revision>54</cp:revision>
  <dcterms:created xsi:type="dcterms:W3CDTF">2025-03-08T21:33:57Z</dcterms:created>
  <dcterms:modified xsi:type="dcterms:W3CDTF">2025-03-12T20:51:45Z</dcterms:modified>
</cp:coreProperties>
</file>