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531" r:id="rId2"/>
    <p:sldId id="289" r:id="rId3"/>
    <p:sldId id="292" r:id="rId4"/>
    <p:sldId id="294" r:id="rId5"/>
    <p:sldId id="298" r:id="rId6"/>
    <p:sldId id="532" r:id="rId7"/>
    <p:sldId id="302" r:id="rId8"/>
    <p:sldId id="303" r:id="rId9"/>
    <p:sldId id="307" r:id="rId10"/>
    <p:sldId id="301" r:id="rId11"/>
  </p:sldIdLst>
  <p:sldSz cx="12192000" cy="6858000"/>
  <p:notesSz cx="6858000" cy="9144000"/>
  <p:embeddedFontLst>
    <p:embeddedFont>
      <p:font typeface="Aharoni" panose="02010803020104030203" pitchFamily="2" charset="-79"/>
      <p:bold r:id="rId14"/>
    </p:embeddedFont>
    <p:embeddedFont>
      <p:font typeface="Cambria" panose="02040503050406030204" pitchFamily="18" charset="0"/>
      <p:regular r:id="rId15"/>
      <p:bold r:id="rId16"/>
      <p:italic r:id="rId17"/>
      <p:boldItalic r:id="rId18"/>
    </p:embeddedFont>
    <p:embeddedFont>
      <p:font typeface="Montserrat Medium" panose="00000600000000000000" pitchFamily="2" charset="0"/>
      <p:regular r:id="rId19"/>
      <p: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Plus Jakarta Sans" panose="020B0604020202020204" charset="0"/>
      <p:regular r:id="rId25"/>
      <p:bold r:id="rId26"/>
      <p:italic r:id="rId27"/>
      <p:boldItalic r:id="rId28"/>
    </p:embeddedFont>
    <p:embeddedFont>
      <p:font typeface="Verdana" panose="020B0604030504040204" pitchFamily="34" charset="0"/>
      <p:regular r:id="rId29"/>
      <p:bold r:id="rId30"/>
      <p:italic r:id="rId31"/>
      <p:boldItalic r:id="rId32"/>
    </p:embeddedFont>
  </p:embeddedFontLst>
  <p:custDataLst>
    <p:tags r:id="rId33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7" roundtripDataSignature="AMtx7miIyBGqFJiBIVMPSSJVJ08VgmQ4i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d_eceblr gitam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5441"/>
    <a:srgbClr val="EFE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E653A5-9B26-4DEE-BD48-01E2D4B97962}" v="2" dt="2025-09-26T03:10:51.513"/>
    <p1510:client id="{4B5F7F49-916D-4517-ABBC-3AEC433BE59F}" v="22" dt="2025-09-25T17:39:29.253"/>
  </p1510:revLst>
</p1510:revInfo>
</file>

<file path=ppt/tableStyles.xml><?xml version="1.0" encoding="utf-8"?>
<a:tblStyleLst xmlns:a="http://schemas.openxmlformats.org/drawingml/2006/main" def="{DE7AD339-51BE-4A38-A1C7-CCF28897F289}">
  <a:tblStyle styleId="{DE7AD339-51BE-4A38-A1C7-CCF28897F28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A924C56-2605-4F23-9EB3-E9BB6EE8B9F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51EE4F-AFDD-4CAF-9A68-E5F7998E488A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E93928-965C-4434-93D3-DF2355B07969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EF631A4-29D2-40AD-BCCE-37D0C2C57A83}" styleName="Table_4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7"/>
          </a:solidFill>
        </a:fill>
      </a:tcStyle>
    </a:wholeTbl>
    <a:band1H>
      <a:tcTxStyle/>
      <a:tcStyle>
        <a:tcBdr/>
        <a:fill>
          <a:solidFill>
            <a:srgbClr val="FFE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6335F9-F63F-485A-8836-33AD16E12051}" styleName="Table_5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A376B42-5B4D-4A95-80B0-B5B1E67FD56F}" styleName="Table_6">
    <a:wholeTbl>
      <a:tcTxStyle b="off" i="off">
        <a:font>
          <a:latin typeface="Arial"/>
          <a:ea typeface="Arial"/>
          <a:cs typeface="Arial"/>
        </a:font>
        <a:srgbClr val="282828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7"/>
          </a:solidFill>
        </a:fill>
      </a:tcStyle>
    </a:wholeTbl>
    <a:band1H>
      <a:tcTxStyle/>
      <a:tcStyle>
        <a:tcBdr/>
        <a:fill>
          <a:solidFill>
            <a:srgbClr val="FFE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FFC639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FFC63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C639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C639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3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87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90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8" Type="http://schemas.openxmlformats.org/officeDocument/2006/relationships/slide" Target="slides/slide7.xml"/><Relationship Id="rId93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sha H S" userId="fc08a0162f969a86" providerId="LiveId" clId="{780404F7-F29D-4D58-A34A-533737CD2DF6}"/>
    <pc:docChg chg="custSel modSld">
      <pc:chgData name="Monisha H S" userId="fc08a0162f969a86" providerId="LiveId" clId="{780404F7-F29D-4D58-A34A-533737CD2DF6}" dt="2025-09-26T03:11:20.287" v="12" actId="14100"/>
      <pc:docMkLst>
        <pc:docMk/>
      </pc:docMkLst>
      <pc:sldChg chg="addSp delSp modSp mod">
        <pc:chgData name="Monisha H S" userId="fc08a0162f969a86" providerId="LiveId" clId="{780404F7-F29D-4D58-A34A-533737CD2DF6}" dt="2025-09-26T03:11:20.287" v="12" actId="14100"/>
        <pc:sldMkLst>
          <pc:docMk/>
          <pc:sldMk cId="1995428012" sldId="532"/>
        </pc:sldMkLst>
        <pc:spChg chg="add mod topLvl">
          <ac:chgData name="Monisha H S" userId="fc08a0162f969a86" providerId="LiveId" clId="{780404F7-F29D-4D58-A34A-533737CD2DF6}" dt="2025-09-26T03:09:52.038" v="5" actId="478"/>
          <ac:spMkLst>
            <pc:docMk/>
            <pc:sldMk cId="1995428012" sldId="532"/>
            <ac:spMk id="8" creationId="{DDBF6E6D-8ECA-C98A-9C39-6BBF1CA1595D}"/>
          </ac:spMkLst>
        </pc:spChg>
        <pc:grpChg chg="add del mod">
          <ac:chgData name="Monisha H S" userId="fc08a0162f969a86" providerId="LiveId" clId="{780404F7-F29D-4D58-A34A-533737CD2DF6}" dt="2025-09-26T03:09:52.038" v="5" actId="478"/>
          <ac:grpSpMkLst>
            <pc:docMk/>
            <pc:sldMk cId="1995428012" sldId="532"/>
            <ac:grpSpMk id="6" creationId="{BC6B6A37-ABE7-ABA8-1EA1-FD631490F3B8}"/>
          </ac:grpSpMkLst>
        </pc:grpChg>
        <pc:graphicFrameChg chg="del modGraphic">
          <ac:chgData name="Monisha H S" userId="fc08a0162f969a86" providerId="LiveId" clId="{780404F7-F29D-4D58-A34A-533737CD2DF6}" dt="2025-09-26T03:09:20.385" v="1" actId="478"/>
          <ac:graphicFrameMkLst>
            <pc:docMk/>
            <pc:sldMk cId="1995428012" sldId="532"/>
            <ac:graphicFrameMk id="2" creationId="{B52E4FEB-46EB-D82F-C34F-EB534D83C7FD}"/>
          </ac:graphicFrameMkLst>
        </pc:graphicFrameChg>
        <pc:graphicFrameChg chg="del">
          <ac:chgData name="Monisha H S" userId="fc08a0162f969a86" providerId="LiveId" clId="{780404F7-F29D-4D58-A34A-533737CD2DF6}" dt="2025-09-26T03:09:23.143" v="2" actId="478"/>
          <ac:graphicFrameMkLst>
            <pc:docMk/>
            <pc:sldMk cId="1995428012" sldId="532"/>
            <ac:graphicFrameMk id="5" creationId="{CB01DBDF-93E9-E9C3-D564-A32E08463EAE}"/>
          </ac:graphicFrameMkLst>
        </pc:graphicFrameChg>
        <pc:picChg chg="add del mod topLvl">
          <ac:chgData name="Monisha H S" userId="fc08a0162f969a86" providerId="LiveId" clId="{780404F7-F29D-4D58-A34A-533737CD2DF6}" dt="2025-09-26T03:09:52.038" v="5" actId="478"/>
          <ac:picMkLst>
            <pc:docMk/>
            <pc:sldMk cId="1995428012" sldId="532"/>
            <ac:picMk id="7" creationId="{9C1C49BE-ED4C-3814-17AA-648693D81896}"/>
          </ac:picMkLst>
        </pc:picChg>
        <pc:picChg chg="add mod modCrop">
          <ac:chgData name="Monisha H S" userId="fc08a0162f969a86" providerId="LiveId" clId="{780404F7-F29D-4D58-A34A-533737CD2DF6}" dt="2025-09-26T03:11:20.287" v="12" actId="14100"/>
          <ac:picMkLst>
            <pc:docMk/>
            <pc:sldMk cId="1995428012" sldId="532"/>
            <ac:picMk id="10" creationId="{9BD5607C-51E0-3EA6-76BE-9D059701462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55F02E-3C08-AE1E-8586-E8E7CD0990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25FAD-57C3-48A0-8DDC-E6630F1621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14F2F-8EAD-49A7-A8EF-9A8E9DCC375B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5DB5B-4D1B-4F17-4428-BC3F459421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874CE-76D5-C303-BA82-2A7E796E0B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54583-99CA-4BB1-8621-21CE87B92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233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4F5DA2E6-7F22-4241-BC20-FFB750256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>
            <a:extLst>
              <a:ext uri="{FF2B5EF4-FFF2-40B4-BE49-F238E27FC236}">
                <a16:creationId xmlns:a16="http://schemas.microsoft.com/office/drawing/2014/main" id="{D982CAA8-A962-C840-8D2B-A34EF39199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>
            <a:extLst>
              <a:ext uri="{FF2B5EF4-FFF2-40B4-BE49-F238E27FC236}">
                <a16:creationId xmlns:a16="http://schemas.microsoft.com/office/drawing/2014/main" id="{9C1CB7E4-6815-AC32-2B8D-06EDAD164C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5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9E058B08-58E6-9F0F-DF87-5DED49A0D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>
            <a:extLst>
              <a:ext uri="{FF2B5EF4-FFF2-40B4-BE49-F238E27FC236}">
                <a16:creationId xmlns:a16="http://schemas.microsoft.com/office/drawing/2014/main" id="{53096C82-8867-D00C-A568-BCD7CB58DA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>
            <a:extLst>
              <a:ext uri="{FF2B5EF4-FFF2-40B4-BE49-F238E27FC236}">
                <a16:creationId xmlns:a16="http://schemas.microsoft.com/office/drawing/2014/main" id="{BAA3ED4A-F4DD-BC77-8BF5-0B54F9756B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79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fee63df26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1" name="Google Shape;741;g2fee63df2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Slide">
  <p:cSld name="29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1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Google Shape;14;p38">
            <a:extLst>
              <a:ext uri="{FF2B5EF4-FFF2-40B4-BE49-F238E27FC236}">
                <a16:creationId xmlns:a16="http://schemas.microsoft.com/office/drawing/2014/main" id="{F1297DBC-90BB-B4E6-5D35-1E9745CE12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373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0C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4"/>
          <p:cNvSpPr txBox="1"/>
          <p:nvPr/>
        </p:nvSpPr>
        <p:spPr>
          <a:xfrm>
            <a:off x="434411" y="6230138"/>
            <a:ext cx="47898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Dept EECE, GST Bengaluru</a:t>
            </a:r>
            <a:endParaRPr sz="1800" b="0" i="0" u="none" strike="noStrike" cap="none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Google Shape;11;p64"/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10545066" y="6107763"/>
            <a:ext cx="1432859" cy="61408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75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1253">
          <p15:clr>
            <a:srgbClr val="A4A3A4"/>
          </p15:clr>
        </p15:guide>
        <p15:guide id="6" orient="horz" pos="1706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orient="horz" pos="3067">
          <p15:clr>
            <a:srgbClr val="A4A3A4"/>
          </p15:clr>
        </p15:guide>
        <p15:guide id="9" orient="horz" pos="3521">
          <p15:clr>
            <a:srgbClr val="A4A3A4"/>
          </p15:clr>
        </p15:guide>
        <p15:guide id="10" orient="horz" pos="3974">
          <p15:clr>
            <a:srgbClr val="A4A3A4"/>
          </p15:clr>
        </p15:guide>
        <p15:guide id="11" pos="4294">
          <p15:clr>
            <a:srgbClr val="A4A3A4"/>
          </p15:clr>
        </p15:guide>
        <p15:guide id="12" pos="4747">
          <p15:clr>
            <a:srgbClr val="A4A3A4"/>
          </p15:clr>
        </p15:guide>
        <p15:guide id="13" pos="211">
          <p15:clr>
            <a:srgbClr val="A4A3A4"/>
          </p15:clr>
        </p15:guide>
        <p15:guide id="14" pos="665">
          <p15:clr>
            <a:srgbClr val="A4A3A4"/>
          </p15:clr>
        </p15:guide>
        <p15:guide id="15" pos="1118">
          <p15:clr>
            <a:srgbClr val="A4A3A4"/>
          </p15:clr>
        </p15:guide>
        <p15:guide id="16" pos="1572">
          <p15:clr>
            <a:srgbClr val="A4A3A4"/>
          </p15:clr>
        </p15:guide>
        <p15:guide id="17" pos="2026">
          <p15:clr>
            <a:srgbClr val="A4A3A4"/>
          </p15:clr>
        </p15:guide>
        <p15:guide id="18" pos="2479">
          <p15:clr>
            <a:srgbClr val="A4A3A4"/>
          </p15:clr>
        </p15:guide>
        <p15:guide id="19" pos="2933">
          <p15:clr>
            <a:srgbClr val="A4A3A4"/>
          </p15:clr>
        </p15:guide>
        <p15:guide id="20" pos="3386">
          <p15:clr>
            <a:srgbClr val="A4A3A4"/>
          </p15:clr>
        </p15:guide>
        <p15:guide id="21" pos="5201">
          <p15:clr>
            <a:srgbClr val="A4A3A4"/>
          </p15:clr>
        </p15:guide>
        <p15:guide id="22" pos="5654">
          <p15:clr>
            <a:srgbClr val="A4A3A4"/>
          </p15:clr>
        </p15:guide>
        <p15:guide id="23" pos="6108">
          <p15:clr>
            <a:srgbClr val="A4A3A4"/>
          </p15:clr>
        </p15:guide>
        <p15:guide id="24" pos="6562">
          <p15:clr>
            <a:srgbClr val="A4A3A4"/>
          </p15:clr>
        </p15:guide>
        <p15:guide id="25" pos="7015">
          <p15:clr>
            <a:srgbClr val="A4A3A4"/>
          </p15:clr>
        </p15:guide>
        <p15:guide id="26" pos="7469">
          <p15:clr>
            <a:srgbClr val="A4A3A4"/>
          </p15:clr>
        </p15:guide>
        <p15:guide id="27" pos="347">
          <p15:clr>
            <a:srgbClr val="F26B43"/>
          </p15:clr>
        </p15:guide>
        <p15:guide id="28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508.10805?utm_source=chatgpt.com" TargetMode="External"/><Relationship Id="rId2" Type="http://schemas.openxmlformats.org/officeDocument/2006/relationships/hyperlink" Target="https://www.mdpi.com/2079-9292/12/13/2923?utm_source=chatgpt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topics/pulse-oximeter" TargetMode="External"/><Relationship Id="rId5" Type="http://schemas.openxmlformats.org/officeDocument/2006/relationships/hyperlink" Target="https://github.com/oxullo/Arduino-MAX30100" TargetMode="External"/><Relationship Id="rId4" Type="http://schemas.openxmlformats.org/officeDocument/2006/relationships/hyperlink" Target="https://pmc.ncbi.nlm.nih.gov/articles/PMC7506719/?utm_source=chatgpt.co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AE9A7-FBD8-C9FF-7958-4AF11252250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60163" y="6218238"/>
            <a:ext cx="731837" cy="523875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pic>
        <p:nvPicPr>
          <p:cNvPr id="5" name="Google Shape;87;p1">
            <a:extLst>
              <a:ext uri="{FF2B5EF4-FFF2-40B4-BE49-F238E27FC236}">
                <a16:creationId xmlns:a16="http://schemas.microsoft.com/office/drawing/2014/main" id="{AD01CF2C-8332-E700-171E-F6425D2B2D23}"/>
              </a:ext>
            </a:extLst>
          </p:cNvPr>
          <p:cNvPicPr preferRelativeResize="0"/>
          <p:nvPr/>
        </p:nvPicPr>
        <p:blipFill rotWithShape="1">
          <a:blip r:embed="rId2">
            <a:alphaModFix amt="20000"/>
          </a:blip>
          <a:srcRect l="1514" r="2310" b="19493"/>
          <a:stretch/>
        </p:blipFill>
        <p:spPr>
          <a:xfrm>
            <a:off x="-1235" y="7409"/>
            <a:ext cx="12193235" cy="67349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8;p1">
            <a:extLst>
              <a:ext uri="{FF2B5EF4-FFF2-40B4-BE49-F238E27FC236}">
                <a16:creationId xmlns:a16="http://schemas.microsoft.com/office/drawing/2014/main" id="{74F321D0-F3BA-5572-DBB4-C5E77739C8E5}"/>
              </a:ext>
            </a:extLst>
          </p:cNvPr>
          <p:cNvSpPr txBox="1"/>
          <p:nvPr/>
        </p:nvSpPr>
        <p:spPr>
          <a:xfrm>
            <a:off x="2904067" y="3157752"/>
            <a:ext cx="638386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accent4"/>
                </a:solidFill>
                <a:latin typeface="Open Sans"/>
                <a:ea typeface="Open Sans"/>
                <a:cs typeface="Open Sans"/>
                <a:sym typeface="Open Sans"/>
              </a:rPr>
              <a:t>GITAM (Deemed-to-be) University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11" name="Google Shape;93;p1">
            <a:extLst>
              <a:ext uri="{FF2B5EF4-FFF2-40B4-BE49-F238E27FC236}">
                <a16:creationId xmlns:a16="http://schemas.microsoft.com/office/drawing/2014/main" id="{5F318AA7-C96A-3AAD-7C94-E53133C5AD6C}"/>
              </a:ext>
            </a:extLst>
          </p:cNvPr>
          <p:cNvSpPr/>
          <p:nvPr/>
        </p:nvSpPr>
        <p:spPr>
          <a:xfrm>
            <a:off x="3060700" y="6148918"/>
            <a:ext cx="6096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www.gitam.edu</a:t>
            </a:r>
            <a:endParaRPr sz="1200" b="0" i="0" u="none" strike="noStrike" cap="none" dirty="0">
              <a:solidFill>
                <a:srgbClr val="7F7F7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2" name="Google Shape;94;p1">
            <a:extLst>
              <a:ext uri="{FF2B5EF4-FFF2-40B4-BE49-F238E27FC236}">
                <a16:creationId xmlns:a16="http://schemas.microsoft.com/office/drawing/2014/main" id="{27E17DC4-EBA4-36D1-CC55-FFAF1FD93FF1}"/>
              </a:ext>
            </a:extLst>
          </p:cNvPr>
          <p:cNvGrpSpPr/>
          <p:nvPr/>
        </p:nvGrpSpPr>
        <p:grpSpPr>
          <a:xfrm rot="2700000">
            <a:off x="5984712" y="5183993"/>
            <a:ext cx="231043" cy="225933"/>
            <a:chOff x="11087593" y="13905"/>
            <a:chExt cx="1085533" cy="1061509"/>
          </a:xfrm>
        </p:grpSpPr>
        <p:sp>
          <p:nvSpPr>
            <p:cNvPr id="13" name="Google Shape;95;p1">
              <a:extLst>
                <a:ext uri="{FF2B5EF4-FFF2-40B4-BE49-F238E27FC236}">
                  <a16:creationId xmlns:a16="http://schemas.microsoft.com/office/drawing/2014/main" id="{AE7092A2-B102-1273-6C25-E1736799EF72}"/>
                </a:ext>
              </a:extLst>
            </p:cNvPr>
            <p:cNvSpPr/>
            <p:nvPr/>
          </p:nvSpPr>
          <p:spPr>
            <a:xfrm>
              <a:off x="11087593" y="548342"/>
              <a:ext cx="537028" cy="527072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6;p1">
              <a:extLst>
                <a:ext uri="{FF2B5EF4-FFF2-40B4-BE49-F238E27FC236}">
                  <a16:creationId xmlns:a16="http://schemas.microsoft.com/office/drawing/2014/main" id="{CD50D2DC-2455-5951-3C5D-BB02F217709E}"/>
                </a:ext>
              </a:extLst>
            </p:cNvPr>
            <p:cNvSpPr/>
            <p:nvPr/>
          </p:nvSpPr>
          <p:spPr>
            <a:xfrm>
              <a:off x="11636098" y="13905"/>
              <a:ext cx="537028" cy="527079"/>
            </a:xfrm>
            <a:prstGeom prst="rect">
              <a:avLst/>
            </a:prstGeom>
            <a:solidFill>
              <a:srgbClr val="3A3A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04;p1">
            <a:extLst>
              <a:ext uri="{FF2B5EF4-FFF2-40B4-BE49-F238E27FC236}">
                <a16:creationId xmlns:a16="http://schemas.microsoft.com/office/drawing/2014/main" id="{C323D64D-BE3D-E115-33E9-192C329B4C2B}"/>
              </a:ext>
            </a:extLst>
          </p:cNvPr>
          <p:cNvSpPr/>
          <p:nvPr/>
        </p:nvSpPr>
        <p:spPr>
          <a:xfrm>
            <a:off x="2904067" y="3856219"/>
            <a:ext cx="6096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Department of Electrical Electronics and Communication Engineering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05;p1">
            <a:extLst>
              <a:ext uri="{FF2B5EF4-FFF2-40B4-BE49-F238E27FC236}">
                <a16:creationId xmlns:a16="http://schemas.microsoft.com/office/drawing/2014/main" id="{C9CF77E4-28A7-270F-8F1A-AFD4E8DCECCF}"/>
              </a:ext>
            </a:extLst>
          </p:cNvPr>
          <p:cNvSpPr/>
          <p:nvPr/>
        </p:nvSpPr>
        <p:spPr>
          <a:xfrm>
            <a:off x="9156700" y="5791918"/>
            <a:ext cx="29269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11;p1">
            <a:extLst>
              <a:ext uri="{FF2B5EF4-FFF2-40B4-BE49-F238E27FC236}">
                <a16:creationId xmlns:a16="http://schemas.microsoft.com/office/drawing/2014/main" id="{037B6323-B919-404C-9A53-E2D1EEBBC29E}"/>
              </a:ext>
            </a:extLst>
          </p:cNvPr>
          <p:cNvSpPr/>
          <p:nvPr/>
        </p:nvSpPr>
        <p:spPr>
          <a:xfrm>
            <a:off x="133753" y="4504626"/>
            <a:ext cx="3723543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Team: </a:t>
            </a: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Monisha H S – BU22EECE0100439</a:t>
            </a: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Praj</a:t>
            </a: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wal Shetty – BU22EECE0100434</a:t>
            </a:r>
            <a:endParaRPr lang="en-US" sz="1400" b="1" i="0" u="none" strike="noStrike" cap="none" dirty="0">
              <a:solidFill>
                <a:schemeClr val="dk1"/>
              </a:solidFill>
              <a:latin typeface="Montserrat Medium"/>
              <a:ea typeface="Arial"/>
              <a:cs typeface="Arial"/>
              <a:sym typeface="Montserrat Medium"/>
            </a:endParaRPr>
          </a:p>
          <a:p>
            <a:pPr algn="ctr">
              <a:lnSpc>
                <a:spcPct val="150000"/>
              </a:lnSpc>
              <a:buSzPts val="1400"/>
            </a:pPr>
            <a:endParaRPr lang="en-US" b="1" dirty="0">
              <a:solidFill>
                <a:schemeClr val="dk1"/>
              </a:solidFill>
              <a:latin typeface="Montserrat Medium"/>
              <a:sym typeface="Montserrat Medium"/>
            </a:endParaRP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11;p1">
            <a:extLst>
              <a:ext uri="{FF2B5EF4-FFF2-40B4-BE49-F238E27FC236}">
                <a16:creationId xmlns:a16="http://schemas.microsoft.com/office/drawing/2014/main" id="{663FF154-6303-06EF-099B-905F19C206B2}"/>
              </a:ext>
            </a:extLst>
          </p:cNvPr>
          <p:cNvSpPr/>
          <p:nvPr/>
        </p:nvSpPr>
        <p:spPr>
          <a:xfrm>
            <a:off x="9354476" y="4833074"/>
            <a:ext cx="292694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Mentor: </a:t>
            </a:r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Mr. Kshitij Shakya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In-charge: </a:t>
            </a:r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Mr. Shatadal Chatterjee</a:t>
            </a:r>
            <a:endParaRPr lang="en-US"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67;p1">
            <a:extLst>
              <a:ext uri="{FF2B5EF4-FFF2-40B4-BE49-F238E27FC236}">
                <a16:creationId xmlns:a16="http://schemas.microsoft.com/office/drawing/2014/main" id="{14559E83-6276-698C-A2DC-9D1D6C0E44C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1352" y="1778687"/>
            <a:ext cx="2674631" cy="124567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88;p1">
            <a:extLst>
              <a:ext uri="{FF2B5EF4-FFF2-40B4-BE49-F238E27FC236}">
                <a16:creationId xmlns:a16="http://schemas.microsoft.com/office/drawing/2014/main" id="{8CF9D16E-FF17-2A50-8767-3A06BCEC2AD9}"/>
              </a:ext>
            </a:extLst>
          </p:cNvPr>
          <p:cNvSpPr txBox="1"/>
          <p:nvPr/>
        </p:nvSpPr>
        <p:spPr>
          <a:xfrm>
            <a:off x="243084" y="377391"/>
            <a:ext cx="1068419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2800" b="1" dirty="0">
                <a:solidFill>
                  <a:schemeClr val="accent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Ear-Wearable SpO₂ and Heart-Rate Monitoring Device for Low-Ventilation Area Workers</a:t>
            </a:r>
          </a:p>
        </p:txBody>
      </p:sp>
      <p:sp>
        <p:nvSpPr>
          <p:cNvPr id="23" name="Google Shape;88;p1">
            <a:extLst>
              <a:ext uri="{FF2B5EF4-FFF2-40B4-BE49-F238E27FC236}">
                <a16:creationId xmlns:a16="http://schemas.microsoft.com/office/drawing/2014/main" id="{D8F66EB9-9CBE-8ACD-E616-93A5AE55CF5C}"/>
              </a:ext>
            </a:extLst>
          </p:cNvPr>
          <p:cNvSpPr txBox="1"/>
          <p:nvPr/>
        </p:nvSpPr>
        <p:spPr>
          <a:xfrm>
            <a:off x="10636525" y="48845"/>
            <a:ext cx="164727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Review-I</a:t>
            </a:r>
            <a:endParaRPr lang="en-US" sz="2000" i="1" dirty="0"/>
          </a:p>
        </p:txBody>
      </p:sp>
      <p:sp>
        <p:nvSpPr>
          <p:cNvPr id="25" name="Google Shape;120;p76">
            <a:extLst>
              <a:ext uri="{FF2B5EF4-FFF2-40B4-BE49-F238E27FC236}">
                <a16:creationId xmlns:a16="http://schemas.microsoft.com/office/drawing/2014/main" id="{38A183C7-510B-0906-FECD-64BA2B628A0E}"/>
              </a:ext>
            </a:extLst>
          </p:cNvPr>
          <p:cNvSpPr/>
          <p:nvPr/>
        </p:nvSpPr>
        <p:spPr>
          <a:xfrm>
            <a:off x="133753" y="2965411"/>
            <a:ext cx="2432050" cy="81890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5400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AY 2025-26 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20;p76">
            <a:extLst>
              <a:ext uri="{FF2B5EF4-FFF2-40B4-BE49-F238E27FC236}">
                <a16:creationId xmlns:a16="http://schemas.microsoft.com/office/drawing/2014/main" id="{B3C9655A-2680-CBD4-341A-460C55A63157}"/>
              </a:ext>
            </a:extLst>
          </p:cNvPr>
          <p:cNvSpPr/>
          <p:nvPr/>
        </p:nvSpPr>
        <p:spPr>
          <a:xfrm>
            <a:off x="9287933" y="2965412"/>
            <a:ext cx="2770314" cy="818907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25400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600"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Capstone Project – </a:t>
            </a:r>
            <a:r>
              <a:rPr lang="en-US" sz="18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Introduction (PROJ2999)</a:t>
            </a:r>
            <a:endParaRPr lang="en-US" sz="1800" b="1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013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fee63df26b_0_0"/>
          <p:cNvSpPr txBox="1"/>
          <p:nvPr/>
        </p:nvSpPr>
        <p:spPr>
          <a:xfrm>
            <a:off x="1233714" y="2607717"/>
            <a:ext cx="97245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n-US" sz="11500" b="1" i="0" u="none" strike="noStrike" cap="none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THANK </a:t>
            </a:r>
            <a:r>
              <a:rPr lang="en-US" sz="11500" b="1" i="0" u="none" strike="noStrike" cap="non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YOU</a:t>
            </a:r>
            <a:endParaRPr sz="1400" b="0" i="0" u="none" strike="noStrike" cap="none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744" name="Google Shape;744;g2fee63df26b_0_0"/>
          <p:cNvSpPr txBox="1"/>
          <p:nvPr/>
        </p:nvSpPr>
        <p:spPr>
          <a:xfrm>
            <a:off x="1596571" y="4466045"/>
            <a:ext cx="89988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Have a Great Day ! </a:t>
            </a:r>
            <a:endParaRPr sz="1400" b="0" i="0" u="none" strike="noStrike" cap="none" dirty="0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016D5E0D-E878-63B4-A1A9-208E58ED6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;p3">
            <a:extLst>
              <a:ext uri="{FF2B5EF4-FFF2-40B4-BE49-F238E27FC236}">
                <a16:creationId xmlns:a16="http://schemas.microsoft.com/office/drawing/2014/main" id="{1EF97A4B-E82E-712F-CA13-78D59E17A26B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Objective and Goals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Google Shape;120;p76">
            <a:extLst>
              <a:ext uri="{FF2B5EF4-FFF2-40B4-BE49-F238E27FC236}">
                <a16:creationId xmlns:a16="http://schemas.microsoft.com/office/drawing/2014/main" id="{CA08A1E2-29B3-F3D5-48A9-5D1EA6629717}"/>
              </a:ext>
            </a:extLst>
          </p:cNvPr>
          <p:cNvSpPr/>
          <p:nvPr/>
        </p:nvSpPr>
        <p:spPr>
          <a:xfrm>
            <a:off x="550606" y="765905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Objective </a:t>
            </a:r>
            <a:endParaRPr sz="10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5" name="Google Shape;120;p76">
            <a:extLst>
              <a:ext uri="{FF2B5EF4-FFF2-40B4-BE49-F238E27FC236}">
                <a16:creationId xmlns:a16="http://schemas.microsoft.com/office/drawing/2014/main" id="{17BF0AA4-CB04-F194-9E07-5F430F49129E}"/>
              </a:ext>
            </a:extLst>
          </p:cNvPr>
          <p:cNvSpPr/>
          <p:nvPr/>
        </p:nvSpPr>
        <p:spPr>
          <a:xfrm>
            <a:off x="550606" y="3429000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Goals</a:t>
            </a:r>
            <a:endParaRPr sz="10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111477-E886-23E8-64BD-4CADAD76379A}"/>
              </a:ext>
            </a:extLst>
          </p:cNvPr>
          <p:cNvSpPr txBox="1"/>
          <p:nvPr/>
        </p:nvSpPr>
        <p:spPr>
          <a:xfrm>
            <a:off x="1000124" y="1068088"/>
            <a:ext cx="11191876" cy="2614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 project aims to develop a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compact ear-wearable device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that continuously measures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blood oxygen saturation (SpO₂) and heart rate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of workers in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low-ventilation environments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such as mines, tunnels and factories.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Using a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MAX3010x optical sensor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mounted in an ear clip and a microcontroller (Arduino/ESP32), the system acquires photoplethysmography (PPG) signals from the ear.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 simple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AI/ML algorithm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analyses the signals in real time to distinguish genuine drops in SpO₂ from motion artefacts, and triggers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LED/buzzer alerts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only when a verified low-oxygen event occurs.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goal is a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portable, comfortable and reliable safety monitor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that reduces false alarms while improving worker health monitoring.</a:t>
            </a:r>
          </a:p>
          <a:p>
            <a:pPr>
              <a:lnSpc>
                <a:spcPct val="150000"/>
              </a:lnSpc>
            </a:pPr>
            <a:endParaRPr lang="en-IN" sz="13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9AEFFB-1A20-899A-F8E0-29DEDB267EF4}"/>
              </a:ext>
            </a:extLst>
          </p:cNvPr>
          <p:cNvSpPr txBox="1"/>
          <p:nvPr/>
        </p:nvSpPr>
        <p:spPr>
          <a:xfrm>
            <a:off x="1124410" y="3682202"/>
            <a:ext cx="9943179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Main Goals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Develop hardware prototype using MAX3010x sensor and Arduino/ESP32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Collect and analyze PPG signals from the ear and Train ML models for noise removal &amp; anomaly detection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Provide real-time alerts via buzzer/LED for safety and Ensure comfort and portability for continuous use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Additional Goals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Add wireless/cloud connectivity for supervisor monitoring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Optimize power consumption for longer operation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Create a dashboard/app for real-time visualization of workers’ vitals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FB294828-0F9E-F06A-05D5-7A5C37AB34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2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4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5D277163-DDF4-8A7D-727E-9DC95265C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;p3">
            <a:extLst>
              <a:ext uri="{FF2B5EF4-FFF2-40B4-BE49-F238E27FC236}">
                <a16:creationId xmlns:a16="http://schemas.microsoft.com/office/drawing/2014/main" id="{C6ECFB60-4922-9557-3C5E-7FA842E8B16A}"/>
              </a:ext>
            </a:extLst>
          </p:cNvPr>
          <p:cNvSpPr txBox="1"/>
          <p:nvPr/>
        </p:nvSpPr>
        <p:spPr>
          <a:xfrm>
            <a:off x="432619" y="969493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41AC6-CE23-A38B-BD86-17E34844F7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3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2977A3E-566F-814B-0D9C-37C0E1141171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Project Plan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6B5283-8B62-8DCB-FEDD-34B9264163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830674"/>
              </p:ext>
            </p:extLst>
          </p:nvPr>
        </p:nvGraphicFramePr>
        <p:xfrm>
          <a:off x="584199" y="1143087"/>
          <a:ext cx="11023599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4314">
                  <a:extLst>
                    <a:ext uri="{9D8B030D-6E8A-4147-A177-3AD203B41FA5}">
                      <a16:colId xmlns:a16="http://schemas.microsoft.com/office/drawing/2014/main" val="2696940551"/>
                    </a:ext>
                  </a:extLst>
                </a:gridCol>
                <a:gridCol w="3975652">
                  <a:extLst>
                    <a:ext uri="{9D8B030D-6E8A-4147-A177-3AD203B41FA5}">
                      <a16:colId xmlns:a16="http://schemas.microsoft.com/office/drawing/2014/main" val="2506395891"/>
                    </a:ext>
                  </a:extLst>
                </a:gridCol>
                <a:gridCol w="4123633">
                  <a:extLst>
                    <a:ext uri="{9D8B030D-6E8A-4147-A177-3AD203B41FA5}">
                      <a16:colId xmlns:a16="http://schemas.microsoft.com/office/drawing/2014/main" val="2730486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500" b="1" dirty="0"/>
                        <a:t>Review</a:t>
                      </a:r>
                      <a:endParaRPr lang="en-US" sz="1500" i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Objectives</a:t>
                      </a:r>
                      <a:endParaRPr lang="en-US" sz="1500" i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Milestones </a:t>
                      </a:r>
                      <a:endParaRPr lang="en-US" sz="1500" i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82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endParaRPr lang="en-US" sz="1300" dirty="0"/>
                    </a:p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Review I</a:t>
                      </a:r>
                      <a:endParaRPr lang="en-US" sz="1300" i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Conduct literature survey on wearable SpO₂ devices and PPG processing.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Select hardware components (MAX3010x sensor, Arduino/ESP32, ear-clip design).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b="1" dirty="0"/>
                        <a:t>Collect or prepare PPG data</a:t>
                      </a:r>
                      <a:r>
                        <a:rPr lang="en-US" sz="1300" dirty="0"/>
                        <a:t> in Python for signal analysis practice.</a:t>
                      </a:r>
                      <a:endParaRPr lang="en-US" sz="1300" i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Literature survey completed.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Hardware components finalized.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PPG data collected (simulation yet to be run).</a:t>
                      </a:r>
                      <a:endParaRPr lang="en-US" sz="1300" i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1467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endParaRPr lang="en-US" sz="1300" dirty="0"/>
                    </a:p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Review II</a:t>
                      </a:r>
                      <a:endParaRPr lang="en-US" sz="1300" i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Integrate MAX3010x sensor with Arduino/ESP32.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Continue data collection from volunteers to get real PPG signals.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Train initial ML models for noise removal and anomaly detection.</a:t>
                      </a:r>
                      <a:endParaRPr lang="en-US" sz="1300" i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Hardware integration planned.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Volunteer data collection ongoing.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Initial ML model training scheduled.</a:t>
                      </a:r>
                      <a:endParaRPr lang="en-US" sz="1300" i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46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300" dirty="0"/>
                    </a:p>
                    <a:p>
                      <a:pPr algn="ctr"/>
                      <a:endParaRPr lang="en-US" sz="1300" dirty="0"/>
                    </a:p>
                    <a:p>
                      <a:pPr algn="ctr"/>
                      <a:endParaRPr lang="en-US" sz="1300" dirty="0"/>
                    </a:p>
                    <a:p>
                      <a:pPr algn="ctr"/>
                      <a:r>
                        <a:rPr lang="en-US" sz="1300" dirty="0"/>
                        <a:t>Review III</a:t>
                      </a:r>
                      <a:endParaRPr lang="en-US" sz="1300" i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Assemble final ear-wearable prototype with ergonomic design.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Perform testing &amp; validation in simulated low-ventilation conditions.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Prepare presentation of results and outline future scope.</a:t>
                      </a:r>
                      <a:endParaRPr lang="en-US" sz="1300" i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Final prototype to be ready for demonstration.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Test results to be documented.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/>
                        <a:t>Presentation &amp; future roadmap to be prepared.</a:t>
                      </a:r>
                      <a:endParaRPr lang="en-US" sz="1300" i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338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31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AB61C2-B595-6D36-CB78-3791DED722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050F573B-21F3-B526-5212-5E481ED19CDC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Montserrat"/>
              </a:rPr>
              <a:t>Literature Survey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89FAE14-3F2D-9B3A-FA7E-862D36BC1477}"/>
              </a:ext>
            </a:extLst>
          </p:cNvPr>
          <p:cNvSpPr txBox="1"/>
          <p:nvPr/>
        </p:nvSpPr>
        <p:spPr>
          <a:xfrm>
            <a:off x="432619" y="757114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Key Publications (IEEE &amp; Scholarly Papers)</a:t>
            </a:r>
          </a:p>
          <a:p>
            <a:endParaRPr lang="en-US" sz="15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Photoplethysmography Signal Processing for Wearable Health Monitoring – Techniques for accurate PPG signal analysis in wearables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Machine Learning Algorithms for Real-Time SpO₂ Monitoring in Wearable Devices – ML approaches to improve SpO₂ measurement reliability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Comparative Study of Finger and Ear-Based SpO₂ Measurement Techniques – Evaluates accuracy and advantages of ear-based sensors over finger sensors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Key Resources (Datasheets / Whitepapers / Application Notes)</a:t>
            </a:r>
          </a:p>
          <a:p>
            <a:endParaRPr lang="en-US" sz="15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MAX3010x datasheet – sensor specifications and integration details (Maxim Integrated)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Integration guide for MAX3010x in wearable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Signal processing techniques – methods to filter noise and motion artefacts from PPG signals</a:t>
            </a:r>
          </a:p>
          <a:p>
            <a:b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Existing Implementations</a:t>
            </a:r>
          </a:p>
          <a:p>
            <a:endParaRPr lang="en-US" sz="15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Products: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Oxi Wear – FDA-approved ear-worn pulse oximeter for continuous monitoring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Open-Source / GitHub Projects: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Arduino MAX3010x libraries – for interfacing the sensor with Arduino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Ear-wearable PPG sensor projects – reference projects demonstrating ear-based SpO₂ monitoring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3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24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F53F8-9556-4270-5B9D-9550237E9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CA8DE1-C914-AC92-41A9-F53CE64505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5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DB20A693-DAF6-90F8-E452-0AF12BA5AC45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Montserrat"/>
              </a:rPr>
              <a:t>Architecture 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1DCD2FE-F6D8-3416-49EA-CE0660F5B1E7}"/>
              </a:ext>
            </a:extLst>
          </p:cNvPr>
          <p:cNvSpPr txBox="1"/>
          <p:nvPr/>
        </p:nvSpPr>
        <p:spPr>
          <a:xfrm>
            <a:off x="1595283" y="676648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Structural Diagram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</a:rPr>
              <a:t>Block Diagram/Pin Diagram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Google Shape;125;p3">
            <a:extLst>
              <a:ext uri="{FF2B5EF4-FFF2-40B4-BE49-F238E27FC236}">
                <a16:creationId xmlns:a16="http://schemas.microsoft.com/office/drawing/2014/main" id="{7B3FE64C-ED43-A052-11E8-812792B8FDDF}"/>
              </a:ext>
            </a:extLst>
          </p:cNvPr>
          <p:cNvSpPr txBox="1"/>
          <p:nvPr/>
        </p:nvSpPr>
        <p:spPr>
          <a:xfrm>
            <a:off x="8378862" y="658087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Behaviour Diagram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</a:rPr>
              <a:t>Flow chart/ State machine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435AA3-DCDB-1AFA-EADF-DA10F8BE2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22" y="1694947"/>
            <a:ext cx="5550914" cy="36991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7BBA13-D01B-0DDB-1A21-DD1F67B37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202" y="1316802"/>
            <a:ext cx="3151194" cy="472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6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15D3A-9A48-EF9A-EB65-EB10498FE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AF62C-2799-3920-609C-4BB1158D8D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6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4B16CBD0-DE63-9577-B3D8-89D754C838DF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Use Cases &amp; Testing</a:t>
            </a:r>
            <a:endParaRPr lang="en-US"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BF6E6D-8ECA-C98A-9C39-6BBF1CA1595D}"/>
              </a:ext>
            </a:extLst>
          </p:cNvPr>
          <p:cNvSpPr/>
          <p:nvPr/>
        </p:nvSpPr>
        <p:spPr>
          <a:xfrm>
            <a:off x="6692815" y="2054751"/>
            <a:ext cx="100531" cy="209269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5</a:t>
            </a:r>
            <a:endParaRPr lang="en-US" sz="1100" kern="10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D5607C-51E0-3EA6-76BE-9D05970146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578"/>
          <a:stretch>
            <a:fillRect/>
          </a:stretch>
        </p:blipFill>
        <p:spPr>
          <a:xfrm>
            <a:off x="1371600" y="1236518"/>
            <a:ext cx="9448799" cy="485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2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12333-A005-FEA0-4811-C852E2C24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AD13B1-3AD5-5F48-5EA6-8283F4D732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7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3B14D212-DF1F-F61D-ECD3-9D20601BCEB3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Implementation and Results – Iteration 1 </a:t>
            </a:r>
            <a:endParaRPr lang="en-US"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ECA415C5-05E9-EE8C-B516-CAA160872052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Iteration 1 : Results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Implementation: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Completed detailed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on wearable SpO₂ sensors and ML approaches.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Finalized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component selection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→ MAX30100/30102 sensor + Arduino/ESP32.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Designed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system architecture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(block diagram + flow chart).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Identified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ML approach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(classification model for anomaly detection).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Results: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Validated that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ear-based SpO₂ monitoring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is feasible and more stable than finger sensors (from references).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Confirmed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design feasibility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industrial use case.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Reviewed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public PPG datasets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training reference.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Defined clear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roadmap for hardware setup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19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4FB4E-AB25-B986-6544-C02960695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2EDE2B-D87B-D03F-3482-F7F114A4F0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8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C625E54E-A86D-9B94-B470-0435C69F95E5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Implementation and Results – Iteration 2 </a:t>
            </a:r>
            <a:endParaRPr lang="en-US"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67B823CE-7BA9-D714-A424-29AA44BD6144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Iteration : Results + Validation against the use cases and test cases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Implementation (Planned):</a:t>
            </a:r>
          </a:p>
          <a:p>
            <a:endParaRPr lang="en-US" sz="15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Integrate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MAX30100/30102 with Arduino/ESP32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live data acquisition.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Apply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preprocessing &amp; filtering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on raw PPG signals.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Extract features: SpO₂ percentage, heart rate, pulse rate variability.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Implement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basic ML classifier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anomaly detection.</a:t>
            </a:r>
          </a:p>
          <a:p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Results (Expected):</a:t>
            </a:r>
          </a:p>
          <a:p>
            <a:endParaRPr lang="en-US" sz="15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PPG Signal Dataset Collected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→ from ear sensor under normal &amp; simulated low-ventilation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Accuracy Check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→ SpO₂ values validated against commercial finger oximeter.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Noise Reduction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→ Filtering improves clarity and stability of PPG waveforms.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Prototype Demonstration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→ Device gives alert (LED/Buzzer) when SpO₂ &lt; threshold.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Validation Against Use Cases &amp; Test Cases:</a:t>
            </a:r>
          </a:p>
          <a:p>
            <a:br>
              <a:rPr lang="en-US" sz="15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prototype supports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continuous worker safety monitoring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provides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preventive alerts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below safe SpO₂ levels, and ensures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portability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through an ear-clip design. Validation includes: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TC1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sensor vs finger oximeter (&lt;±2% deviation),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TC2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motion artefacts rejected by filtering/ML,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TC3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low-oxygen simulation triggers alerts, and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TC4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– normal conditions show stable readings without false alarms.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146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A98FA-4F35-C93F-73A2-485950D05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32046-4ACE-A1E3-4010-52881C9836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9</a:t>
            </a:fld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9BB43107-1A1B-029D-C73C-2126600571B2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Conclusion &amp; Future Work</a:t>
            </a:r>
            <a:endParaRPr lang="en-US"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394A4-F419-25F3-AB4A-7CB14335029B}"/>
              </a:ext>
            </a:extLst>
          </p:cNvPr>
          <p:cNvSpPr txBox="1"/>
          <p:nvPr/>
        </p:nvSpPr>
        <p:spPr>
          <a:xfrm>
            <a:off x="817880" y="1227485"/>
            <a:ext cx="9413240" cy="4847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Conclusion(So Far)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confirms the need for continuous SpO₂ and heart-rate monitoring in low-ventilation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Hardware components, including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MAX3010x sensor and Arduino/ESP32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have been selected and finalized.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PPG data collection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from volunteers has been completed, providing a foundation for ML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project is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feasible and promising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developing an ear-wearable monitoring device</a:t>
            </a:r>
            <a:r>
              <a:rPr lang="en-US" sz="13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sz="13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13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Summary of Work Completed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 and review of existing solutions.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Selection of hardware components for prototype.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Collection of initial PPG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</a:rPr>
              <a:t>Future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Run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PPG data simulations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extract features for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Train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ML models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noise removal and anomaly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Assemble and test the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ear-wearable prototype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Evaluate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device comfort and real-time alert system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Optimize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ergonomic design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and consider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wireless connectivity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for supervisor monitoring.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8261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b12e713-2dca-40f0-9e5e-b71e83d0a0b8"/>
</p:tagLst>
</file>

<file path=ppt/theme/theme1.xml><?xml version="1.0" encoding="utf-8"?>
<a:theme xmlns:a="http://schemas.openxmlformats.org/drawingml/2006/main" name="Office Theme">
  <a:themeElements>
    <a:clrScheme name="Custom 77">
      <a:dk1>
        <a:srgbClr val="282828"/>
      </a:dk1>
      <a:lt1>
        <a:srgbClr val="FFFFFF"/>
      </a:lt1>
      <a:dk2>
        <a:srgbClr val="282828"/>
      </a:dk2>
      <a:lt2>
        <a:srgbClr val="FAFAFA"/>
      </a:lt2>
      <a:accent1>
        <a:srgbClr val="FFC639"/>
      </a:accent1>
      <a:accent2>
        <a:srgbClr val="F29B6B"/>
      </a:accent2>
      <a:accent3>
        <a:srgbClr val="CCD4FB"/>
      </a:accent3>
      <a:accent4>
        <a:srgbClr val="2B7158"/>
      </a:accent4>
      <a:accent5>
        <a:srgbClr val="456AB8"/>
      </a:accent5>
      <a:accent6>
        <a:srgbClr val="36383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3209</TotalTime>
  <Words>1064</Words>
  <Application>Microsoft Office PowerPoint</Application>
  <PresentationFormat>Widescreen</PresentationFormat>
  <Paragraphs>164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Montserrat Medium</vt:lpstr>
      <vt:lpstr>Verdana</vt:lpstr>
      <vt:lpstr>Aharoni</vt:lpstr>
      <vt:lpstr>Cambria</vt:lpstr>
      <vt:lpstr>Open Sans</vt:lpstr>
      <vt:lpstr>Calibri</vt:lpstr>
      <vt:lpstr>Arial</vt:lpstr>
      <vt:lpstr>Plus Jakarta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GITAM</dc:creator>
  <cp:lastModifiedBy>Monisha H S</cp:lastModifiedBy>
  <cp:revision>35</cp:revision>
  <dcterms:created xsi:type="dcterms:W3CDTF">2022-05-23T07:15:42Z</dcterms:created>
  <dcterms:modified xsi:type="dcterms:W3CDTF">2025-09-26T03:11:20Z</dcterms:modified>
</cp:coreProperties>
</file>