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fntdata" ContentType="application/x-fontdata"/>
  <Default Extension="png" ContentType="image/png"/>
  <Default Extension="jpg" ContentType="image/jpe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metadata" ContentType="application/binary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revisionInfo.xml" ContentType="application/vnd.ms-powerpoint.revisioninfo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ahyp="http://schemas.microsoft.com/office/drawing/2018/hyperlinkcolor" xmlns:go="http://customooxmlschemas.google.com/"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7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441"/>
    <a:srgbClr val="EF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F7F49-916D-4517-ABBC-3AEC433BE59F}" v="22" dt="2025-09-25T17:39:29.253"/>
    <p1510:client id="{6B3FF9A7-5AD5-47B3-88D9-259EAFB6E13E}" v="86" dt="2025-09-24T17:51:08.855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/ppt/handoutMasters/handoutMaster1.xml" Id="rId13" /><Relationship Type="http://schemas.openxmlformats.org/officeDocument/2006/relationships/font" Target="/ppt/fonts/font5.fntdata" Id="rId18" /><Relationship Type="http://schemas.openxmlformats.org/officeDocument/2006/relationships/font" Target="/ppt/fonts/font13.fntdata" Id="rId26" /><Relationship Type="http://schemas.openxmlformats.org/officeDocument/2006/relationships/font" Target="/ppt/fonts/font8.fntdata" Id="rId21" /><Relationship Type="http://schemas.openxmlformats.org/officeDocument/2006/relationships/font" Target="/ppt/fonts/font21.fntdata" Id="rId34" /><Relationship Type="http://schemas.openxmlformats.org/officeDocument/2006/relationships/presProps" Target="/ppt/presProps.xml" Id="rId89" /><Relationship Type="http://schemas.openxmlformats.org/officeDocument/2006/relationships/slide" Target="/ppt/slides/slide6.xml" Id="rId7" /><Relationship Type="http://schemas.openxmlformats.org/officeDocument/2006/relationships/tableStyles" Target="/ppt/tableStyles.xml" Id="rId92" /><Relationship Type="http://schemas.openxmlformats.org/officeDocument/2006/relationships/slide" Target="/ppt/slides/slide1.xml" Id="rId2" /><Relationship Type="http://schemas.openxmlformats.org/officeDocument/2006/relationships/font" Target="/ppt/fonts/font3.fntdata" Id="rId16" /><Relationship Type="http://schemas.openxmlformats.org/officeDocument/2006/relationships/font" Target="/ppt/fonts/font7.fntdata" Id="rId20" /><Relationship Type="http://schemas.openxmlformats.org/officeDocument/2006/relationships/font" Target="/ppt/fonts/font16.fntdata" Id="rId29" /><Relationship Type="http://schemas.openxmlformats.org/officeDocument/2006/relationships/commentAuthors" Target="/ppt/commentAuthors.xml" Id="rId88" /><Relationship Type="http://schemas.openxmlformats.org/officeDocument/2006/relationships/theme" Target="/ppt/theme/theme1.xml" Id="rId91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font" Target="/ppt/fonts/font11.fntdata" Id="rId24" /><Relationship Type="http://schemas.openxmlformats.org/officeDocument/2006/relationships/font" Target="/ppt/fonts/font19.fntdata" Id="rId32" /><Relationship Type="http://schemas.openxmlformats.org/officeDocument/2006/relationships/tags" Target="/ppt/tags/tag1.xml" Id="rId37" /><Relationship Type="http://customschemas.google.com/relationships/presentationmetadata" Target="/ppt/metadata" Id="rId87" /><Relationship Type="http://schemas.openxmlformats.org/officeDocument/2006/relationships/slide" Target="/ppt/slides/slide4.xml" Id="rId5" /><Relationship Type="http://schemas.openxmlformats.org/officeDocument/2006/relationships/font" Target="/ppt/fonts/font2.fntdata" Id="rId15" /><Relationship Type="http://schemas.openxmlformats.org/officeDocument/2006/relationships/font" Target="/ppt/fonts/font10.fntdata" Id="rId23" /><Relationship Type="http://schemas.openxmlformats.org/officeDocument/2006/relationships/font" Target="/ppt/fonts/font15.fntdata" Id="rId28" /><Relationship Type="http://schemas.openxmlformats.org/officeDocument/2006/relationships/font" Target="/ppt/fonts/font23.fntdata" Id="rId36" /><Relationship Type="http://schemas.openxmlformats.org/officeDocument/2006/relationships/viewProps" Target="/ppt/viewProps.xml" Id="rId90" /><Relationship Type="http://schemas.openxmlformats.org/officeDocument/2006/relationships/slide" Target="/ppt/slides/slide9.xml" Id="rId10" /><Relationship Type="http://schemas.openxmlformats.org/officeDocument/2006/relationships/font" Target="/ppt/fonts/font6.fntdata" Id="rId19" /><Relationship Type="http://schemas.openxmlformats.org/officeDocument/2006/relationships/font" Target="/ppt/fonts/font18.fntdata" Id="rId31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font" Target="/ppt/fonts/font1.fntdata" Id="rId14" /><Relationship Type="http://schemas.openxmlformats.org/officeDocument/2006/relationships/font" Target="/ppt/fonts/font9.fntdata" Id="rId22" /><Relationship Type="http://schemas.openxmlformats.org/officeDocument/2006/relationships/font" Target="/ppt/fonts/font14.fntdata" Id="rId27" /><Relationship Type="http://schemas.openxmlformats.org/officeDocument/2006/relationships/font" Target="/ppt/fonts/font17.fntdata" Id="rId30" /><Relationship Type="http://schemas.openxmlformats.org/officeDocument/2006/relationships/font" Target="/ppt/fonts/font22.fntdata" Id="rId35" /><Relationship Type="http://schemas.openxmlformats.org/officeDocument/2006/relationships/slide" Target="/ppt/slides/slide7.xml" Id="rId8" /><Relationship Type="http://schemas.microsoft.com/office/2015/10/relationships/revisionInfo" Target="/ppt/revisionInfo.xml" Id="rId93" /><Relationship Type="http://schemas.openxmlformats.org/officeDocument/2006/relationships/slide" Target="/ppt/slides/slide2.xml" Id="rId3" /><Relationship Type="http://schemas.openxmlformats.org/officeDocument/2006/relationships/notesMaster" Target="/ppt/notesMasters/notesMaster1.xml" Id="rId12" /><Relationship Type="http://schemas.openxmlformats.org/officeDocument/2006/relationships/font" Target="/ppt/fonts/font4.fntdata" Id="rId17" /><Relationship Type="http://schemas.openxmlformats.org/officeDocument/2006/relationships/font" Target="/ppt/fonts/font12.fntdata" Id="rId25" /><Relationship Type="http://schemas.openxmlformats.org/officeDocument/2006/relationships/font" Target="/ppt/fonts/font20.fntdata" Id="rId33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10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1.png" Id="rId11" /><Relationship Type="http://schemas.openxmlformats.org/officeDocument/2006/relationships/theme" Target="/ppt/theme/theme1.xml" Id="rId10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image" Target="/ppt/media/image4.jpg" Id="rId2" /><Relationship Type="http://schemas.openxmlformats.org/officeDocument/2006/relationships/slideLayout" Target="/ppt/slideLayouts/slideLayout2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9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9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hyperlink" Target="https://arxiv.org/abs/2508.10805?utm_source=chatgpt.com" TargetMode="External" Id="rId3" /><Relationship Type="http://schemas.openxmlformats.org/officeDocument/2006/relationships/hyperlink" Target="https://www.mdpi.com/2079-9292/12/13/2923?utm_source=chatgpt.com" TargetMode="External" Id="rId2" /><Relationship Type="http://schemas.openxmlformats.org/officeDocument/2006/relationships/hyperlink" Target="https://github.com/topics/pulse-oximeter" TargetMode="External" Id="rId6" /><Relationship Type="http://schemas.openxmlformats.org/officeDocument/2006/relationships/hyperlink" Target="https://github.com/oxullo/Arduino-MAX30100" TargetMode="External" Id="rId5" /><Relationship Type="http://schemas.openxmlformats.org/officeDocument/2006/relationships/hyperlink" Target="https://pmc.ncbi.nlm.nih.gov/articles/PMC7506719/?utm_source=chatgpt.com" TargetMode="External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6.jpg" Id="rId3" /><Relationship Type="http://schemas.openxmlformats.org/officeDocument/2006/relationships/image" Target="/ppt/media/image5.jpg" Id="rId2" /><Relationship Type="http://schemas.openxmlformats.org/officeDocument/2006/relationships/slideLayout" Target="/ppt/slideLayouts/slideLayout9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72354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Monisha H S – BU22EECE0100439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Praj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wal Shetty – BU22EECE0100434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lnSpc>
                <a:spcPct val="150000"/>
              </a:lnSpc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54476" y="4833074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Mr. Kshitij Shakya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Mr. Shatadal Chatterjee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3084" y="377391"/>
            <a:ext cx="106841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Ear-Wearable SpO₂ and Heart-Rate Monitoring Device for Low-Ventilation Area Workers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636525" y="48845"/>
            <a:ext cx="16472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068088"/>
            <a:ext cx="11191876" cy="2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compact ear-wearable device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continuously measures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blood oxygen saturation (SpO₂) and heart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workers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low-ventilation environments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such as mines, tunnels and factories.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optical sensor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mounted in an ear clip and a microcontroller (Arduino/ESP32), the system acquires photoplethysmography (PPG) signals from the 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simple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AI/ML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analyses the signals in real time to distinguish genuine drops in SpO₂ from motion artefacts, and triggers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LED/buzzer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when a verified low-oxygen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goal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portable, comfortable and reliable safety monitor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reduces false alarms while improving worker health monitoring.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124410" y="3682202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hardware prototype using MAX3010x sensor and Arduino/ESP32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 and analyze PPG signals from the ear and Train ML models for noise removal &amp; anomaly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alerts via buzzer/LED for safety and Ensure comfort and portability for continuous use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wireless/cloud connectivity for supervisor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power consumption for longer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dashboard/app for real-time visualization of workers’ vitals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6949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6B5283-8B62-8DCB-FEDD-34B92641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30674"/>
              </p:ext>
            </p:extLst>
          </p:nvPr>
        </p:nvGraphicFramePr>
        <p:xfrm>
          <a:off x="584199" y="1143087"/>
          <a:ext cx="110235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14">
                  <a:extLst>
                    <a:ext uri="{9D8B030D-6E8A-4147-A177-3AD203B41FA5}">
                      <a16:colId xmlns:a16="http://schemas.microsoft.com/office/drawing/2014/main" val="2696940551"/>
                    </a:ext>
                  </a:extLst>
                </a:gridCol>
                <a:gridCol w="3975652">
                  <a:extLst>
                    <a:ext uri="{9D8B030D-6E8A-4147-A177-3AD203B41FA5}">
                      <a16:colId xmlns:a16="http://schemas.microsoft.com/office/drawing/2014/main" val="2506395891"/>
                    </a:ext>
                  </a:extLst>
                </a:gridCol>
                <a:gridCol w="4123633">
                  <a:extLst>
                    <a:ext uri="{9D8B030D-6E8A-4147-A177-3AD203B41FA5}">
                      <a16:colId xmlns:a16="http://schemas.microsoft.com/office/drawing/2014/main" val="2730486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b="1" dirty="0"/>
                        <a:t>Review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Objectives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Milestones 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Conduct literature survey on wearable SpO₂ devices and PPG processing.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Select hardware components (MAX3010x sensor, Arduino/ESP32, ear-clip design).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/>
                        <a:t>Collect or prepare PPG data</a:t>
                      </a:r>
                      <a:r>
                        <a:rPr lang="en-US" sz="1300" dirty="0"/>
                        <a:t> in Python for signal analysis practice.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Literature survey completed.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Hardware components finalized.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PPG data collected (simulation yet to be run).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6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Integrate MAX3010x sensor with Arduino/ESP32.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Continue data collection from volunteers to get real PPG signals.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Train initial ML models for noise removal and anomaly detection.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Hardware integration planned.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Volunteer data collection ongoing.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Initial ML model training scheduled.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III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Assemble final ear-wearable prototype with ergonomic design.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Perform testing &amp; validation in simulated low-ventilation conditions.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Prepare presentation of results and outline future scope.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Final prototype to be ready for demonstration.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Test results to be documented.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Presentation &amp; future roadmap to be prepared.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3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32619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(IEEE &amp; Scholarly Papers)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Photoplethysmography Signal Processing for Wearable Health Monitoring – Techniques for accurate PPG signal analysis in wearables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Machine Learning Algorithms for Real-Time SpO₂ Monitoring in Wearable Devices – ML approaches to improve SpO₂ measurement reliability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Comparative Study of Finger and Ear-Based SpO₂ Measurement Techniques – Evaluates accuracy and advantages of ear-based sensors over finger sensors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(Datasheets / Whitepapers / Application Notes)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MAX3010x datasheet – sensor specifications and integration details (Maxim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guide for MAX3010x in wearable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Signal processing techniques – methods to filter noise and motion artefacts from PPG signals</a:t>
            </a: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Oxi Wear – FDA-approved ear-worn pulse oximeter for continuous monitoring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/ GitHub Projects: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Arduino MAX3010x libraries – for interfacing the sensor with Arduino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Ear-wearable PPG sensor projects – reference projects demonstrating ear-based SpO₂ monitoring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Architecture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1595283" y="676648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378862" y="658087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35AA3-DCDB-1AFA-EADF-DA10F8B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1694947"/>
            <a:ext cx="5550914" cy="369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BA13-D01B-0DDB-1A21-DD1F67B3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2" y="1316802"/>
            <a:ext cx="3151194" cy="47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E4FEB-46EB-D82F-C34F-EB534D83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8277"/>
              </p:ext>
            </p:extLst>
          </p:nvPr>
        </p:nvGraphicFramePr>
        <p:xfrm>
          <a:off x="909782" y="834332"/>
          <a:ext cx="4784436" cy="54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6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5008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Industrial Safety Monitoring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Continuous SpO₂ and heart rate tracking for workers in mines, tunnels, and low-ventilation factories.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6998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Preventive Alerts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Early warning when oxygen saturation drops below safe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Portable Health Device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Comfortable ear-wearable design for real-time monitoring during long shifts.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Logging &amp; Analysis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Storing physiological data for supervisors to assess worker health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  <a:tr h="1276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/ AI Development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Dataset creation for machine-learning models to improve accuracy of wearable PPG-based devices.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9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DBDF-93E9-E9C3-D564-A32E0846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7765"/>
              </p:ext>
            </p:extLst>
          </p:nvPr>
        </p:nvGraphicFramePr>
        <p:xfrm>
          <a:off x="6621318" y="834332"/>
          <a:ext cx="4660900" cy="51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381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Verify sensor (MAX3010x) accuracy by comparing with a commercial pulse oximeter.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ear-clip stability and comfort for different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Signal Processing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filtering methods to remove noise/motion artefacts.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Validate feature extraction (SpO₂, heart rate) with sample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85969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and test models on collected PPG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 performance using metrics: accuracy, sensitivity, specificity.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163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Simulate low-oxygen environments and check real-time alert response.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wireless transmission (if used) for data integrity.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Conduct pilot testing with small group of volunteers.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Completed detailed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wearable SpO₂ sensors and ML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component selection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MAX30100/30102 sensor + Arduino/ESP32.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(block diagram + flow chart).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approach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(classification model for anomaly detection).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Validated that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ear-based SpO₂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feasible and more stable than finger sensors (from references).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Confirmed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feasibility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industrial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PPG datasets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training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clear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roadmap for hardware setup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(Planned):</a:t>
            </a: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MAX30100/30102 with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live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 &amp; filtering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raw PPG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 features: SpO₂ percentage, heart rate, pulse rate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ML 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anomaly detection.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 (Expected):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Signal Dataset Collected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from ear sensor under normal &amp; simulated low-ventilation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SpO₂ values validated against commercial finger oximeter.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Filtering improves clarity and stability of PPG waveforms.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Prototype Demonstration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Device gives alert (LED/Buzzer) when SpO₂ &lt;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Against Use Cases &amp; Test Cases:</a:t>
            </a:r>
          </a:p>
          <a:p>
            <a:b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prototype supports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continuous worker safety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provides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preventive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below safe SpO₂ levels, and ensures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through an ear-clip design. Validation includes: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sensor vs finger oximeter (&lt;±2% deviation),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motion artefacts rejected by filtering/ML,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low-oxygen simulation triggers alerts,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normal conditions show stable readings without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394A4-F419-25F3-AB4A-7CB14335029B}"/>
              </a:ext>
            </a:extLst>
          </p:cNvPr>
          <p:cNvSpPr txBox="1"/>
          <p:nvPr/>
        </p:nvSpPr>
        <p:spPr>
          <a:xfrm>
            <a:off x="817880" y="1227485"/>
            <a:ext cx="941324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Conclusion(So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confirms the need for continuous SpO₂ and heart-rate monitoring in low-ventilation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components, including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sensor and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have been selected and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collection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volunteers has been completed, providing a foundation for ML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feasible and promising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developing an ear-wearable monitoring device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Summary of Work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and review of existing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Selection of hardware components for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initial PPG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simulations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extract features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noise removal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Assemble and test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ear-wearable prototype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device comfort and real-time alert system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ergonomic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consider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wireless connectivity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supervisor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1260</Words>
  <Application>Microsoft Office PowerPoint</Application>
  <PresentationFormat>Widescreen</PresentationFormat>
  <Paragraphs>183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Verdana</vt:lpstr>
      <vt:lpstr>Plus Jakarta Sans</vt:lpstr>
      <vt:lpstr>Aharoni</vt:lpstr>
      <vt:lpstr>Cambria</vt:lpstr>
      <vt:lpstr>Montserrat Medium</vt:lpstr>
      <vt:lpstr>Calibri</vt:lpstr>
      <vt:lpstr>Poppins SemiBold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monishaaahs@gmail.com</cp:lastModifiedBy>
  <cp:revision>35</cp:revision>
  <dcterms:created xsi:type="dcterms:W3CDTF">2022-05-23T07:15:42Z</dcterms:created>
  <dcterms:modified xsi:type="dcterms:W3CDTF">2025-09-25T17:40:57Z</dcterms:modified>
</cp:coreProperties>
</file>