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31" r:id="rId2"/>
    <p:sldId id="289" r:id="rId3"/>
    <p:sldId id="292" r:id="rId4"/>
    <p:sldId id="294" r:id="rId5"/>
    <p:sldId id="534" r:id="rId6"/>
    <p:sldId id="535" r:id="rId7"/>
    <p:sldId id="298" r:id="rId8"/>
    <p:sldId id="532" r:id="rId9"/>
    <p:sldId id="302" r:id="rId10"/>
    <p:sldId id="303" r:id="rId11"/>
    <p:sldId id="307" r:id="rId12"/>
    <p:sldId id="301" r:id="rId13"/>
  </p:sldIdLst>
  <p:sldSz cx="12192000" cy="6858000"/>
  <p:notesSz cx="6858000" cy="9144000"/>
  <p:embeddedFontLst>
    <p:embeddedFont>
      <p:font typeface="Aharoni" panose="02010803020104030203" pitchFamily="2" charset="-79"/>
      <p:bold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lus Jakarta Sans" panose="020B060402020202020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custDataLst>
    <p:tags r:id="rId3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441"/>
    <a:srgbClr val="EF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F7F49-916D-4517-ABBC-3AEC433BE59F}" v="22" dt="2025-09-25T17:39:29.253"/>
    <p1510:client id="{D2E1D8C9-3B76-4937-8117-2C81A73E4DFA}" v="46" dt="2025-09-26T16:16:02.156"/>
  </p1510:revLst>
</p1510:revInfo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a H S" userId="fc08a0162f969a86" providerId="LiveId" clId="{780404F7-F29D-4D58-A34A-533737CD2DF6}"/>
    <pc:docChg chg="modSld">
      <pc:chgData name="Monisha H S" userId="fc08a0162f969a86" providerId="LiveId" clId="{780404F7-F29D-4D58-A34A-533737CD2DF6}" dt="2025-09-26T16:31:13.280" v="0" actId="1036"/>
      <pc:docMkLst>
        <pc:docMk/>
      </pc:docMkLst>
      <pc:sldChg chg="modSp mod">
        <pc:chgData name="Monisha H S" userId="fc08a0162f969a86" providerId="LiveId" clId="{780404F7-F29D-4D58-A34A-533737CD2DF6}" dt="2025-09-26T16:31:13.280" v="0" actId="1036"/>
        <pc:sldMkLst>
          <pc:docMk/>
          <pc:sldMk cId="1799264928" sldId="534"/>
        </pc:sldMkLst>
        <pc:graphicFrameChg chg="mod">
          <ac:chgData name="Monisha H S" userId="fc08a0162f969a86" providerId="LiveId" clId="{780404F7-F29D-4D58-A34A-533737CD2DF6}" dt="2025-09-26T16:31:13.280" v="0" actId="1036"/>
          <ac:graphicFrameMkLst>
            <pc:docMk/>
            <pc:sldMk cId="1799264928" sldId="534"/>
            <ac:graphicFrameMk id="6" creationId="{DCA6AEC9-80E5-FD4A-DB7E-AB885908635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7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3" y="4504626"/>
            <a:ext cx="3723543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Monisha H S – BU22EECE0100439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Praj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wal Shetty – BU22EECE0100434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algn="ctr">
              <a:lnSpc>
                <a:spcPct val="150000"/>
              </a:lnSpc>
              <a:buSzPts val="1400"/>
            </a:pP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54476" y="4833074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Mr. Kshitij Shakya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Mr. Jaya Praksh Sahoo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243084" y="377391"/>
            <a:ext cx="1068419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Ear-Wearable SpO₂ and Heart-Rate Monitoring Device for Low-Ventilation Area Workers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10636525" y="48845"/>
            <a:ext cx="164727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lang="en-US" sz="2000" i="1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 (PROJ2999)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Iteration : Results + Validation against the use cases and test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 (Planned):</a:t>
            </a: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MAX30100/30102 with Arduino/ESP32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live data acquisition.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Apply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preprocessing &amp; filtering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 raw PPG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Extract features: SpO₂ percentage, heart rate, pulse rate variability.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basic ML classifier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anomaly detection.</a:t>
            </a:r>
          </a:p>
          <a:p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Results (Expected):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Signal Dataset Collected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from ear sensor under normal &amp; simulated low-ventilation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Accuracy Check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SpO₂ values validated against commercial finger oximeter.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Noise Reduction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Filtering improves clarity and stability of PPG waveforms.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Prototype Demonstration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Device gives alert (LED/Buzzer) when SpO₂ &lt;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Validation Against Use Cases &amp; Test Cases:</a:t>
            </a:r>
          </a:p>
          <a:p>
            <a:b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prototype supports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continuous worker safety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provides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preventive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below safe SpO₂ levels, and ensures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portability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through an ear-clip design. Validation includes: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TC1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sensor vs finger oximeter (&lt;±2% deviation),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motion artefacts rejected by filtering/ML,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TC3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low-oxygen simulation triggers alerts,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TC4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normal conditions show stable readings without false alarms.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394A4-F419-25F3-AB4A-7CB14335029B}"/>
              </a:ext>
            </a:extLst>
          </p:cNvPr>
          <p:cNvSpPr txBox="1"/>
          <p:nvPr/>
        </p:nvSpPr>
        <p:spPr>
          <a:xfrm>
            <a:off x="817880" y="1227485"/>
            <a:ext cx="9413240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Conclusion(So Far)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confirms the need for continuous SpO₂ and heart-rate monitoring in low-ventilation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components, including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MAX3010x sensor and Arduino/ESP32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have been selected and finalized.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data collection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from volunteers has been completed, providing a foundation for ML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project is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feasible and promising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developing an ear-wearable monitoring device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Summary of Work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and review of existing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Selection of hardware components for prototype.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Collection of initial PPG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Run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data simulations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extract features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ML models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noise removal and anomaly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Assemble and test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ear-wearable prototype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Evaluate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device comfort and real-time alert system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ergonomic design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consider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wireless connectivity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supervisor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Objective and Goals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4" y="1068088"/>
            <a:ext cx="11191876" cy="2614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develop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compact ear-wearable device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continuously measures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blood oxygen saturation (SpO₂) and heart rate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of workers 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low-ventilation environments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such as mines, tunnels and factories.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MAX3010x optical sensor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mounted in an ear clip and a microcontroller (Arduino/ESP32), the system acquires photoplethysmography (PPG) signals from the 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simple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AI/ML algorithm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analyses the signals in real time to distinguish genuine drops in SpO₂ from motion artefacts, and triggers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LED/buzzer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only when a verified low-oxygen event occurs.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goal is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portable, comfortable and reliable safety monitor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reduces false alarms while improving worker health monitoring.</a:t>
            </a:r>
          </a:p>
          <a:p>
            <a:pPr>
              <a:lnSpc>
                <a:spcPct val="150000"/>
              </a:lnSpc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1124410" y="3682202"/>
            <a:ext cx="99431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Main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Develop hardware prototype using MAX3010x sensor and Arduino/ESP32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 and analyze PPG signals from the ear and Train ML models for noise removal &amp; anomaly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 real-time alerts via buzzer/LED for safety and Ensure comfort and portability for continuous use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Additional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wireless/cloud connectivity for supervisor monitoring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Optimize power consumption for longer operation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 dashboard/app for real-time visualization of workers’ vitals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432619" y="969493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Project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D1D42-3E04-302D-D017-5550A46647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65" t="22756" r="9861" b="25474"/>
          <a:stretch>
            <a:fillRect/>
          </a:stretch>
        </p:blipFill>
        <p:spPr>
          <a:xfrm>
            <a:off x="2294658" y="1065068"/>
            <a:ext cx="7394864" cy="47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Literature Survey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32619" y="757114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Key Publications (IEEE &amp; Scholarly Papers)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3BFFDB-2D4D-F0F9-646A-503E08497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50260"/>
              </p:ext>
            </p:extLst>
          </p:nvPr>
        </p:nvGraphicFramePr>
        <p:xfrm>
          <a:off x="356752" y="1287850"/>
          <a:ext cx="11402628" cy="46933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50657">
                  <a:extLst>
                    <a:ext uri="{9D8B030D-6E8A-4147-A177-3AD203B41FA5}">
                      <a16:colId xmlns:a16="http://schemas.microsoft.com/office/drawing/2014/main" val="787639325"/>
                    </a:ext>
                  </a:extLst>
                </a:gridCol>
                <a:gridCol w="2850657">
                  <a:extLst>
                    <a:ext uri="{9D8B030D-6E8A-4147-A177-3AD203B41FA5}">
                      <a16:colId xmlns:a16="http://schemas.microsoft.com/office/drawing/2014/main" val="3027528088"/>
                    </a:ext>
                  </a:extLst>
                </a:gridCol>
                <a:gridCol w="2850657">
                  <a:extLst>
                    <a:ext uri="{9D8B030D-6E8A-4147-A177-3AD203B41FA5}">
                      <a16:colId xmlns:a16="http://schemas.microsoft.com/office/drawing/2014/main" val="4079830968"/>
                    </a:ext>
                  </a:extLst>
                </a:gridCol>
                <a:gridCol w="2850657">
                  <a:extLst>
                    <a:ext uri="{9D8B030D-6E8A-4147-A177-3AD203B41FA5}">
                      <a16:colId xmlns:a16="http://schemas.microsoft.com/office/drawing/2014/main" val="2746610085"/>
                    </a:ext>
                  </a:extLst>
                </a:gridCol>
              </a:tblGrid>
              <a:tr h="1828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/>
                        <a:t>Title</a:t>
                      </a:r>
                      <a:endParaRPr lang="en-US" sz="14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/>
                        <a:t>Authors</a:t>
                      </a:r>
                      <a:endParaRPr lang="en-US" sz="14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/>
                        <a:t>Advantages / Why Useful</a:t>
                      </a:r>
                      <a:endParaRPr lang="en-US" sz="14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/>
                        <a:t>Key Takeaways</a:t>
                      </a:r>
                      <a:endParaRPr lang="en-US" sz="1400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extLst>
                  <a:ext uri="{0D108BD9-81ED-4DB2-BD59-A6C34878D82A}">
                    <a16:rowId xmlns:a16="http://schemas.microsoft.com/office/drawing/2014/main" val="3708687180"/>
                  </a:ext>
                </a:extLst>
              </a:tr>
              <a:tr h="8227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Wearable Photoplethysmography for Cardiovascular Monitoring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200" dirty="0"/>
                        <a:t>P. H. Charlton, P. A. </a:t>
                      </a:r>
                      <a:r>
                        <a:rPr lang="fr-FR" sz="1200" dirty="0" err="1"/>
                        <a:t>Kyriacou</a:t>
                      </a:r>
                      <a:r>
                        <a:rPr lang="fr-FR" sz="1200" dirty="0"/>
                        <a:t>, et al.</a:t>
                      </a:r>
                      <a:endParaRPr lang="fr-FR" sz="12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A comprehensive survey in IEEE on how PPG is used in wearables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Explains sensor design, signal processing challenges, motion artefact handling, and future research directions for wearable PPG systems 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extLst>
                  <a:ext uri="{0D108BD9-81ED-4DB2-BD59-A6C34878D82A}">
                    <a16:rowId xmlns:a16="http://schemas.microsoft.com/office/drawing/2014/main" val="2918804856"/>
                  </a:ext>
                </a:extLst>
              </a:tr>
              <a:tr h="5667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Photoplethysmography in Wearable Devices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sz="1200"/>
                        <a:t>K. B. Kim et al.</a:t>
                      </a:r>
                      <a:endParaRPr lang="da-DK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Good coverage of fundamentals and trends of PPG in wearables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Describes how PPG works, challenges in wearable context (motion, ambient light), multi-wavelength setups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extLst>
                  <a:ext uri="{0D108BD9-81ED-4DB2-BD59-A6C34878D82A}">
                    <a16:rowId xmlns:a16="http://schemas.microsoft.com/office/drawing/2014/main" val="1396383792"/>
                  </a:ext>
                </a:extLst>
              </a:tr>
              <a:tr h="8227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In-Ear SpO₂: A Tool for Wearable, Unobtrusive Monitoring of Core Blood Oxygen Saturation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H. J. Davies, I. Williams, N. Peters, D. Mandic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Shows feasibility of ear canal SpO₂ measurement compared to finger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Found RMS error ~1.47%, mean offset ~0.23%, and ~12.4 s faster detection in ear vs finger; also discusses lower amplitude in ear signals 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extLst>
                  <a:ext uri="{0D108BD9-81ED-4DB2-BD59-A6C34878D82A}">
                    <a16:rowId xmlns:a16="http://schemas.microsoft.com/office/drawing/2014/main" val="1582517349"/>
                  </a:ext>
                </a:extLst>
              </a:tr>
              <a:tr h="694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Development of a Wearable Reflection-Type Pulse Oximeter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sz="1200"/>
                        <a:t>P. P. Banik et al.</a:t>
                      </a:r>
                      <a:endParaRPr lang="da-DK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Demonstrates motion-aware SpO₂ and HR measurement in a wearable device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Reports performance under motion: 4.5% MAPE, 3.66 bpm MAE in motion, and ~98.96% SpO₂ accuracy without motion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extLst>
                  <a:ext uri="{0D108BD9-81ED-4DB2-BD59-A6C34878D82A}">
                    <a16:rowId xmlns:a16="http://schemas.microsoft.com/office/drawing/2014/main" val="3673536741"/>
                  </a:ext>
                </a:extLst>
              </a:tr>
              <a:tr h="5667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Machine Learning-Based Respiration Rate and Blood Oxygen Estimation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sz="1200"/>
                        <a:t>M. N. I. Shuzan et al.</a:t>
                      </a:r>
                      <a:endParaRPr lang="da-DK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Combines PPG features with ML to predict both respiration rate and SpO₂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Shows the effectiveness of ML models on </a:t>
                      </a:r>
                      <a:r>
                        <a:rPr lang="en-US" sz="1200" dirty="0" err="1"/>
                        <a:t>biosignal</a:t>
                      </a:r>
                      <a:r>
                        <a:rPr lang="en-US" sz="1200" dirty="0"/>
                        <a:t> data to jointly estimate multiple vital parameters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extLst>
                  <a:ext uri="{0D108BD9-81ED-4DB2-BD59-A6C34878D82A}">
                    <a16:rowId xmlns:a16="http://schemas.microsoft.com/office/drawing/2014/main" val="197045797"/>
                  </a:ext>
                </a:extLst>
              </a:tr>
              <a:tr h="694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Reduction of Motion Artifacts from PPG Signals using Learned Convolutional Sparse Coding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Giulio Basso, Xi Long, Reinder Haakma, Rik Vullings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 novel method for PPG denoising using a blend of sparse coding + learning</a:t>
                      </a:r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Demonstrates improved SNR and lower error in heart-rate estimation under motion compared to conventional methods 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 marL="54849" marR="54849" marT="27424" marB="27424" anchor="ctr"/>
                </a:tc>
                <a:extLst>
                  <a:ext uri="{0D108BD9-81ED-4DB2-BD59-A6C34878D82A}">
                    <a16:rowId xmlns:a16="http://schemas.microsoft.com/office/drawing/2014/main" val="68313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049B9-5A14-8F72-C950-E5BEC224D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DA1BC7-9A11-DD35-C2ED-4899DA71CB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B30B047-F7FE-36E2-4329-119EF0FF87A9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Literature Survey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C52AC03-8EB7-4304-237F-D83EE987A49B}"/>
              </a:ext>
            </a:extLst>
          </p:cNvPr>
          <p:cNvSpPr txBox="1"/>
          <p:nvPr/>
        </p:nvSpPr>
        <p:spPr>
          <a:xfrm>
            <a:off x="432619" y="1002488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Key Resources (Datasheets / Whitepapers / Application Notes)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Existing Implementations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Products:</a:t>
            </a:r>
          </a:p>
          <a:p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OxiWear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FDA-approved ear-worn pulse oximeter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Masimo </a:t>
            </a:r>
            <a:r>
              <a:rPr lang="en-US" alt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MightySat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/ Temple-worn sensors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Earbud with built-in SpO₂ monitoring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Headband/Temple-mounted SpO₂ monitors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A6AEC9-80E5-FD4A-DB7E-AB8859086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38121"/>
              </p:ext>
            </p:extLst>
          </p:nvPr>
        </p:nvGraphicFramePr>
        <p:xfrm>
          <a:off x="432619" y="1538783"/>
          <a:ext cx="10515600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818692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907048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36738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Resource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What It Provides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How It Helps You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976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MAX3010x datasheet (Maxim / Analog Devices)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Sensor specifications (wavelength, LED currents, timing, sensitivity)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Use for hardware design, setting LED currents, understanding optical constraints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325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Application note on </a:t>
                      </a:r>
                      <a:r>
                        <a:rPr lang="en-US" sz="1200" b="1" dirty="0"/>
                        <a:t>wearable PPG / SpO₂ sensor integration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Best practices on layout, calibration, noise filtering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Helps you integrate sensor properly and avoid common pitfalls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421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Signal processing / filtering whitepapers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Methods for motion artefact removal, adaptive filtering, wavelet denoising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Use to design your preprocessing pipeline before feeding to ML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773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ML in biomedical sensor whitepapers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Articles on applying ML (SVM, Random Forest, Deep Learning) to physiological signals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Helps you pick a model architecture and strategy for classification/regression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391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26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8D93F6-C4EE-B7E6-5A1A-5EDAAE1F08C5}"/>
              </a:ext>
            </a:extLst>
          </p:cNvPr>
          <p:cNvSpPr txBox="1"/>
          <p:nvPr/>
        </p:nvSpPr>
        <p:spPr>
          <a:xfrm>
            <a:off x="2631498" y="0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Literature Survey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CAD8F-25A0-99F6-8D1D-8A27C3D48820}"/>
              </a:ext>
            </a:extLst>
          </p:cNvPr>
          <p:cNvSpPr txBox="1"/>
          <p:nvPr/>
        </p:nvSpPr>
        <p:spPr>
          <a:xfrm>
            <a:off x="678006" y="1006416"/>
            <a:ext cx="60942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Open-Source / GitHub Projects</a:t>
            </a:r>
          </a:p>
          <a:p>
            <a:pPr>
              <a:buNone/>
            </a:pPr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Arduino MAX3010x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DIY ear-clip PPG sensor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Earbud pulse oximeter prototype (MAX30102 + Arduino)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Wearable PPG toolkit for signal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BLE-enabled ear-lobe SpO₂ sensor (student project)</a:t>
            </a:r>
          </a:p>
        </p:txBody>
      </p:sp>
    </p:spTree>
    <p:extLst>
      <p:ext uri="{BB962C8B-B14F-4D97-AF65-F5344CB8AC3E}">
        <p14:creationId xmlns:p14="http://schemas.microsoft.com/office/powerpoint/2010/main" val="12061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Architecture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1595283" y="676648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Structural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Block Diagram/Pin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8378862" y="658087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Behaviour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Flow chart/ State machine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35AA3-DCDB-1AFA-EADF-DA10F8BE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2" y="1694947"/>
            <a:ext cx="5550914" cy="3699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BBA13-D01B-0DDB-1A21-DD1F67B3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202" y="1316802"/>
            <a:ext cx="3151194" cy="47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2E4FEB-46EB-D82F-C34F-EB534D83C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68277"/>
              </p:ext>
            </p:extLst>
          </p:nvPr>
        </p:nvGraphicFramePr>
        <p:xfrm>
          <a:off x="909782" y="834332"/>
          <a:ext cx="4784436" cy="54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6">
                  <a:extLst>
                    <a:ext uri="{9D8B030D-6E8A-4147-A177-3AD203B41FA5}">
                      <a16:colId xmlns:a16="http://schemas.microsoft.com/office/drawing/2014/main" val="3317381264"/>
                    </a:ext>
                  </a:extLst>
                </a:gridCol>
              </a:tblGrid>
              <a:tr h="5008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69356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Industrial Safety Monitoring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Continuous SpO₂ and heart rate tracking for workers in mines, tunnels, and low-ventilation factories.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6318"/>
                  </a:ext>
                </a:extLst>
              </a:tr>
              <a:tr h="69981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Preventive Alerts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Early warning when oxygen saturation drops below safe levels.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94686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Portable Health Device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Comfortable ear-wearable design for real-time monitoring during long shifts.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89149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Logging &amp; Analysis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Storing physiological data for supervisors to assess worker health trends.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8661"/>
                  </a:ext>
                </a:extLst>
              </a:tr>
              <a:tr h="1276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Research / AI Development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Dataset creation for machine-learning models to improve accuracy of wearable PPG-based devices.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09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01DBDF-93E9-E9C3-D564-A32E0846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57765"/>
              </p:ext>
            </p:extLst>
          </p:nvPr>
        </p:nvGraphicFramePr>
        <p:xfrm>
          <a:off x="6621318" y="834332"/>
          <a:ext cx="4660900" cy="517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900">
                  <a:extLst>
                    <a:ext uri="{9D8B030D-6E8A-4147-A177-3AD203B41FA5}">
                      <a16:colId xmlns:a16="http://schemas.microsoft.com/office/drawing/2014/main" val="3317381264"/>
                    </a:ext>
                  </a:extLst>
                </a:gridCol>
              </a:tblGrid>
              <a:tr h="381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Testing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69356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Hardware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Verify sensor (MAX3010x) accuracy by comparing with a commercial pulse oximeter.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ear-clip stability and comfort for different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6318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Signal Processing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filtering methods to remove noise/motion artefacts.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Validate feature extraction (SpO₂, heart rate) with sample datasets.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94686"/>
                  </a:ext>
                </a:extLst>
              </a:tr>
              <a:tr h="85969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Machine Learning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Train and test models on collected PPG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Evaluate performance using metrics: accuracy, sensitivity, specificity.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89149"/>
                  </a:ext>
                </a:extLst>
              </a:tr>
              <a:tr h="1636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System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Simulate low-oxygen environments and check real-time alert response.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wireless transmission (if used) for data integrity.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Conduct pilot testing with small group of volunteers.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9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Iteration 1 :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Completed detailed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 wearable SpO₂ sensors and ML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Finalized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component selection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MAX30100/30102 sensor + Arduino/ESP32.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Designed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(block diagram + flow chart).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Identified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ML approach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(classification model for anomaly detection).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Results: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Validated that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ear-based SpO₂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feasible and more stable than finger sensors (from references).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Confirmed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design feasibility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industrial use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Reviewed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public PPG datasets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training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Defined clear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roadmap for hardware setup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1489</Words>
  <Application>Microsoft Office PowerPoint</Application>
  <PresentationFormat>Widescreen</PresentationFormat>
  <Paragraphs>253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Open Sans</vt:lpstr>
      <vt:lpstr>Verdana</vt:lpstr>
      <vt:lpstr>Aharoni</vt:lpstr>
      <vt:lpstr>Cambria</vt:lpstr>
      <vt:lpstr>Plus Jakarta Sans</vt:lpstr>
      <vt:lpstr>Montserrat Medium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Monisha H S</cp:lastModifiedBy>
  <cp:revision>37</cp:revision>
  <dcterms:created xsi:type="dcterms:W3CDTF">2022-05-23T07:15:42Z</dcterms:created>
  <dcterms:modified xsi:type="dcterms:W3CDTF">2025-09-26T16:31:22Z</dcterms:modified>
</cp:coreProperties>
</file>