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70" r:id="rId10"/>
    <p:sldId id="261" r:id="rId11"/>
    <p:sldId id="271" r:id="rId12"/>
    <p:sldId id="262" r:id="rId13"/>
    <p:sldId id="263" r:id="rId14"/>
    <p:sldId id="265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591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4125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6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27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7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53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6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9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01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59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30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ikhilmahajan29/crop-production-statistics-indi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2875"/>
            <a:ext cx="6867525" cy="1609725"/>
          </a:xfrm>
        </p:spPr>
        <p:txBody>
          <a:bodyPr>
            <a:normAutofit fontScale="90000"/>
          </a:bodyPr>
          <a:lstStyle/>
          <a:p>
            <a:r>
              <a:rPr sz="5400" dirty="0"/>
              <a:t>Crop Production Prediction using ML</a:t>
            </a:r>
          </a:p>
        </p:txBody>
      </p:sp>
      <p:pic>
        <p:nvPicPr>
          <p:cNvPr id="2050" name="Picture 2" descr="4,191,100+ Agriculture Farm Stock Photos, Pictures &amp; Royalty ...">
            <a:extLst>
              <a:ext uri="{FF2B5EF4-FFF2-40B4-BE49-F238E27FC236}">
                <a16:creationId xmlns:a16="http://schemas.microsoft.com/office/drawing/2014/main" id="{5A6CB920-0875-4674-9A53-D83AD12DB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905000"/>
            <a:ext cx="5343525" cy="30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706AA6-512A-4642-BD73-A6650F8A4D57}"/>
              </a:ext>
            </a:extLst>
          </p:cNvPr>
          <p:cNvSpPr txBox="1"/>
          <p:nvPr/>
        </p:nvSpPr>
        <p:spPr>
          <a:xfrm>
            <a:off x="2933700" y="5191126"/>
            <a:ext cx="5629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:- Monisha Munirathnam</a:t>
            </a:r>
          </a:p>
          <a:p>
            <a:r>
              <a:rPr lang="en-US" dirty="0"/>
              <a:t>Student ID :- 23038629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849" y="1598615"/>
            <a:ext cx="634771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2400"/>
            </a:pPr>
            <a:endParaRPr dirty="0"/>
          </a:p>
          <a:p>
            <a:pPr>
              <a:defRPr sz="2200"/>
            </a:pPr>
            <a:r>
              <a:rPr dirty="0"/>
              <a:t>Actual vs. Predicted plots for all models created.</a:t>
            </a:r>
          </a:p>
          <a:p>
            <a:pPr>
              <a:defRPr sz="2200"/>
            </a:pPr>
            <a:r>
              <a:rPr dirty="0"/>
              <a:t>Random Forest &amp; </a:t>
            </a:r>
            <a:r>
              <a:rPr dirty="0" err="1"/>
              <a:t>XGBoost</a:t>
            </a:r>
            <a:r>
              <a:rPr dirty="0"/>
              <a:t> showed highest accuracy.</a:t>
            </a:r>
          </a:p>
          <a:p>
            <a:pPr>
              <a:defRPr sz="2200"/>
            </a:pPr>
            <a:r>
              <a:rPr dirty="0"/>
              <a:t>Metrics: MAE, RMSE, and R² compared visually.</a:t>
            </a:r>
          </a:p>
          <a:p>
            <a:pPr>
              <a:defRPr sz="2200"/>
            </a:pPr>
            <a:r>
              <a:rPr dirty="0"/>
              <a:t>Graphs reveal close fit and few outliers.</a:t>
            </a:r>
          </a:p>
          <a:p>
            <a:pPr>
              <a:defRPr sz="2200"/>
            </a:pPr>
            <a:r>
              <a:rPr dirty="0"/>
              <a:t>Best model deployed for real-time web prediction.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2E4B8-5A7A-437E-9686-CBF65EF07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93691"/>
            <a:ext cx="5791201" cy="3421059"/>
          </a:xfrm>
        </p:spPr>
        <p:txBody>
          <a:bodyPr>
            <a:normAutofit fontScale="25000" lnSpcReduction="20000"/>
          </a:bodyPr>
          <a:lstStyle/>
          <a:p>
            <a:pPr>
              <a:defRPr sz="2200"/>
            </a:pPr>
            <a:r>
              <a:rPr lang="en-US" sz="3200" b="1" dirty="0"/>
              <a:t>R² Score (Coefficient of Determination):</a:t>
            </a:r>
          </a:p>
          <a:p>
            <a:pPr marL="0" indent="0">
              <a:buNone/>
              <a:defRPr sz="2200"/>
            </a:pPr>
            <a:r>
              <a:rPr lang="en-US" sz="3200" dirty="0"/>
              <a:t>Measures how well the model explains the variability in crop yield data, with values closer to 1 indicating better fit.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MAE (Mean Absolute Error):</a:t>
            </a:r>
          </a:p>
          <a:p>
            <a:pPr marL="0" indent="0">
              <a:buNone/>
            </a:pPr>
            <a:r>
              <a:rPr lang="en-US" sz="3200" dirty="0"/>
              <a:t>Average absolute difference between predicted and actual yields, showing overall prediction accuracy in original units.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MSE (Mean Squared Error):</a:t>
            </a:r>
          </a:p>
          <a:p>
            <a:pPr marL="0" indent="0">
              <a:buNone/>
            </a:pPr>
            <a:r>
              <a:rPr lang="en-US" sz="3200" dirty="0"/>
              <a:t>Average squared difference between predicted and actual yields, penalizing larger errors more heavily.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RMSE (Root Mean Squared Error):</a:t>
            </a:r>
          </a:p>
          <a:p>
            <a:pPr marL="0" indent="0">
              <a:buNone/>
            </a:pPr>
            <a:r>
              <a:rPr lang="en-US" sz="3200" dirty="0"/>
              <a:t>Square root of MSE, providing error magnitude in the same units as crop yield for intuitive interpretation.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Median Absolute Error:</a:t>
            </a:r>
          </a:p>
          <a:p>
            <a:pPr marL="0" indent="0">
              <a:buNone/>
            </a:pPr>
            <a:r>
              <a:rPr lang="en-US" sz="3200" dirty="0"/>
              <a:t>Median of absolute prediction errors, offering a robust measure less sensitive to outliers in yield data.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MAPE (Mean Absolute Percentage Error):</a:t>
            </a:r>
          </a:p>
          <a:p>
            <a:pPr marL="0" indent="0">
              <a:buNone/>
            </a:pPr>
            <a:r>
              <a:rPr lang="en-US" sz="3200" dirty="0"/>
              <a:t>Average percentage difference between predicted and actual yields, useful for understanding relative prediction accuracy.</a:t>
            </a:r>
            <a:endParaRPr lang="en-US" sz="2000" dirty="0"/>
          </a:p>
          <a:p>
            <a:pPr>
              <a:defRPr sz="2200"/>
            </a:pPr>
            <a:r>
              <a:rPr lang="en-US" sz="3200" b="1" dirty="0"/>
              <a:t>Explained Variance Score:</a:t>
            </a:r>
          </a:p>
          <a:p>
            <a:pPr marL="0" indent="0">
              <a:buNone/>
            </a:pPr>
            <a:r>
              <a:rPr lang="en-US" sz="3200" dirty="0"/>
              <a:t>Indicates the proportion of yield variance captured by the model, assessing its effectiveness at representing underlying data patterns.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6AB171-CD87-4E54-BCF4-A2B0A82C5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3611856"/>
            <a:ext cx="5424487" cy="278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963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4" y="1046828"/>
            <a:ext cx="6347714" cy="3880773"/>
          </a:xfrm>
        </p:spPr>
        <p:txBody>
          <a:bodyPr/>
          <a:lstStyle/>
          <a:p>
            <a:pPr marL="0" indent="0">
              <a:buNone/>
              <a:defRPr sz="2400"/>
            </a:pPr>
            <a:endParaRPr dirty="0"/>
          </a:p>
          <a:p>
            <a:pPr>
              <a:defRPr sz="2200"/>
            </a:pPr>
            <a:r>
              <a:rPr dirty="0"/>
              <a:t>Model analysis highlights top predictors.</a:t>
            </a:r>
          </a:p>
          <a:p>
            <a:pPr>
              <a:defRPr sz="2200"/>
            </a:pPr>
            <a:r>
              <a:rPr dirty="0"/>
              <a:t>Area under cultivation is most influential.</a:t>
            </a:r>
          </a:p>
          <a:p>
            <a:pPr>
              <a:defRPr sz="2200"/>
            </a:pPr>
            <a:r>
              <a:rPr dirty="0"/>
              <a:t>Crop type and Season shape production strongly.</a:t>
            </a:r>
          </a:p>
          <a:p>
            <a:pPr>
              <a:defRPr sz="2200"/>
            </a:pPr>
            <a:r>
              <a:rPr dirty="0"/>
              <a:t>Feature importance guides future data focus.</a:t>
            </a:r>
          </a:p>
          <a:p>
            <a:pPr>
              <a:defRPr sz="2200"/>
            </a:pPr>
            <a:r>
              <a:rPr dirty="0"/>
              <a:t>Helps stakeholders understand decision logic.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4" y="788990"/>
            <a:ext cx="6347714" cy="3880773"/>
          </a:xfrm>
        </p:spPr>
        <p:txBody>
          <a:bodyPr/>
          <a:lstStyle/>
          <a:p>
            <a:pPr>
              <a:defRPr sz="2400"/>
            </a:pPr>
            <a:endParaRPr dirty="0"/>
          </a:p>
          <a:p>
            <a:pPr>
              <a:defRPr sz="2200"/>
            </a:pPr>
            <a:r>
              <a:rPr dirty="0"/>
              <a:t>User enters State, Crop, Year, Season, and Area.</a:t>
            </a:r>
          </a:p>
          <a:p>
            <a:pPr>
              <a:defRPr sz="2200"/>
            </a:pPr>
            <a:r>
              <a:rPr dirty="0"/>
              <a:t>App instantly predicts crop production output.</a:t>
            </a:r>
          </a:p>
          <a:p>
            <a:pPr>
              <a:defRPr sz="2200"/>
            </a:pPr>
            <a:r>
              <a:rPr dirty="0"/>
              <a:t>Simple, intuitive web interface for all users.</a:t>
            </a:r>
          </a:p>
          <a:p>
            <a:pPr>
              <a:defRPr sz="2200"/>
            </a:pPr>
            <a:r>
              <a:rPr dirty="0"/>
              <a:t>Sample: Rice, Kharif, 2019, 1300 hectares → output: 34,000 tons.</a:t>
            </a:r>
          </a:p>
          <a:p>
            <a:pPr>
              <a:defRPr sz="2200"/>
            </a:pPr>
            <a:r>
              <a:rPr dirty="0"/>
              <a:t>Results displayed clearly on the dashboard.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026193"/>
            <a:ext cx="6347714" cy="3880773"/>
          </a:xfrm>
        </p:spPr>
        <p:txBody>
          <a:bodyPr/>
          <a:lstStyle/>
          <a:p>
            <a:pPr>
              <a:defRPr sz="2400"/>
            </a:pPr>
            <a:endParaRPr dirty="0"/>
          </a:p>
          <a:p>
            <a:pPr>
              <a:defRPr sz="2200"/>
            </a:pPr>
            <a:r>
              <a:rPr dirty="0"/>
              <a:t>ML can revolutionize agricultural forecasting.</a:t>
            </a:r>
          </a:p>
          <a:p>
            <a:pPr>
              <a:defRPr sz="2200"/>
            </a:pPr>
            <a:r>
              <a:rPr dirty="0"/>
              <a:t>System is scalable for more crops and regions.</a:t>
            </a:r>
          </a:p>
          <a:p>
            <a:pPr>
              <a:defRPr sz="2200"/>
            </a:pPr>
            <a:r>
              <a:rPr dirty="0"/>
              <a:t>Adding weather and soil data will boost accuracy.</a:t>
            </a:r>
          </a:p>
          <a:p>
            <a:pPr>
              <a:defRPr sz="2200"/>
            </a:pPr>
            <a:r>
              <a:rPr dirty="0"/>
              <a:t>Potential to add batch uploads and reporting.</a:t>
            </a:r>
          </a:p>
          <a:p>
            <a:pPr>
              <a:defRPr sz="2200"/>
            </a:pPr>
            <a:r>
              <a:rPr dirty="0"/>
              <a:t>Project supports better food security strategies.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B43C1-3121-4A04-B24C-A2A9A032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8675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5E198-A227-4F08-8F47-C3DC6B0C7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9" y="1427165"/>
            <a:ext cx="6347714" cy="3880773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 of India. </a:t>
            </a:r>
            <a:r>
              <a:rPr lang="en-US" i="1" dirty="0"/>
              <a:t>Agricultural Production Statistics (APS) Database</a:t>
            </a:r>
            <a:r>
              <a:rPr lang="en-US" dirty="0"/>
              <a:t>. Ministry of Agriculture &amp; Farmers Welfare. https://aps.dac.gov.in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Nikhil Mahajan (2023). </a:t>
            </a:r>
            <a:r>
              <a:rPr lang="en-US" i="1" dirty="0"/>
              <a:t>Crop Production Statistics – India</a:t>
            </a:r>
            <a:r>
              <a:rPr lang="en-US" dirty="0"/>
              <a:t>. Kaggle Dataset. </a:t>
            </a:r>
            <a:r>
              <a:rPr lang="en-US" dirty="0">
                <a:hlinkClick r:id="rId2"/>
              </a:rPr>
              <a:t>https://www.kaggle.com/datasets/nikhilmahajan29/crop-production-statistics-india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Pedregosa</a:t>
            </a:r>
            <a:r>
              <a:rPr lang="en-US" dirty="0"/>
              <a:t> et al. (2011). </a:t>
            </a:r>
            <a:r>
              <a:rPr lang="en-US" i="1" dirty="0"/>
              <a:t>Scikit-learn: Machine Learning in Python</a:t>
            </a:r>
            <a:r>
              <a:rPr lang="en-US" dirty="0"/>
              <a:t>. Journal of Machine Learning Research.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Chen, T. &amp; </a:t>
            </a:r>
            <a:r>
              <a:rPr lang="en-US" dirty="0" err="1"/>
              <a:t>Guestrin</a:t>
            </a:r>
            <a:r>
              <a:rPr lang="en-US" dirty="0"/>
              <a:t>, C. (2016). </a:t>
            </a:r>
            <a:r>
              <a:rPr lang="en-US" i="1" dirty="0" err="1"/>
              <a:t>XGBoost</a:t>
            </a:r>
            <a:r>
              <a:rPr lang="en-US" i="1" dirty="0"/>
              <a:t>: A Scalable Tree Boosting System</a:t>
            </a:r>
            <a:r>
              <a:rPr lang="en-US" dirty="0"/>
              <a:t>. KDD.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Ke</a:t>
            </a:r>
            <a:r>
              <a:rPr lang="en-US" dirty="0"/>
              <a:t>, G. et al. (2017). </a:t>
            </a:r>
            <a:r>
              <a:rPr lang="en-US" i="1" dirty="0" err="1"/>
              <a:t>LightGBM</a:t>
            </a:r>
            <a:r>
              <a:rPr lang="en-US" i="1" dirty="0"/>
              <a:t>: A Highly Efficient Gradient Boosting Decision Tree</a:t>
            </a:r>
            <a:r>
              <a:rPr lang="en-US" dirty="0"/>
              <a:t>. </a:t>
            </a:r>
            <a:r>
              <a:rPr lang="en-US" dirty="0" err="1"/>
              <a:t>NeurIPS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University of Hertfordshire (2025). </a:t>
            </a:r>
            <a:r>
              <a:rPr lang="en-US" i="1" dirty="0"/>
              <a:t>7PAM2002 Data Science Project Guidelines</a:t>
            </a:r>
            <a:r>
              <a:rPr lang="en-US" dirty="0"/>
              <a:t>. Lecture 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710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3" y="1488613"/>
            <a:ext cx="6638927" cy="520746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  <a:defRPr sz="2200"/>
            </a:pPr>
            <a:endParaRPr lang="en-US" dirty="0"/>
          </a:p>
          <a:p>
            <a:pPr>
              <a:defRPr sz="2200"/>
            </a:pPr>
            <a:r>
              <a:rPr lang="en-US" sz="4800" dirty="0"/>
              <a:t>Agriculture is vital to India, employing over 50% of the population and playing a key role in the economy.</a:t>
            </a:r>
          </a:p>
          <a:p>
            <a:pPr>
              <a:defRPr sz="2200"/>
            </a:pPr>
            <a:endParaRPr lang="en-US" sz="4800" dirty="0"/>
          </a:p>
          <a:p>
            <a:pPr>
              <a:defRPr sz="2200"/>
            </a:pPr>
            <a:r>
              <a:rPr lang="en-US" sz="4800" dirty="0"/>
              <a:t>Accurate crop yield prediction is essential for food security, resource planning, and informed policy-making.</a:t>
            </a:r>
          </a:p>
          <a:p>
            <a:pPr>
              <a:defRPr sz="2200"/>
            </a:pPr>
            <a:endParaRPr lang="en-US" sz="4800" dirty="0"/>
          </a:p>
          <a:p>
            <a:pPr>
              <a:defRPr sz="2200"/>
            </a:pPr>
            <a:r>
              <a:rPr lang="en-US" sz="4800" dirty="0"/>
              <a:t>Traditional forecasting methods are manual, slow, and less adaptive to changing conditions.</a:t>
            </a:r>
          </a:p>
          <a:p>
            <a:pPr>
              <a:defRPr sz="2200"/>
            </a:pPr>
            <a:endParaRPr lang="en-US" sz="4800" dirty="0"/>
          </a:p>
          <a:p>
            <a:pPr>
              <a:defRPr sz="2200"/>
            </a:pPr>
            <a:r>
              <a:rPr lang="en-US" sz="4800" dirty="0"/>
              <a:t>With the rise of machine learning and data availability (e.g., weather, NDVI, crop stats), more accurate and timely predictions are possible.</a:t>
            </a:r>
          </a:p>
          <a:p>
            <a:pPr>
              <a:defRPr sz="2200"/>
            </a:pPr>
            <a:endParaRPr lang="en-US" sz="4800" dirty="0"/>
          </a:p>
          <a:p>
            <a:pPr>
              <a:defRPr sz="2200"/>
            </a:pPr>
            <a:r>
              <a:rPr lang="en-US" sz="4800" dirty="0"/>
              <a:t>This project uses ML regression models on real agricultural and climate data to estimate crop yields across Indian states.</a:t>
            </a:r>
          </a:p>
          <a:p>
            <a:pPr>
              <a:defRPr sz="2200"/>
            </a:pPr>
            <a:endParaRPr lang="en-US" sz="4800" dirty="0"/>
          </a:p>
          <a:p>
            <a:pPr>
              <a:defRPr sz="2200"/>
            </a:pPr>
            <a:r>
              <a:rPr lang="en-US" sz="4800" dirty="0"/>
              <a:t>The goal is to automate yield prediction, support decision-makers, and promote sustainable farming.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Question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704975"/>
            <a:ext cx="6557263" cy="3314700"/>
          </a:xfr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dirty="0"/>
          </a:p>
          <a:p>
            <a:pPr>
              <a:defRPr sz="2200"/>
            </a:pPr>
            <a:r>
              <a:rPr dirty="0"/>
              <a:t>Can ML outperform classic methods in yield prediction?</a:t>
            </a:r>
          </a:p>
          <a:p>
            <a:pPr>
              <a:defRPr sz="2200"/>
            </a:pPr>
            <a:r>
              <a:rPr dirty="0"/>
              <a:t>Select best regression models for production data.</a:t>
            </a:r>
          </a:p>
          <a:p>
            <a:pPr>
              <a:defRPr sz="2200"/>
            </a:pPr>
            <a:r>
              <a:rPr dirty="0"/>
              <a:t>Build and clean a robust agricultural dataset.</a:t>
            </a:r>
          </a:p>
          <a:p>
            <a:pPr>
              <a:defRPr sz="2200"/>
            </a:pPr>
            <a:r>
              <a:rPr dirty="0"/>
              <a:t>Analyze, compare, and report on model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49" y="1625138"/>
            <a:ext cx="7277102" cy="388077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 sz="2200"/>
            </a:pPr>
            <a:endParaRPr lang="en-US" dirty="0"/>
          </a:p>
          <a:p>
            <a:pPr>
              <a:defRPr sz="2200"/>
            </a:pPr>
            <a:r>
              <a:rPr lang="en-US" dirty="0"/>
              <a:t>The dataset provides comprehensive crop production statistics in India from 1997 to 2023.</a:t>
            </a:r>
          </a:p>
          <a:p>
            <a:pPr>
              <a:defRPr sz="2200"/>
            </a:pPr>
            <a:r>
              <a:rPr lang="en-US" dirty="0"/>
              <a:t>Covers all major seasons – Kharif, Rabi, Summer, and Autumn – across all states and districts.</a:t>
            </a:r>
          </a:p>
          <a:p>
            <a:pPr>
              <a:defRPr sz="2200"/>
            </a:pPr>
            <a:r>
              <a:rPr lang="en-US" dirty="0"/>
              <a:t>Includes features such as: State, District, Crop, Season, Area (in hectares), Production (in </a:t>
            </a:r>
            <a:r>
              <a:rPr lang="en-US" dirty="0" err="1"/>
              <a:t>tonnes</a:t>
            </a:r>
            <a:r>
              <a:rPr lang="en-US" dirty="0"/>
              <a:t>), Yield (Production/Area)</a:t>
            </a:r>
          </a:p>
          <a:p>
            <a:pPr>
              <a:defRPr sz="2200"/>
            </a:pPr>
            <a:r>
              <a:rPr lang="en-US" dirty="0"/>
              <a:t>Sourced from the Indian Government’s APS Database (Ministry of Agriculture &amp; Farmers Welfare)</a:t>
            </a:r>
          </a:p>
          <a:p>
            <a:pPr>
              <a:defRPr sz="2200"/>
            </a:pPr>
            <a:r>
              <a:rPr lang="en-US" dirty="0"/>
              <a:t>Kaggle dataset:- https://www.kaggle.com/datasets/nikhilmahajan29/crop-production-statistics-india</a:t>
            </a:r>
          </a:p>
          <a:p>
            <a:pPr>
              <a:defRPr sz="2200"/>
            </a:pPr>
            <a:endParaRPr lang="en-US" dirty="0"/>
          </a:p>
          <a:p>
            <a:pPr>
              <a:defRPr sz="22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F2C7-F1AA-4AED-B7D3-8142D99A6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4" y="76200"/>
            <a:ext cx="5524501" cy="685800"/>
          </a:xfrm>
        </p:spPr>
        <p:txBody>
          <a:bodyPr/>
          <a:lstStyle/>
          <a:p>
            <a:r>
              <a:rPr lang="en-US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9858-7CEC-496C-B990-9A05077C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85825"/>
            <a:ext cx="5880987" cy="34766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 Missing Value Handling</a:t>
            </a:r>
          </a:p>
          <a:p>
            <a:r>
              <a:rPr lang="en-US" dirty="0"/>
              <a:t>Production column: filled using mean imputation</a:t>
            </a:r>
          </a:p>
          <a:p>
            <a:r>
              <a:rPr lang="en-US" dirty="0"/>
              <a:t>Crop column: filled using mode imputation</a:t>
            </a:r>
          </a:p>
          <a:p>
            <a:r>
              <a:rPr lang="en-US" dirty="0"/>
              <a:t>Categorical fields (State, Crop, Season, etc.): encoded using Label Encoding</a:t>
            </a:r>
          </a:p>
          <a:p>
            <a:pPr marL="0" indent="0">
              <a:buNone/>
            </a:pPr>
            <a:r>
              <a:rPr lang="en-US" b="1" dirty="0"/>
              <a:t>Outlier Detection &amp; Removal</a:t>
            </a:r>
          </a:p>
          <a:p>
            <a:r>
              <a:rPr lang="en-US" sz="1900" dirty="0"/>
              <a:t>Applied Z-score method to detect outliers</a:t>
            </a:r>
          </a:p>
          <a:p>
            <a:r>
              <a:rPr lang="en-US" sz="1900" dirty="0"/>
              <a:t>Treated outliers using IQR method:</a:t>
            </a:r>
          </a:p>
          <a:p>
            <a:r>
              <a:rPr lang="en-US" sz="1900" dirty="0"/>
              <a:t>Removed data points outside 1.5×IQR range</a:t>
            </a:r>
          </a:p>
          <a:p>
            <a:r>
              <a:rPr lang="en-US" sz="1900" dirty="0"/>
              <a:t>Cleaned columns: Area, Production, and others with statistical anomalies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33C6EA7-D900-434B-9AD8-76431CC84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250" y="4435475"/>
            <a:ext cx="4002023" cy="234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1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4F551E1-439C-43E3-B750-9D99E5976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356831"/>
            <a:ext cx="6858000" cy="422116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 Feature Selection</a:t>
            </a:r>
          </a:p>
          <a:p>
            <a:r>
              <a:rPr lang="en-US" dirty="0"/>
              <a:t>Dropped uninformative columns: District, Yield (from features)</a:t>
            </a:r>
          </a:p>
          <a:p>
            <a:r>
              <a:rPr lang="en-US" dirty="0"/>
              <a:t>Applied </a:t>
            </a:r>
            <a:r>
              <a:rPr lang="en-US" dirty="0" err="1"/>
              <a:t>SelectKBest</a:t>
            </a:r>
            <a:r>
              <a:rPr lang="en-US" dirty="0"/>
              <a:t> to identify top features</a:t>
            </a:r>
          </a:p>
          <a:p>
            <a:r>
              <a:rPr lang="en-US" dirty="0"/>
              <a:t>Selected features based on highest correlation with target (Yield)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6B4834-6DA0-40C9-BCB8-F8DA0FD68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2475349"/>
            <a:ext cx="3648075" cy="344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ABF9873-51CB-4E9E-BC67-1457B7320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3" y="2475349"/>
            <a:ext cx="3505197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0403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5DE1-ACA6-46D0-A539-F9472991C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66675"/>
            <a:ext cx="4305301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EDA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72F98-202A-42C5-BE90-01EC1C536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542925"/>
            <a:ext cx="4851794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D593F4F7-52B8-40D3-8A82-637648743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3343972"/>
            <a:ext cx="3733800" cy="333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648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1488613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  <a:defRPr sz="2400"/>
            </a:pPr>
            <a:endParaRPr dirty="0"/>
          </a:p>
          <a:p>
            <a:pPr>
              <a:defRPr sz="2200"/>
            </a:pPr>
            <a:r>
              <a:rPr dirty="0"/>
              <a:t>Data loading, exploration, and feature engineering.</a:t>
            </a:r>
          </a:p>
          <a:p>
            <a:pPr>
              <a:defRPr sz="2200"/>
            </a:pPr>
            <a:r>
              <a:rPr dirty="0"/>
              <a:t>Preprocessing: Label encoding and scaling applied.</a:t>
            </a:r>
          </a:p>
          <a:p>
            <a:pPr>
              <a:defRPr sz="2200"/>
            </a:pPr>
            <a:r>
              <a:rPr dirty="0"/>
              <a:t>Trained Random Forest,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LightGBM</a:t>
            </a:r>
            <a:r>
              <a:rPr dirty="0"/>
              <a:t>, Extra Trees, </a:t>
            </a:r>
            <a:r>
              <a:rPr dirty="0" err="1"/>
              <a:t>HistGradientBoosting</a:t>
            </a:r>
            <a:r>
              <a:rPr dirty="0"/>
              <a:t>.</a:t>
            </a:r>
          </a:p>
          <a:p>
            <a:pPr>
              <a:defRPr sz="2200"/>
            </a:pPr>
            <a:r>
              <a:rPr dirty="0"/>
              <a:t>Cross-validated models for optimal accuracy.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C9F8-0D9C-4D2F-A7DA-C8FF1B9D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49" y="73025"/>
            <a:ext cx="6347713" cy="1320800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B57CD-5DCF-4A9D-8B0A-DB564BEE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98" y="733425"/>
            <a:ext cx="6877051" cy="59055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  <a:defRPr sz="2200"/>
            </a:pPr>
            <a:r>
              <a:rPr lang="en-US" sz="5600" dirty="0"/>
              <a:t>Extra Trees Regressor</a:t>
            </a:r>
          </a:p>
          <a:p>
            <a:pPr>
              <a:defRPr sz="2200"/>
            </a:pPr>
            <a:r>
              <a:rPr lang="en-US" sz="4800" dirty="0"/>
              <a:t>This model uses randomized trees to capture complex relationships in agricultural data, such as soil properties and weather patterns, providing robust predictions of crop yield by reducing overfitting.</a:t>
            </a:r>
          </a:p>
          <a:p>
            <a:pPr marL="0" indent="0">
              <a:buNone/>
              <a:defRPr sz="2200"/>
            </a:pPr>
            <a:r>
              <a:rPr lang="en-US" sz="5500" dirty="0" err="1"/>
              <a:t>HistGradientBoosting</a:t>
            </a:r>
            <a:r>
              <a:rPr lang="en-US" sz="5500" dirty="0"/>
              <a:t> Regressor</a:t>
            </a:r>
          </a:p>
          <a:p>
            <a:pPr>
              <a:defRPr sz="2200"/>
            </a:pPr>
            <a:r>
              <a:rPr lang="en-US" sz="4800" dirty="0"/>
              <a:t>Ideal for large agricultural datasets, it efficiently handles continuous weather and remote sensing features, improving crop yield forecasts by learning from subtle variations in the data.</a:t>
            </a:r>
          </a:p>
          <a:p>
            <a:pPr marL="0" indent="0">
              <a:buNone/>
              <a:defRPr sz="2200"/>
            </a:pPr>
            <a:r>
              <a:rPr lang="en-US" sz="5500" dirty="0"/>
              <a:t>Random Forest Regressor</a:t>
            </a:r>
          </a:p>
          <a:p>
            <a:pPr>
              <a:defRPr sz="2200"/>
            </a:pPr>
            <a:r>
              <a:rPr lang="en-US" sz="4800" dirty="0"/>
              <a:t>By averaging many decision trees, this model manages the variability in agricultural inputs—like rainfall and temperature—offering stable and reliable yield predictions across different regions.</a:t>
            </a:r>
          </a:p>
          <a:p>
            <a:pPr marL="0" indent="0">
              <a:buNone/>
              <a:defRPr sz="2200"/>
            </a:pPr>
            <a:r>
              <a:rPr lang="en-US" sz="5500" dirty="0" err="1"/>
              <a:t>XGBoost</a:t>
            </a:r>
            <a:r>
              <a:rPr lang="en-US" sz="5500" dirty="0"/>
              <a:t> Regressor</a:t>
            </a:r>
          </a:p>
          <a:p>
            <a:pPr>
              <a:defRPr sz="2200"/>
            </a:pPr>
            <a:r>
              <a:rPr lang="en-US" sz="4800" dirty="0"/>
              <a:t>Well-suited for capturing nonlinear interactions in crop production data, </a:t>
            </a:r>
            <a:r>
              <a:rPr lang="en-US" sz="4800" dirty="0" err="1"/>
              <a:t>XGBoost</a:t>
            </a:r>
            <a:r>
              <a:rPr lang="en-US" sz="4800" dirty="0"/>
              <a:t> balances speed and accuracy, making it effective for predicting yields influenced by multiple climatic and soil factors.</a:t>
            </a:r>
            <a:endParaRPr lang="en-US" sz="5500" dirty="0"/>
          </a:p>
          <a:p>
            <a:pPr marL="0" indent="0">
              <a:buNone/>
              <a:defRPr sz="2200"/>
            </a:pPr>
            <a:r>
              <a:rPr lang="en-US" sz="5500" dirty="0" err="1"/>
              <a:t>LightGBM</a:t>
            </a:r>
            <a:r>
              <a:rPr lang="en-US" sz="5500" dirty="0"/>
              <a:t> Regressor</a:t>
            </a:r>
          </a:p>
          <a:p>
            <a:pPr>
              <a:defRPr sz="2200"/>
            </a:pPr>
            <a:r>
              <a:rPr lang="en-US" sz="4800" dirty="0"/>
              <a:t>Designed for fast training on large datasets, </a:t>
            </a:r>
            <a:r>
              <a:rPr lang="en-US" sz="4800" dirty="0" err="1"/>
              <a:t>LightGBM</a:t>
            </a:r>
            <a:r>
              <a:rPr lang="en-US" sz="4800" dirty="0"/>
              <a:t> effectively models agricultural time-series and spatial data, helping to quickly predict crop yields while handling numerous weather and environmental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19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679</TotalTime>
  <Words>1058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Crop Production Prediction using ML</vt:lpstr>
      <vt:lpstr>Introduction &amp; Background</vt:lpstr>
      <vt:lpstr>Research Question &amp; Objectives</vt:lpstr>
      <vt:lpstr>Dataset Overview</vt:lpstr>
      <vt:lpstr>Data Pre-Processing</vt:lpstr>
      <vt:lpstr>PowerPoint Presentation</vt:lpstr>
      <vt:lpstr>EDA</vt:lpstr>
      <vt:lpstr>Methodology</vt:lpstr>
      <vt:lpstr>Models</vt:lpstr>
      <vt:lpstr>Model Evaluation</vt:lpstr>
      <vt:lpstr>PowerPoint Presentation</vt:lpstr>
      <vt:lpstr>Feature Importance</vt:lpstr>
      <vt:lpstr>Sample Input &amp; Output</vt:lpstr>
      <vt:lpstr>Conclusion &amp; Future Work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Production Prediction using ML</dc:title>
  <dc:subject/>
  <dc:creator/>
  <cp:keywords/>
  <dc:description>generated using python-pptx</dc:description>
  <cp:lastModifiedBy>Monisha Munirathnam [Student-PECS]</cp:lastModifiedBy>
  <cp:revision>15</cp:revision>
  <dcterms:created xsi:type="dcterms:W3CDTF">2013-01-27T09:14:16Z</dcterms:created>
  <dcterms:modified xsi:type="dcterms:W3CDTF">2025-07-16T19:48:17Z</dcterms:modified>
  <cp:category/>
</cp:coreProperties>
</file>