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7"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70"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2"/>
            <a:ext cx="8825659" cy="3329581"/>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9" cy="86142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4531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7"/>
            <a:ext cx="8825657"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9"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88684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61006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4"/>
            <a:ext cx="801912" cy="114845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9330491" y="2613788"/>
            <a:ext cx="801912" cy="1148456"/>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615501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5" y="3124201"/>
            <a:ext cx="8825660" cy="165318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159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7"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1"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3661" y="1981200"/>
            <a:ext cx="293624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3873105" y="2667000"/>
            <a:ext cx="294679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38655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1"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652463" y="4827213"/>
            <a:ext cx="2940051"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3889376" y="4250949"/>
            <a:ext cx="293052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3888022" y="4827212"/>
            <a:ext cx="293440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7124701" y="4250949"/>
            <a:ext cx="2932113"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7124701"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7124576" y="4827210"/>
            <a:ext cx="2935997"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3726143"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79514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723226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30215"/>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632779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5"/>
            <a:ext cx="5800851" cy="518160"/>
          </a:xfrm>
          <a:prstGeom prst="rect">
            <a:avLst/>
          </a:prstGeom>
        </p:spPr>
        <p:txBody>
          <a:bodyPr wrap="square" lIns="0" tIns="0" rIns="0" bIns="0">
            <a:spAutoFit/>
          </a:bodyPr>
          <a:lstStyle>
            <a:lvl1pPr>
              <a:defRPr sz="18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619" b="0" i="0">
                <a:solidFill>
                  <a:srgbClr val="2D936B"/>
                </a:solidFill>
                <a:latin typeface="Trebuchet MS"/>
                <a:cs typeface="Trebuchet MS"/>
              </a:defRPr>
            </a:lvl1pPr>
          </a:lstStyle>
          <a:p>
            <a:pPr marL="21431">
              <a:lnSpc>
                <a:spcPct val="100000"/>
              </a:lnSpc>
              <a:spcBef>
                <a:spcPts val="31"/>
              </a:spcBef>
            </a:pPr>
            <a:fld id="{81D60167-4931-47E6-BA6A-407CBD079E47}" type="slidenum">
              <a:rPr spc="6" dirty="0"/>
              <a:pPr marL="21431">
                <a:lnSpc>
                  <a:spcPct val="100000"/>
                </a:lnSpc>
                <a:spcBef>
                  <a:spcPts val="31"/>
                </a:spcBef>
              </a:pPr>
              <a:t>‹#›</a:t>
            </a:fld>
            <a:endParaRPr spc="6" dirty="0"/>
          </a:p>
        </p:txBody>
      </p:sp>
    </p:spTree>
    <p:extLst>
      <p:ext uri="{BB962C8B-B14F-4D97-AF65-F5344CB8AC3E}">
        <p14:creationId xmlns:p14="http://schemas.microsoft.com/office/powerpoint/2010/main" val="19712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25038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5"/>
            <a:ext cx="8825657" cy="1915647"/>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90754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7"/>
            <a:ext cx="4396339"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35658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9"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6" y="1905000"/>
            <a:ext cx="4396339"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654496" y="2514600"/>
            <a:ext cx="4396339"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8020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3681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05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2"/>
            <a:ext cx="3401063"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006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7" cy="1574808"/>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7"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62288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1" y="2669687"/>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1" y="2892349"/>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3" y="2"/>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5"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20"/>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1" y="1790701"/>
            <a:ext cx="990599" cy="3047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8/31/2024</a:t>
            </a:fld>
            <a:endParaRPr lang="en-US" dirty="0"/>
          </a:p>
        </p:txBody>
      </p:sp>
      <p:sp>
        <p:nvSpPr>
          <p:cNvPr id="5" name="Footer Placeholder 4"/>
          <p:cNvSpPr>
            <a:spLocks noGrp="1"/>
          </p:cNvSpPr>
          <p:nvPr>
            <p:ph type="ftr" sz="quarter" idx="3"/>
          </p:nvPr>
        </p:nvSpPr>
        <p:spPr>
          <a:xfrm rot="5400000">
            <a:off x="8951575" y="3225299"/>
            <a:ext cx="3859795" cy="3048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2" y="295731"/>
            <a:ext cx="83819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181412786"/>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8.png" /><Relationship Id="rId1" Type="http://schemas.openxmlformats.org/officeDocument/2006/relationships/slideLayout" Target="../slideLayouts/slideLayout6.xml" /><Relationship Id="rId4" Type="http://schemas.openxmlformats.org/officeDocument/2006/relationships/image" Target="../media/image9.jp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59919" y="2057401"/>
            <a:ext cx="980480" cy="750094"/>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sz="1013"/>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sz="1013"/>
            </a:p>
          </p:txBody>
        </p:sp>
      </p:grpSp>
      <p:sp>
        <p:nvSpPr>
          <p:cNvPr id="5" name="object 5"/>
          <p:cNvSpPr/>
          <p:nvPr/>
        </p:nvSpPr>
        <p:spPr>
          <a:xfrm>
            <a:off x="4777980" y="2169914"/>
            <a:ext cx="937617" cy="809030"/>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sz="1013"/>
          </a:p>
        </p:txBody>
      </p:sp>
      <p:sp>
        <p:nvSpPr>
          <p:cNvPr id="6" name="object 6"/>
          <p:cNvSpPr/>
          <p:nvPr/>
        </p:nvSpPr>
        <p:spPr>
          <a:xfrm>
            <a:off x="4804768" y="4441627"/>
            <a:ext cx="407194" cy="34825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sz="1013"/>
          </a:p>
        </p:txBody>
      </p:sp>
      <p:sp>
        <p:nvSpPr>
          <p:cNvPr id="7" name="object 7"/>
          <p:cNvSpPr txBox="1">
            <a:spLocks noGrp="1"/>
          </p:cNvSpPr>
          <p:nvPr>
            <p:ph type="ctrTitle"/>
          </p:nvPr>
        </p:nvSpPr>
        <p:spPr>
          <a:xfrm>
            <a:off x="2200870" y="1538950"/>
            <a:ext cx="5614988" cy="563376"/>
          </a:xfrm>
          <a:prstGeom prst="rect">
            <a:avLst/>
          </a:prstGeom>
        </p:spPr>
        <p:txBody>
          <a:bodyPr vert="horz" wrap="square" lIns="0" tIns="9287" rIns="0" bIns="0" rtlCol="0">
            <a:spAutoFit/>
          </a:bodyPr>
          <a:lstStyle/>
          <a:p>
            <a:pPr marL="1807726">
              <a:spcBef>
                <a:spcPts val="74"/>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8" dirty="0"/>
          </a:p>
        </p:txBody>
      </p:sp>
      <p:sp>
        <p:nvSpPr>
          <p:cNvPr id="11" name="object 11"/>
          <p:cNvSpPr txBox="1">
            <a:spLocks noGrp="1"/>
          </p:cNvSpPr>
          <p:nvPr>
            <p:ph type="sldNum" sz="quarter" idx="7"/>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1</a:t>
            </a:fld>
            <a:endParaRPr spc="6" dirty="0"/>
          </a:p>
        </p:txBody>
      </p:sp>
      <p:pic>
        <p:nvPicPr>
          <p:cNvPr id="9" name="object 9"/>
          <p:cNvPicPr/>
          <p:nvPr/>
        </p:nvPicPr>
        <p:blipFill>
          <a:blip r:embed="rId3" cstate="print"/>
          <a:stretch>
            <a:fillRect/>
          </a:stretch>
        </p:blipFill>
        <p:spPr>
          <a:xfrm>
            <a:off x="3047405" y="5138144"/>
            <a:ext cx="1205508" cy="112514"/>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4103931" y="3364397"/>
            <a:ext cx="4843463" cy="1338828"/>
          </a:xfrm>
          <a:prstGeom prst="rect">
            <a:avLst/>
          </a:prstGeom>
          <a:noFill/>
        </p:spPr>
        <p:txBody>
          <a:bodyPr wrap="square" rtlCol="0">
            <a:spAutoFit/>
          </a:bodyPr>
          <a:lstStyle/>
          <a:p>
            <a:r>
              <a:rPr lang="en-US" sz="1350" b="1"/>
              <a:t>S</a:t>
            </a:r>
            <a:r>
              <a:rPr lang="en-IN" sz="1350" b="1"/>
              <a:t>TUDENT </a:t>
            </a:r>
            <a:r>
              <a:rPr lang="en-US" sz="1350" b="1"/>
              <a:t> NAME:</a:t>
            </a:r>
            <a:r>
              <a:rPr lang="en-IN" sz="1350" b="1"/>
              <a:t> V.MONISHA</a:t>
            </a:r>
            <a:endParaRPr lang="en-US" sz="1350" b="1" dirty="0"/>
          </a:p>
          <a:p>
            <a:r>
              <a:rPr lang="en-US" sz="1350" b="1" dirty="0"/>
              <a:t>REGISTER NO:</a:t>
            </a:r>
            <a:r>
              <a:rPr lang="en-IN" sz="1350" b="1" dirty="0"/>
              <a:t> 312200867</a:t>
            </a:r>
            <a:endParaRPr lang="en-US" sz="1350" b="1" dirty="0"/>
          </a:p>
          <a:p>
            <a:r>
              <a:rPr lang="en-US" sz="1350" b="1" dirty="0"/>
              <a:t>DEPARTMENT:</a:t>
            </a:r>
            <a:r>
              <a:rPr lang="en-IN" sz="1350" b="1" dirty="0"/>
              <a:t> B.com(general)</a:t>
            </a:r>
            <a:endParaRPr lang="en-US" sz="1350" b="1" dirty="0"/>
          </a:p>
          <a:p>
            <a:r>
              <a:rPr lang="en-US" sz="1350" b="1" dirty="0"/>
              <a:t>COLLEGE</a:t>
            </a:r>
            <a:r>
              <a:rPr lang="en-IN" sz="1350" b="1" dirty="0"/>
              <a:t>: pachaiyappa’s college </a:t>
            </a:r>
            <a:r>
              <a:rPr lang="en-IN" sz="1350" b="1" u="sng" dirty="0"/>
              <a:t>for</a:t>
            </a:r>
            <a:r>
              <a:rPr lang="en-IN" sz="1350" b="1" dirty="0"/>
              <a:t> women’s kanchipuram.</a:t>
            </a:r>
            <a:endParaRPr lang="en-US" sz="1350" b="1" dirty="0"/>
          </a:p>
          <a:p>
            <a:r>
              <a:rPr lang="en-US" sz="1350" b="1" dirty="0"/>
              <a:t>           </a:t>
            </a:r>
            <a:endParaRPr lang="en-IN" sz="135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pic>
        <p:nvPicPr>
          <p:cNvPr id="6" name="object 6"/>
          <p:cNvPicPr/>
          <p:nvPr/>
        </p:nvPicPr>
        <p:blipFill>
          <a:blip r:embed="rId2" cstate="print"/>
          <a:stretch>
            <a:fillRect/>
          </a:stretch>
        </p:blipFill>
        <p:spPr>
          <a:xfrm>
            <a:off x="3604618" y="5138143"/>
            <a:ext cx="42863" cy="100013"/>
          </a:xfrm>
          <a:prstGeom prst="rect">
            <a:avLst/>
          </a:prstGeom>
        </p:spPr>
      </p:pic>
      <p:sp>
        <p:nvSpPr>
          <p:cNvPr id="9" name="object 9"/>
          <p:cNvSpPr txBox="1"/>
          <p:nvPr/>
        </p:nvSpPr>
        <p:spPr>
          <a:xfrm>
            <a:off x="9010435" y="5141440"/>
            <a:ext cx="128588" cy="74406"/>
          </a:xfrm>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z="619" spc="6" dirty="0">
                <a:solidFill>
                  <a:srgbClr val="2D936B"/>
                </a:solidFill>
                <a:latin typeface="Trebuchet MS"/>
                <a:cs typeface="Trebuchet MS"/>
              </a:rPr>
              <a:pPr marL="21431">
                <a:lnSpc>
                  <a:spcPct val="100000"/>
                </a:lnSpc>
                <a:spcBef>
                  <a:spcPts val="31"/>
                </a:spcBef>
              </a:pPr>
              <a:t>10</a:t>
            </a:fld>
            <a:endParaRPr sz="619">
              <a:latin typeface="Trebuchet MS"/>
              <a:cs typeface="Trebuchet MS"/>
            </a:endParaRPr>
          </a:p>
        </p:txBody>
      </p:sp>
      <p:sp>
        <p:nvSpPr>
          <p:cNvPr id="8" name="object 8"/>
          <p:cNvSpPr txBox="1"/>
          <p:nvPr/>
        </p:nvSpPr>
        <p:spPr>
          <a:xfrm>
            <a:off x="2153900" y="605613"/>
            <a:ext cx="1858446" cy="423073"/>
          </a:xfrm>
          <a:prstGeom prst="rect">
            <a:avLst/>
          </a:prstGeom>
        </p:spPr>
        <p:txBody>
          <a:bodyPr vert="horz" wrap="square" lIns="0" tIns="7501" rIns="0" bIns="0" rtlCol="0">
            <a:spAutoFit/>
          </a:bodyPr>
          <a:lstStyle/>
          <a:p>
            <a:pPr marL="7144">
              <a:lnSpc>
                <a:spcPct val="100000"/>
              </a:lnSpc>
              <a:spcBef>
                <a:spcPts val="59"/>
              </a:spcBef>
            </a:pPr>
            <a:r>
              <a:rPr lang="en-IN" sz="2700" b="1" spc="8" dirty="0">
                <a:solidFill>
                  <a:schemeClr val="bg1"/>
                </a:solidFill>
                <a:latin typeface="Trebuchet MS"/>
                <a:cs typeface="Trebuchet MS"/>
              </a:rPr>
              <a:t>MODELING:</a:t>
            </a:r>
            <a:endParaRPr sz="2700" b="1" dirty="0">
              <a:solidFill>
                <a:schemeClr val="bg1"/>
              </a:solidFill>
              <a:latin typeface="Trebuchet MS"/>
              <a:cs typeface="Trebuchet MS"/>
            </a:endParaRPr>
          </a:p>
        </p:txBody>
      </p:sp>
      <p:sp>
        <p:nvSpPr>
          <p:cNvPr id="14" name="object 3"/>
          <p:cNvSpPr/>
          <p:nvPr/>
        </p:nvSpPr>
        <p:spPr>
          <a:xfrm>
            <a:off x="8324851" y="1795581"/>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3" name="TextBox 2">
            <a:extLst>
              <a:ext uri="{FF2B5EF4-FFF2-40B4-BE49-F238E27FC236}">
                <a16:creationId xmlns:a16="http://schemas.microsoft.com/office/drawing/2014/main" id="{D110BE07-0F68-B8A3-D90B-A2814EFFF728}"/>
              </a:ext>
            </a:extLst>
          </p:cNvPr>
          <p:cNvSpPr txBox="1"/>
          <p:nvPr/>
        </p:nvSpPr>
        <p:spPr>
          <a:xfrm>
            <a:off x="2725401" y="1443841"/>
            <a:ext cx="7725312" cy="4524315"/>
          </a:xfrm>
          <a:prstGeom prst="rect">
            <a:avLst/>
          </a:prstGeom>
          <a:noFill/>
        </p:spPr>
        <p:txBody>
          <a:bodyPr wrap="square">
            <a:spAutoFit/>
          </a:bodyPr>
          <a:lstStyle/>
          <a:p>
            <a:r>
              <a:rPr lang="en-IN"/>
              <a:t>    </a:t>
            </a:r>
            <a:r>
              <a:rPr lang="en-US"/>
              <a:t>4. *Measure Analysis:*    - Calculate key turnover metrics (e.g., turnover rate, retention rate, average tenure)    - Analyze trends and patterns in metrics over time</a:t>
            </a:r>
            <a:r>
              <a:rPr lang="en-IN"/>
              <a:t>.</a:t>
            </a:r>
          </a:p>
          <a:p>
            <a:r>
              <a:rPr lang="en-IN"/>
              <a:t>      </a:t>
            </a:r>
            <a:r>
              <a:rPr lang="en-US"/>
              <a:t>5. *Visualization:*    - Create interactive and dynamic dashboards to communicate insights    - Use charts, graphs, and other visualizations to illustrate findings</a:t>
            </a:r>
            <a:r>
              <a:rPr lang="en-IN"/>
              <a:t>.</a:t>
            </a:r>
          </a:p>
          <a:p>
            <a:r>
              <a:rPr lang="en-IN"/>
              <a:t>     </a:t>
            </a:r>
            <a:r>
              <a:rPr lang="en-US"/>
              <a:t>6. *Insight Generation:*    - Interpret results and identify key takeaways    - Develop recommendations for retention strategies and talent management decisions</a:t>
            </a:r>
            <a:r>
              <a:rPr lang="en-IN"/>
              <a:t>. </a:t>
            </a:r>
          </a:p>
          <a:p>
            <a:r>
              <a:rPr lang="en-IN"/>
              <a:t>     </a:t>
            </a:r>
            <a:r>
              <a:rPr lang="en-US"/>
              <a:t>*Pivot Table Structure:*| Dimension | Measure | Filter || --- | --- | --- || Department | Turnover Rate | Date || Job Role | Average Tenure | Location || Tenure | Retention Rate | Manager ID || Reason for Leaving | Turnover Count | Job Level |</a:t>
            </a:r>
            <a:endParaRPr lang="en-IN"/>
          </a:p>
          <a:p>
            <a:r>
              <a:rPr lang="en-IN"/>
              <a:t>    </a:t>
            </a:r>
            <a:r>
              <a:rPr lang="en-US"/>
              <a:t>*Modeling Assumptions:*- Data is accurate and complete- Turnover trends and patterns are consistent over time- Correlations between variables are meaningful and significant</a:t>
            </a:r>
            <a:r>
              <a:rPr lang="en-IN"/>
              <a:t>.</a:t>
            </a:r>
            <a:endParaRPr lang="en-US"/>
          </a:p>
        </p:txBody>
      </p:sp>
    </p:spTree>
    <p:extLst>
      <p:ext uri="{BB962C8B-B14F-4D97-AF65-F5344CB8AC3E}">
        <p14:creationId xmlns:p14="http://schemas.microsoft.com/office/powerpoint/2010/main" val="177678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928373" y="4516637"/>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4" name="object 4"/>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5" name="object 5"/>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pic>
        <p:nvPicPr>
          <p:cNvPr id="6" name="object 6"/>
          <p:cNvPicPr/>
          <p:nvPr/>
        </p:nvPicPr>
        <p:blipFill>
          <a:blip r:embed="rId2" cstate="print"/>
          <a:stretch>
            <a:fillRect/>
          </a:stretch>
        </p:blipFill>
        <p:spPr>
          <a:xfrm>
            <a:off x="3604618" y="5138143"/>
            <a:ext cx="42863" cy="100013"/>
          </a:xfrm>
          <a:prstGeom prst="rect">
            <a:avLst/>
          </a:prstGeom>
        </p:spPr>
      </p:pic>
      <p:sp>
        <p:nvSpPr>
          <p:cNvPr id="7" name="object 7"/>
          <p:cNvSpPr txBox="1">
            <a:spLocks noGrp="1"/>
          </p:cNvSpPr>
          <p:nvPr>
            <p:ph type="title"/>
          </p:nvPr>
        </p:nvSpPr>
        <p:spPr>
          <a:xfrm>
            <a:off x="1560910" y="821531"/>
            <a:ext cx="2901850" cy="653905"/>
          </a:xfrm>
          <a:prstGeom prst="rect">
            <a:avLst/>
          </a:prstGeom>
        </p:spPr>
        <p:txBody>
          <a:bodyPr vert="horz" wrap="square" lIns="0" tIns="7501" rIns="0" bIns="0" rtlCol="0">
            <a:spAutoFit/>
          </a:bodyPr>
          <a:lstStyle/>
          <a:p>
            <a:pPr marL="7144">
              <a:lnSpc>
                <a:spcPct val="100000"/>
              </a:lnSpc>
              <a:spcBef>
                <a:spcPts val="59"/>
              </a:spcBef>
            </a:pPr>
            <a:r>
              <a:rPr lang="en-IN" b="1" dirty="0">
                <a:solidFill>
                  <a:schemeClr val="bg1"/>
                </a:solidFill>
              </a:rPr>
              <a:t>RESULT:</a:t>
            </a:r>
            <a:endParaRPr b="1" dirty="0">
              <a:solidFill>
                <a:schemeClr val="bg1"/>
              </a:solidFill>
            </a:endParaRPr>
          </a:p>
        </p:txBody>
      </p:sp>
      <p:sp>
        <p:nvSpPr>
          <p:cNvPr id="9" name="object 9"/>
          <p:cNvSpPr txBox="1"/>
          <p:nvPr/>
        </p:nvSpPr>
        <p:spPr>
          <a:xfrm>
            <a:off x="9010435" y="5141440"/>
            <a:ext cx="128588" cy="74406"/>
          </a:xfrm>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z="619" spc="6" dirty="0">
                <a:solidFill>
                  <a:srgbClr val="2D936B"/>
                </a:solidFill>
                <a:latin typeface="Trebuchet MS"/>
                <a:cs typeface="Trebuchet MS"/>
              </a:rPr>
              <a:pPr marL="21431">
                <a:lnSpc>
                  <a:spcPct val="100000"/>
                </a:lnSpc>
                <a:spcBef>
                  <a:spcPts val="31"/>
                </a:spcBef>
              </a:pPr>
              <a:t>11</a:t>
            </a:fld>
            <a:endParaRPr sz="619">
              <a:latin typeface="Trebuchet MS"/>
              <a:cs typeface="Trebuchet MS"/>
            </a:endParaRPr>
          </a:p>
        </p:txBody>
      </p:sp>
      <p:pic>
        <p:nvPicPr>
          <p:cNvPr id="8" name="Picture 7">
            <a:extLst>
              <a:ext uri="{FF2B5EF4-FFF2-40B4-BE49-F238E27FC236}">
                <a16:creationId xmlns:a16="http://schemas.microsoft.com/office/drawing/2014/main" id="{7D09DF6B-2005-F3D9-9038-57CA794E8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2538" y="1642154"/>
            <a:ext cx="6642010" cy="45971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IN" b="1" dirty="0">
                <a:solidFill>
                  <a:schemeClr val="bg1"/>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F8AEEE30-ADEF-45F1-82CF-7698CA7FDDCC}"/>
              </a:ext>
            </a:extLst>
          </p:cNvPr>
          <p:cNvSpPr txBox="1"/>
          <p:nvPr/>
        </p:nvSpPr>
        <p:spPr>
          <a:xfrm>
            <a:off x="2141165" y="1685479"/>
            <a:ext cx="6098976" cy="2862322"/>
          </a:xfrm>
          <a:prstGeom prst="rect">
            <a:avLst/>
          </a:prstGeom>
          <a:noFill/>
        </p:spPr>
        <p:txBody>
          <a:bodyPr wrap="square">
            <a:spAutoFit/>
          </a:bodyPr>
          <a:lstStyle/>
          <a:p>
            <a:r>
              <a:rPr lang="en-US"/>
              <a:t>Here's a short and sweet conclusion:</a:t>
            </a:r>
            <a:endParaRPr lang="en-IN"/>
          </a:p>
          <a:p>
            <a:endParaRPr lang="en-IN"/>
          </a:p>
          <a:p>
            <a:r>
              <a:rPr lang="en-IN"/>
              <a:t>     </a:t>
            </a:r>
            <a:r>
              <a:rPr lang="en-US"/>
              <a:t>"Using pivot tables to analyze employee turnover data reveals key trends and insights, enabling us to:- </a:t>
            </a:r>
            <a:endParaRPr lang="en-IN"/>
          </a:p>
          <a:p>
            <a:r>
              <a:rPr lang="en-IN"/>
              <a:t>       - </a:t>
            </a:r>
            <a:r>
              <a:rPr lang="en-US"/>
              <a:t>Identify high-risk groups (Sales, entry-level)</a:t>
            </a:r>
            <a:endParaRPr lang="en-IN"/>
          </a:p>
          <a:p>
            <a:r>
              <a:rPr lang="en-IN"/>
              <a:t>      -  </a:t>
            </a:r>
            <a:r>
              <a:rPr lang="en-US"/>
              <a:t>Understand top reasons for leaving (career growth, poor management)</a:t>
            </a:r>
            <a:endParaRPr lang="en-IN"/>
          </a:p>
          <a:p>
            <a:r>
              <a:rPr lang="en-IN"/>
              <a:t>      </a:t>
            </a:r>
            <a:r>
              <a:rPr lang="en-US"/>
              <a:t>- Inform targeted retention strategies and talent management decisionsData-driven insights drive business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667000" y="1500189"/>
            <a:ext cx="6858000" cy="38576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1013"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2053828" y="1500188"/>
            <a:ext cx="7473887" cy="3860483"/>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013"/>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013"/>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013"/>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013"/>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013"/>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013"/>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013"/>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013"/>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013"/>
            </a:p>
          </p:txBody>
        </p:sp>
      </p:grpSp>
      <p:sp>
        <p:nvSpPr>
          <p:cNvPr id="13" name="object 13"/>
          <p:cNvSpPr/>
          <p:nvPr/>
        </p:nvSpPr>
        <p:spPr>
          <a:xfrm>
            <a:off x="2667002" y="3755828"/>
            <a:ext cx="251817" cy="1601986"/>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013"/>
          </a:p>
        </p:txBody>
      </p:sp>
      <p:sp>
        <p:nvSpPr>
          <p:cNvPr id="14" name="object 14"/>
          <p:cNvSpPr/>
          <p:nvPr/>
        </p:nvSpPr>
        <p:spPr>
          <a:xfrm>
            <a:off x="7928373" y="4516637"/>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15" name="object 15"/>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16" name="object 16"/>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sp>
        <p:nvSpPr>
          <p:cNvPr id="17" name="object 17"/>
          <p:cNvSpPr txBox="1">
            <a:spLocks noGrp="1"/>
          </p:cNvSpPr>
          <p:nvPr>
            <p:ph type="title"/>
          </p:nvPr>
        </p:nvSpPr>
        <p:spPr>
          <a:xfrm>
            <a:off x="3083126" y="1966854"/>
            <a:ext cx="2199203" cy="282942"/>
          </a:xfrm>
          <a:prstGeom prst="rect">
            <a:avLst/>
          </a:prstGeom>
        </p:spPr>
        <p:txBody>
          <a:bodyPr vert="horz" wrap="square" lIns="0" tIns="9287" rIns="0" bIns="0" rtlCol="0">
            <a:spAutoFit/>
          </a:bodyPr>
          <a:lstStyle/>
          <a:p>
            <a:pPr marL="7144">
              <a:lnSpc>
                <a:spcPct val="100000"/>
              </a:lnSpc>
              <a:spcBef>
                <a:spcPts val="74"/>
              </a:spcBef>
            </a:pPr>
            <a:r>
              <a:rPr sz="2391" spc="3" dirty="0"/>
              <a:t>PROJECT</a:t>
            </a:r>
            <a:r>
              <a:rPr sz="2391" spc="-48" dirty="0"/>
              <a:t> </a:t>
            </a:r>
            <a:r>
              <a:rPr sz="2391" spc="14" dirty="0"/>
              <a:t>TITLE</a:t>
            </a:r>
            <a:endParaRPr sz="2391"/>
          </a:p>
        </p:txBody>
      </p:sp>
      <p:sp>
        <p:nvSpPr>
          <p:cNvPr id="22" name="object 22"/>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2</a:t>
            </a:fld>
            <a:endParaRPr spc="6" dirty="0"/>
          </a:p>
        </p:txBody>
      </p:sp>
      <p:grpSp>
        <p:nvGrpSpPr>
          <p:cNvPr id="18" name="object 18"/>
          <p:cNvGrpSpPr/>
          <p:nvPr/>
        </p:nvGrpSpPr>
        <p:grpSpPr>
          <a:xfrm>
            <a:off x="2929535" y="5105996"/>
            <a:ext cx="2084189" cy="166092"/>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3351859" y="2694527"/>
            <a:ext cx="4833691" cy="663515"/>
          </a:xfrm>
          <a:prstGeom prst="rect">
            <a:avLst/>
          </a:prstGeom>
          <a:noFill/>
        </p:spPr>
        <p:txBody>
          <a:bodyPr wrap="square" rtlCol="0">
            <a:spAutoFit/>
          </a:bodyPr>
          <a:lstStyle/>
          <a:p>
            <a:r>
              <a:rPr lang="en-IN" sz="2475" b="1" dirty="0">
                <a:solidFill>
                  <a:srgbClr val="0F0F0F"/>
                </a:solidFill>
                <a:latin typeface="Times New Roman" panose="02020603050405020304" pitchFamily="18" charset="0"/>
                <a:cs typeface="Times New Roman" panose="02020603050405020304" pitchFamily="18" charset="0"/>
              </a:rPr>
              <a:t>Using pivot tables for employee turnover analysis.</a:t>
            </a:r>
            <a:endParaRPr lang="en-IN" sz="1575"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21657" y="1516264"/>
            <a:ext cx="7823446" cy="38576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4"/>
          </a:solidFill>
        </p:spPr>
        <p:txBody>
          <a:bodyPr wrap="square" lIns="0" tIns="0" rIns="0" bIns="0" rtlCol="0"/>
          <a:lstStyle/>
          <a:p>
            <a:endParaRPr sz="1013" dirty="0"/>
          </a:p>
        </p:txBody>
      </p:sp>
      <p:grpSp>
        <p:nvGrpSpPr>
          <p:cNvPr id="3" name="object 3"/>
          <p:cNvGrpSpPr/>
          <p:nvPr/>
        </p:nvGrpSpPr>
        <p:grpSpPr>
          <a:xfrm>
            <a:off x="1" y="1449937"/>
            <a:ext cx="9527716" cy="3910735"/>
            <a:chOff x="7443849" y="0"/>
            <a:chExt cx="4752975" cy="6863080"/>
          </a:xfrm>
          <a:solidFill>
            <a:schemeClr val="accent4"/>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sz="1013"/>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sz="1013"/>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sz="1013"/>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sz="1013"/>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sz="1013"/>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sz="1013"/>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sz="1013"/>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sz="1013"/>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sz="1013"/>
            </a:p>
          </p:txBody>
        </p:sp>
      </p:grpSp>
      <p:sp>
        <p:nvSpPr>
          <p:cNvPr id="13" name="object 13"/>
          <p:cNvSpPr/>
          <p:nvPr/>
        </p:nvSpPr>
        <p:spPr>
          <a:xfrm>
            <a:off x="2667002" y="3755828"/>
            <a:ext cx="251817" cy="1601986"/>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013"/>
          </a:p>
        </p:txBody>
      </p:sp>
      <p:sp>
        <p:nvSpPr>
          <p:cNvPr id="14" name="object 14"/>
          <p:cNvSpPr txBox="1"/>
          <p:nvPr/>
        </p:nvSpPr>
        <p:spPr>
          <a:xfrm>
            <a:off x="3090269" y="5148583"/>
            <a:ext cx="997625" cy="64120"/>
          </a:xfrm>
          <a:prstGeom prst="rect">
            <a:avLst/>
          </a:prstGeom>
        </p:spPr>
        <p:txBody>
          <a:bodyPr vert="horz" wrap="square" lIns="0" tIns="0" rIns="0" bIns="0" rtlCol="0">
            <a:spAutoFit/>
          </a:bodyPr>
          <a:lstStyle/>
          <a:p>
            <a:pPr>
              <a:lnSpc>
                <a:spcPts val="717"/>
              </a:lnSpc>
            </a:pPr>
            <a:r>
              <a:rPr sz="619" spc="11" dirty="0">
                <a:solidFill>
                  <a:srgbClr val="2D83C3"/>
                </a:solidFill>
                <a:latin typeface="Trebuchet MS"/>
                <a:cs typeface="Trebuchet MS"/>
              </a:rPr>
              <a:t>3/21/202</a:t>
            </a:r>
            <a:r>
              <a:rPr sz="619" spc="6" dirty="0">
                <a:solidFill>
                  <a:srgbClr val="2D83C3"/>
                </a:solidFill>
                <a:latin typeface="Trebuchet MS"/>
                <a:cs typeface="Trebuchet MS"/>
              </a:rPr>
              <a:t>4</a:t>
            </a:r>
            <a:r>
              <a:rPr sz="619" dirty="0">
                <a:solidFill>
                  <a:srgbClr val="2D83C3"/>
                </a:solidFill>
                <a:latin typeface="Trebuchet MS"/>
                <a:cs typeface="Trebuchet MS"/>
              </a:rPr>
              <a:t> </a:t>
            </a:r>
            <a:r>
              <a:rPr sz="619" spc="74" dirty="0">
                <a:solidFill>
                  <a:srgbClr val="2D83C3"/>
                </a:solidFill>
                <a:latin typeface="Trebuchet MS"/>
                <a:cs typeface="Trebuchet MS"/>
              </a:rPr>
              <a:t> </a:t>
            </a:r>
            <a:r>
              <a:rPr sz="619" b="1" spc="28" dirty="0">
                <a:solidFill>
                  <a:srgbClr val="2D83C3"/>
                </a:solidFill>
                <a:latin typeface="Trebuchet MS"/>
                <a:cs typeface="Trebuchet MS"/>
              </a:rPr>
              <a:t>A</a:t>
            </a:r>
            <a:r>
              <a:rPr sz="619" b="1" spc="8" dirty="0">
                <a:solidFill>
                  <a:srgbClr val="2D83C3"/>
                </a:solidFill>
                <a:latin typeface="Trebuchet MS"/>
                <a:cs typeface="Trebuchet MS"/>
              </a:rPr>
              <a:t>nnu</a:t>
            </a:r>
            <a:r>
              <a:rPr sz="619" b="1" spc="6" dirty="0">
                <a:solidFill>
                  <a:srgbClr val="2D83C3"/>
                </a:solidFill>
                <a:latin typeface="Trebuchet MS"/>
                <a:cs typeface="Trebuchet MS"/>
              </a:rPr>
              <a:t>al</a:t>
            </a:r>
            <a:r>
              <a:rPr sz="619" b="1" spc="-79" dirty="0">
                <a:solidFill>
                  <a:srgbClr val="2D83C3"/>
                </a:solidFill>
                <a:latin typeface="Trebuchet MS"/>
                <a:cs typeface="Trebuchet MS"/>
              </a:rPr>
              <a:t> </a:t>
            </a:r>
            <a:r>
              <a:rPr sz="619" b="1" dirty="0">
                <a:solidFill>
                  <a:srgbClr val="2D83C3"/>
                </a:solidFill>
                <a:latin typeface="Trebuchet MS"/>
                <a:cs typeface="Trebuchet MS"/>
              </a:rPr>
              <a:t>R</a:t>
            </a:r>
            <a:r>
              <a:rPr sz="619" b="1" spc="20" dirty="0">
                <a:solidFill>
                  <a:srgbClr val="2D83C3"/>
                </a:solidFill>
                <a:latin typeface="Trebuchet MS"/>
                <a:cs typeface="Trebuchet MS"/>
              </a:rPr>
              <a:t>e</a:t>
            </a:r>
            <a:r>
              <a:rPr sz="619" b="1" spc="51" dirty="0">
                <a:solidFill>
                  <a:srgbClr val="2D83C3"/>
                </a:solidFill>
                <a:latin typeface="Trebuchet MS"/>
                <a:cs typeface="Trebuchet MS"/>
              </a:rPr>
              <a:t>v</a:t>
            </a:r>
            <a:r>
              <a:rPr sz="619" b="1" spc="-20" dirty="0">
                <a:solidFill>
                  <a:srgbClr val="2D83C3"/>
                </a:solidFill>
                <a:latin typeface="Trebuchet MS"/>
                <a:cs typeface="Trebuchet MS"/>
              </a:rPr>
              <a:t>i</a:t>
            </a:r>
            <a:r>
              <a:rPr sz="619" b="1" spc="20" dirty="0">
                <a:solidFill>
                  <a:srgbClr val="2D83C3"/>
                </a:solidFill>
                <a:latin typeface="Trebuchet MS"/>
                <a:cs typeface="Trebuchet MS"/>
              </a:rPr>
              <a:t>e</a:t>
            </a:r>
            <a:r>
              <a:rPr sz="619" b="1" spc="8" dirty="0">
                <a:solidFill>
                  <a:srgbClr val="2D83C3"/>
                </a:solidFill>
                <a:latin typeface="Trebuchet MS"/>
                <a:cs typeface="Trebuchet MS"/>
              </a:rPr>
              <a:t>w</a:t>
            </a:r>
            <a:endParaRPr sz="619">
              <a:latin typeface="Trebuchet MS"/>
              <a:cs typeface="Trebuchet MS"/>
            </a:endParaRPr>
          </a:p>
        </p:txBody>
      </p:sp>
      <p:sp>
        <p:nvSpPr>
          <p:cNvPr id="15" name="object 15"/>
          <p:cNvSpPr/>
          <p:nvPr/>
        </p:nvSpPr>
        <p:spPr>
          <a:xfrm>
            <a:off x="6808592" y="1752007"/>
            <a:ext cx="203597" cy="203597"/>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sz="1013"/>
          </a:p>
        </p:txBody>
      </p:sp>
      <p:sp>
        <p:nvSpPr>
          <p:cNvPr id="16" name="object 16"/>
          <p:cNvSpPr/>
          <p:nvPr/>
        </p:nvSpPr>
        <p:spPr>
          <a:xfrm>
            <a:off x="8860634" y="4655942"/>
            <a:ext cx="364331" cy="364331"/>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sz="1013"/>
          </a:p>
        </p:txBody>
      </p:sp>
      <p:pic>
        <p:nvPicPr>
          <p:cNvPr id="17" name="object 17"/>
          <p:cNvPicPr/>
          <p:nvPr/>
        </p:nvPicPr>
        <p:blipFill>
          <a:blip r:embed="rId2" cstate="print"/>
          <a:stretch>
            <a:fillRect/>
          </a:stretch>
        </p:blipFill>
        <p:spPr>
          <a:xfrm>
            <a:off x="8678465" y="4950619"/>
            <a:ext cx="139304" cy="139304"/>
          </a:xfrm>
          <a:prstGeom prst="rect">
            <a:avLst/>
          </a:prstGeom>
        </p:spPr>
      </p:pic>
      <p:grpSp>
        <p:nvGrpSpPr>
          <p:cNvPr id="18" name="object 18"/>
          <p:cNvGrpSpPr/>
          <p:nvPr/>
        </p:nvGrpSpPr>
        <p:grpSpPr>
          <a:xfrm>
            <a:off x="2693790" y="3648671"/>
            <a:ext cx="2319933" cy="169306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3400477" y="1449937"/>
            <a:ext cx="3475686" cy="653905"/>
          </a:xfrm>
          <a:prstGeom prst="rect">
            <a:avLst/>
          </a:prstGeom>
        </p:spPr>
        <p:txBody>
          <a:bodyPr vert="horz" wrap="square" lIns="0" tIns="7501" rIns="0" bIns="0" rtlCol="0">
            <a:spAutoFit/>
          </a:bodyPr>
          <a:lstStyle/>
          <a:p>
            <a:pPr marL="7144">
              <a:lnSpc>
                <a:spcPct val="100000"/>
              </a:lnSpc>
              <a:spcBef>
                <a:spcPts val="59"/>
              </a:spcBef>
            </a:pPr>
            <a:r>
              <a:rPr lang="en-IN" b="1" dirty="0">
                <a:solidFill>
                  <a:schemeClr val="bg1"/>
                </a:solidFill>
              </a:rPr>
              <a:t>Agenda </a:t>
            </a:r>
            <a:endParaRPr b="1" dirty="0">
              <a:solidFill>
                <a:schemeClr val="bg1"/>
              </a:solidFill>
            </a:endParaRPr>
          </a:p>
        </p:txBody>
      </p:sp>
      <p:sp>
        <p:nvSpPr>
          <p:cNvPr id="22" name="object 22"/>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3</a:t>
            </a:fld>
            <a:endParaRPr spc="6"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932567" y="2086051"/>
            <a:ext cx="3533194" cy="2516073"/>
          </a:xfrm>
          <a:prstGeom prst="rect">
            <a:avLst/>
          </a:prstGeom>
          <a:noFill/>
        </p:spPr>
        <p:txBody>
          <a:bodyPr wrap="square" rtlCol="0">
            <a:spAutoFit/>
          </a:bodyPr>
          <a:lstStyle/>
          <a:p>
            <a:pPr algn="l"/>
            <a:endParaRPr lang="en-US" sz="1575" b="1" dirty="0">
              <a:solidFill>
                <a:schemeClr val="accent3"/>
              </a:solidFill>
              <a:latin typeface="Times New Roman" panose="02020603050405020304" pitchFamily="18" charset="0"/>
              <a:cs typeface="Times New Roman" panose="02020603050405020304" pitchFamily="18" charset="0"/>
            </a:endParaRPr>
          </a:p>
          <a:p>
            <a:pPr algn="l">
              <a:buFont typeface="+mj-lt"/>
              <a:buAutoNum type="arabicPeriod"/>
            </a:pPr>
            <a:r>
              <a:rPr lang="en-US" sz="1575" b="1" dirty="0">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1575" b="1" dirty="0">
                <a:latin typeface="Times New Roman" panose="02020603050405020304" pitchFamily="18" charset="0"/>
                <a:cs typeface="Times New Roman" panose="02020603050405020304" pitchFamily="18" charset="0"/>
              </a:rPr>
              <a:t>Project Overview</a:t>
            </a:r>
          </a:p>
          <a:p>
            <a:pPr algn="l">
              <a:buFont typeface="+mj-lt"/>
              <a:buAutoNum type="arabicPeriod"/>
            </a:pPr>
            <a:r>
              <a:rPr lang="en-US" sz="1575" b="1" dirty="0">
                <a:latin typeface="Times New Roman" panose="02020603050405020304" pitchFamily="18" charset="0"/>
                <a:cs typeface="Times New Roman" panose="02020603050405020304" pitchFamily="18" charset="0"/>
              </a:rPr>
              <a:t>End Users</a:t>
            </a:r>
          </a:p>
          <a:p>
            <a:pPr algn="l">
              <a:buFont typeface="+mj-lt"/>
              <a:buAutoNum type="arabicPeriod"/>
            </a:pPr>
            <a:r>
              <a:rPr lang="en-US" sz="1575" b="1" dirty="0">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1575" b="1" dirty="0">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1575" b="1" dirty="0">
                <a:latin typeface="Times New Roman" panose="02020603050405020304" pitchFamily="18" charset="0"/>
                <a:cs typeface="Times New Roman" panose="02020603050405020304" pitchFamily="18" charset="0"/>
              </a:rPr>
              <a:t>Modelling </a:t>
            </a:r>
            <a:r>
              <a:rPr lang="en-IN" sz="1575" b="1" dirty="0">
                <a:latin typeface="Times New Roman" panose="02020603050405020304" pitchFamily="18" charset="0"/>
                <a:cs typeface="Times New Roman" panose="02020603050405020304" pitchFamily="18" charset="0"/>
              </a:rPr>
              <a:t> Approach </a:t>
            </a:r>
            <a:endParaRPr lang="en-US" sz="1575" b="1" dirty="0">
              <a:latin typeface="Times New Roman" panose="02020603050405020304" pitchFamily="18" charset="0"/>
              <a:cs typeface="Times New Roman" panose="02020603050405020304" pitchFamily="18" charset="0"/>
            </a:endParaRPr>
          </a:p>
          <a:p>
            <a:pPr algn="l">
              <a:buFont typeface="+mj-lt"/>
              <a:buAutoNum type="arabicPeriod"/>
            </a:pPr>
            <a:r>
              <a:rPr lang="en-US" sz="1575" b="1" dirty="0">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1575" b="1" dirty="0">
                <a:latin typeface="Times New Roman" panose="02020603050405020304" pitchFamily="18" charset="0"/>
                <a:cs typeface="Times New Roman" panose="02020603050405020304" pitchFamily="18" charset="0"/>
              </a:rPr>
              <a:t>Conclusion</a:t>
            </a:r>
          </a:p>
          <a:p>
            <a:endParaRPr lang="en-IN" sz="1575" b="1"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162205" y="3150395"/>
            <a:ext cx="1553766" cy="1832372"/>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7" name="object 7"/>
          <p:cNvSpPr txBox="1">
            <a:spLocks noGrp="1"/>
          </p:cNvSpPr>
          <p:nvPr>
            <p:ph type="title"/>
          </p:nvPr>
        </p:nvSpPr>
        <p:spPr>
          <a:xfrm>
            <a:off x="1553766" y="1375171"/>
            <a:ext cx="3107531" cy="377299"/>
          </a:xfrm>
          <a:prstGeom prst="rect">
            <a:avLst/>
          </a:prstGeom>
        </p:spPr>
        <p:txBody>
          <a:bodyPr vert="horz" wrap="square" lIns="0" tIns="9287" rIns="0" bIns="0" rtlCol="0">
            <a:spAutoFit/>
          </a:bodyPr>
          <a:lstStyle/>
          <a:p>
            <a:pPr marL="7144">
              <a:lnSpc>
                <a:spcPct val="100000"/>
              </a:lnSpc>
              <a:spcBef>
                <a:spcPts val="74"/>
              </a:spcBef>
              <a:tabLst>
                <a:tab pos="1534478" algn="l"/>
              </a:tabLst>
            </a:pPr>
            <a:r>
              <a:rPr lang="en-IN" sz="2391" b="1" spc="-11" dirty="0">
                <a:solidFill>
                  <a:schemeClr val="bg1"/>
                </a:solidFill>
              </a:rPr>
              <a:t>Problem </a:t>
            </a:r>
            <a:r>
              <a:rPr lang="en-IN" sz="2391" b="1" u="sng" spc="-11" dirty="0">
                <a:solidFill>
                  <a:schemeClr val="bg1"/>
                </a:solidFill>
              </a:rPr>
              <a:t>statement :</a:t>
            </a:r>
            <a:endParaRPr sz="2391" b="1">
              <a:solidFill>
                <a:schemeClr val="bg1"/>
              </a:solidFill>
            </a:endParaRPr>
          </a:p>
        </p:txBody>
      </p:sp>
      <p:sp>
        <p:nvSpPr>
          <p:cNvPr id="10" name="object 10"/>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4</a:t>
            </a:fld>
            <a:endParaRPr spc="6" dirty="0"/>
          </a:p>
        </p:txBody>
      </p:sp>
      <p:pic>
        <p:nvPicPr>
          <p:cNvPr id="8" name="object 8"/>
          <p:cNvPicPr/>
          <p:nvPr/>
        </p:nvPicPr>
        <p:blipFill>
          <a:blip r:embed="rId3" cstate="print"/>
          <a:stretch>
            <a:fillRect/>
          </a:stretch>
        </p:blipFill>
        <p:spPr>
          <a:xfrm>
            <a:off x="3047405" y="5138144"/>
            <a:ext cx="1205508" cy="112514"/>
          </a:xfrm>
          <a:prstGeom prst="rect">
            <a:avLst/>
          </a:prstGeom>
        </p:spPr>
      </p:pic>
      <p:sp>
        <p:nvSpPr>
          <p:cNvPr id="11" name="TextBox 10">
            <a:extLst>
              <a:ext uri="{FF2B5EF4-FFF2-40B4-BE49-F238E27FC236}">
                <a16:creationId xmlns:a16="http://schemas.microsoft.com/office/drawing/2014/main" id="{A28CCF42-4C79-F436-DD19-9AA4BBA0F00A}"/>
              </a:ext>
            </a:extLst>
          </p:cNvPr>
          <p:cNvSpPr txBox="1"/>
          <p:nvPr/>
        </p:nvSpPr>
        <p:spPr>
          <a:xfrm>
            <a:off x="803672" y="2453877"/>
            <a:ext cx="6594276" cy="2377574"/>
          </a:xfrm>
          <a:prstGeom prst="rect">
            <a:avLst/>
          </a:prstGeom>
          <a:noFill/>
        </p:spPr>
        <p:txBody>
          <a:bodyPr wrap="square">
            <a:spAutoFit/>
          </a:bodyPr>
          <a:lstStyle/>
          <a:p>
            <a:pPr algn="just"/>
            <a:r>
              <a:rPr lang="en-IN" sz="1350" b="1" dirty="0">
                <a:solidFill>
                  <a:schemeClr val="accent3"/>
                </a:solidFill>
              </a:rPr>
              <a:t>“</a:t>
            </a:r>
            <a:r>
              <a:rPr lang="en-IN" sz="1350" b="1" dirty="0"/>
              <a:t>As an HR analyst, I need to effectively analyze and visualize employee turnover data to identify trends, patterns, and insights that inform retention strategies and talent management decisions. However, the large datasets and complex variables involved (e.g., department, job role, tenure, reason for leaving) make it challenging to extract meaningful information. How can I leverage pivot tables to efficiently summarize, segment, and analyze employee turnover data to answer critical questions, such as:- Which departments or teams have the highest turnover?- How does turnover vary by job role or level?By using pivot tables to streamline and visualize employee turnover data, I aim to uncover actionable insights that drive data-driven decisions and improve organizational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537253" y="2989661"/>
            <a:ext cx="1987748" cy="2143125"/>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7" name="object 7"/>
          <p:cNvSpPr txBox="1">
            <a:spLocks noGrp="1"/>
          </p:cNvSpPr>
          <p:nvPr>
            <p:ph type="title"/>
          </p:nvPr>
        </p:nvSpPr>
        <p:spPr>
          <a:xfrm>
            <a:off x="3083125" y="1966855"/>
            <a:ext cx="3203375" cy="377299"/>
          </a:xfrm>
          <a:prstGeom prst="rect">
            <a:avLst/>
          </a:prstGeom>
        </p:spPr>
        <p:txBody>
          <a:bodyPr vert="horz" wrap="square" lIns="0" tIns="9287" rIns="0" bIns="0" rtlCol="0">
            <a:spAutoFit/>
          </a:bodyPr>
          <a:lstStyle/>
          <a:p>
            <a:pPr marL="7144">
              <a:lnSpc>
                <a:spcPct val="100000"/>
              </a:lnSpc>
              <a:spcBef>
                <a:spcPts val="74"/>
              </a:spcBef>
              <a:tabLst>
                <a:tab pos="1486615" algn="l"/>
              </a:tabLst>
            </a:pPr>
            <a:r>
              <a:rPr sz="2391" b="1" spc="3" dirty="0">
                <a:solidFill>
                  <a:schemeClr val="bg1"/>
                </a:solidFill>
              </a:rPr>
              <a:t>PROJECT	</a:t>
            </a:r>
            <a:r>
              <a:rPr sz="2391" b="1" spc="-11" dirty="0">
                <a:solidFill>
                  <a:schemeClr val="bg1"/>
                </a:solidFill>
              </a:rPr>
              <a:t>OVERVIEW</a:t>
            </a:r>
            <a:endParaRPr sz="2391" b="1">
              <a:solidFill>
                <a:schemeClr val="bg1"/>
              </a:solidFill>
            </a:endParaRPr>
          </a:p>
        </p:txBody>
      </p:sp>
      <p:sp>
        <p:nvSpPr>
          <p:cNvPr id="10" name="object 10"/>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5</a:t>
            </a:fld>
            <a:endParaRPr spc="6" dirty="0"/>
          </a:p>
        </p:txBody>
      </p:sp>
      <p:pic>
        <p:nvPicPr>
          <p:cNvPr id="8" name="object 8"/>
          <p:cNvPicPr/>
          <p:nvPr/>
        </p:nvPicPr>
        <p:blipFill>
          <a:blip r:embed="rId3" cstate="print"/>
          <a:stretch>
            <a:fillRect/>
          </a:stretch>
        </p:blipFill>
        <p:spPr>
          <a:xfrm>
            <a:off x="3047405" y="5138144"/>
            <a:ext cx="1205508" cy="112514"/>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3224213" y="2700340"/>
            <a:ext cx="4457700" cy="404085"/>
          </a:xfrm>
          <a:prstGeom prst="rect">
            <a:avLst/>
          </a:prstGeom>
          <a:noFill/>
        </p:spPr>
        <p:txBody>
          <a:bodyPr wrap="square" rtlCol="0">
            <a:spAutoFit/>
          </a:bodyPr>
          <a:lstStyle/>
          <a:p>
            <a:pPr algn="l">
              <a:buFont typeface="Arial" panose="020B0604020202020204" pitchFamily="34" charset="0"/>
              <a:buChar char="•"/>
            </a:pPr>
            <a:r>
              <a:rPr lang="en-US" sz="1350" dirty="0">
                <a:solidFill>
                  <a:srgbClr val="0D0D0D"/>
                </a:solidFill>
                <a:latin typeface="Times New Roman" panose="02020603050405020304" pitchFamily="18" charset="0"/>
                <a:cs typeface="Times New Roman" panose="02020603050405020304" pitchFamily="18" charset="0"/>
              </a:rPr>
              <a:t>.</a:t>
            </a:r>
          </a:p>
          <a:p>
            <a:endParaRPr lang="en-IN" sz="135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2286001" y="2571749"/>
            <a:ext cx="4839890" cy="2516073"/>
          </a:xfrm>
          <a:prstGeom prst="rect">
            <a:avLst/>
          </a:prstGeom>
          <a:noFill/>
        </p:spPr>
        <p:txBody>
          <a:bodyPr wrap="square">
            <a:spAutoFit/>
          </a:bodyPr>
          <a:lstStyle/>
          <a:p>
            <a:pPr algn="just"/>
            <a:r>
              <a:rPr lang="en-IN" sz="1125" b="1" dirty="0"/>
              <a:t>Pivot Tables are a powerful tool in Microsoft Excel that allow you to quickly summarize, analyze, and compare large amounts of data. In HR, pivot tables can be used to analyze HR data and make more informed decisions.Pivot Tables are a data analysis tool inMicrosoft Excel that allow for quicksummarization, analysis, and comparisonof large amounts of data. They work byselecting data to analyze, dragging it into apivot table area, and defining the rows,columns, and values to be included. Theresulting pivot table provides a clear andconcise presentation of the data, enablingimproved data visualization, analysis, anddecision-making.Pivot tables alsoautomate the data analysis process, savingtime and effort. They are a valuable tool forHR professionals to gain a betterunderstanding of key HR metrics and makemore informed decisions.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28373" y="4516637"/>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3" name="object 3"/>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4" name="object 4"/>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sp>
        <p:nvSpPr>
          <p:cNvPr id="5" name="object 5"/>
          <p:cNvSpPr txBox="1">
            <a:spLocks noGrp="1"/>
          </p:cNvSpPr>
          <p:nvPr>
            <p:ph type="title"/>
          </p:nvPr>
        </p:nvSpPr>
        <p:spPr>
          <a:xfrm flipH="1">
            <a:off x="2696765" y="1583988"/>
            <a:ext cx="4089796" cy="286377"/>
          </a:xfrm>
          <a:prstGeom prst="rect">
            <a:avLst/>
          </a:prstGeom>
        </p:spPr>
        <p:txBody>
          <a:bodyPr vert="horz" wrap="square" lIns="0" tIns="9287" rIns="0" bIns="0" rtlCol="0">
            <a:spAutoFit/>
          </a:bodyPr>
          <a:lstStyle/>
          <a:p>
            <a:pPr marL="7144">
              <a:lnSpc>
                <a:spcPct val="100000"/>
              </a:lnSpc>
              <a:spcBef>
                <a:spcPts val="74"/>
              </a:spcBef>
            </a:pPr>
            <a:r>
              <a:rPr sz="1800" b="1" spc="14" dirty="0">
                <a:solidFill>
                  <a:schemeClr val="bg1"/>
                </a:solidFill>
              </a:rPr>
              <a:t>W</a:t>
            </a:r>
            <a:r>
              <a:rPr sz="1800" b="1" spc="-11" dirty="0">
                <a:solidFill>
                  <a:schemeClr val="bg1"/>
                </a:solidFill>
              </a:rPr>
              <a:t>H</a:t>
            </a:r>
            <a:r>
              <a:rPr sz="1800" b="1" spc="11" dirty="0">
                <a:solidFill>
                  <a:schemeClr val="bg1"/>
                </a:solidFill>
              </a:rPr>
              <a:t>O</a:t>
            </a:r>
            <a:r>
              <a:rPr sz="1800" b="1" spc="-132" dirty="0">
                <a:solidFill>
                  <a:schemeClr val="bg1"/>
                </a:solidFill>
              </a:rPr>
              <a:t> </a:t>
            </a:r>
            <a:r>
              <a:rPr sz="1800" b="1" spc="-6" dirty="0">
                <a:solidFill>
                  <a:schemeClr val="bg1"/>
                </a:solidFill>
              </a:rPr>
              <a:t>AR</a:t>
            </a:r>
            <a:r>
              <a:rPr sz="1800" b="1" spc="8" dirty="0">
                <a:solidFill>
                  <a:schemeClr val="bg1"/>
                </a:solidFill>
              </a:rPr>
              <a:t>E</a:t>
            </a:r>
            <a:r>
              <a:rPr sz="1800" b="1" spc="-20" dirty="0">
                <a:solidFill>
                  <a:schemeClr val="bg1"/>
                </a:solidFill>
              </a:rPr>
              <a:t> </a:t>
            </a:r>
            <a:r>
              <a:rPr sz="1800" b="1" spc="-6" dirty="0">
                <a:solidFill>
                  <a:schemeClr val="bg1"/>
                </a:solidFill>
              </a:rPr>
              <a:t>T</a:t>
            </a:r>
            <a:r>
              <a:rPr sz="1800" b="1" spc="-8" dirty="0">
                <a:solidFill>
                  <a:schemeClr val="bg1"/>
                </a:solidFill>
              </a:rPr>
              <a:t>H</a:t>
            </a:r>
            <a:r>
              <a:rPr sz="1800" b="1" spc="8" dirty="0">
                <a:solidFill>
                  <a:schemeClr val="bg1"/>
                </a:solidFill>
              </a:rPr>
              <a:t>E</a:t>
            </a:r>
            <a:r>
              <a:rPr sz="1800" b="1" spc="-20" dirty="0">
                <a:solidFill>
                  <a:schemeClr val="bg1"/>
                </a:solidFill>
              </a:rPr>
              <a:t> </a:t>
            </a:r>
            <a:r>
              <a:rPr sz="1800" b="1" spc="-11" dirty="0">
                <a:solidFill>
                  <a:schemeClr val="bg1"/>
                </a:solidFill>
              </a:rPr>
              <a:t>E</a:t>
            </a:r>
            <a:r>
              <a:rPr sz="1800" b="1" spc="17" dirty="0">
                <a:solidFill>
                  <a:schemeClr val="bg1"/>
                </a:solidFill>
              </a:rPr>
              <a:t>N</a:t>
            </a:r>
            <a:r>
              <a:rPr sz="1800" b="1" spc="8" dirty="0">
                <a:solidFill>
                  <a:schemeClr val="bg1"/>
                </a:solidFill>
              </a:rPr>
              <a:t>D</a:t>
            </a:r>
            <a:r>
              <a:rPr sz="1800" b="1" spc="-26" dirty="0">
                <a:solidFill>
                  <a:schemeClr val="bg1"/>
                </a:solidFill>
              </a:rPr>
              <a:t> </a:t>
            </a:r>
            <a:r>
              <a:rPr sz="1800" b="1" dirty="0">
                <a:solidFill>
                  <a:schemeClr val="bg1"/>
                </a:solidFill>
              </a:rPr>
              <a:t>U</a:t>
            </a:r>
            <a:r>
              <a:rPr sz="1800" b="1" spc="6" dirty="0">
                <a:solidFill>
                  <a:schemeClr val="bg1"/>
                </a:solidFill>
              </a:rPr>
              <a:t>S</a:t>
            </a:r>
            <a:r>
              <a:rPr sz="1800" b="1" spc="-14" dirty="0">
                <a:solidFill>
                  <a:schemeClr val="bg1"/>
                </a:solidFill>
              </a:rPr>
              <a:t>E</a:t>
            </a:r>
            <a:r>
              <a:rPr sz="1800" b="1" spc="-6" dirty="0">
                <a:solidFill>
                  <a:schemeClr val="bg1"/>
                </a:solidFill>
              </a:rPr>
              <a:t>R</a:t>
            </a:r>
            <a:r>
              <a:rPr sz="1800" b="1" spc="3" dirty="0">
                <a:solidFill>
                  <a:schemeClr val="bg1"/>
                </a:solidFill>
              </a:rPr>
              <a:t>S?</a:t>
            </a:r>
            <a:endParaRPr sz="1800" b="1">
              <a:solidFill>
                <a:schemeClr val="bg1"/>
              </a:solidFill>
            </a:endParaRPr>
          </a:p>
        </p:txBody>
      </p:sp>
      <p:sp>
        <p:nvSpPr>
          <p:cNvPr id="8" name="object 8"/>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6</a:t>
            </a:fld>
            <a:endParaRPr spc="6" dirty="0"/>
          </a:p>
        </p:txBody>
      </p:sp>
      <p:pic>
        <p:nvPicPr>
          <p:cNvPr id="6" name="object 6"/>
          <p:cNvPicPr/>
          <p:nvPr/>
        </p:nvPicPr>
        <p:blipFill>
          <a:blip r:embed="rId2" cstate="print"/>
          <a:stretch>
            <a:fillRect/>
          </a:stretch>
        </p:blipFill>
        <p:spPr>
          <a:xfrm>
            <a:off x="3074196" y="4972052"/>
            <a:ext cx="1226939" cy="273248"/>
          </a:xfrm>
          <a:prstGeom prst="rect">
            <a:avLst/>
          </a:prstGeom>
        </p:spPr>
      </p:pic>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2928640" y="2722643"/>
            <a:ext cx="6322516" cy="1298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35" tIns="25718" rIns="51435" bIns="25718" numCol="1" anchor="ctr" anchorCtr="0" compatLnSpc="1">
            <a:prstTxWarp prst="textNoShape">
              <a:avLst/>
            </a:prstTxWarp>
            <a:spAutoFit/>
          </a:bodyPr>
          <a:lstStyle/>
          <a:p>
            <a:pPr marL="0" marR="0" lvl="0" indent="0" algn="l" defTabSz="514350" rtl="0" eaLnBrk="0" fontAlgn="base" latinLnBrk="0" hangingPunct="0">
              <a:lnSpc>
                <a:spcPct val="100000"/>
              </a:lnSpc>
              <a:spcBef>
                <a:spcPct val="0"/>
              </a:spcBef>
              <a:spcAft>
                <a:spcPct val="0"/>
              </a:spcAft>
              <a:buClrTx/>
              <a:buSzTx/>
              <a:buFontTx/>
              <a:buChar char="•"/>
              <a:tabLst/>
            </a:pPr>
            <a:r>
              <a:rPr lang="en-US" altLang="en-US" sz="1013" b="1" dirty="0">
                <a:latin typeface="Arial" panose="020B0604020202020204" pitchFamily="34" charset="0"/>
              </a:rPr>
              <a:t>Human Resources (HR) Managers: </a:t>
            </a:r>
          </a:p>
          <a:p>
            <a:pPr marL="0" marR="0" lvl="0" indent="0" algn="l" defTabSz="514350" rtl="0" eaLnBrk="0" fontAlgn="base" latinLnBrk="0" hangingPunct="0">
              <a:lnSpc>
                <a:spcPct val="100000"/>
              </a:lnSpc>
              <a:spcBef>
                <a:spcPct val="0"/>
              </a:spcBef>
              <a:spcAft>
                <a:spcPct val="0"/>
              </a:spcAft>
              <a:buClrTx/>
              <a:buSzTx/>
              <a:buFontTx/>
              <a:buChar char="•"/>
              <a:tabLst/>
            </a:pPr>
            <a:endParaRPr lang="en-US" altLang="en-US" sz="1013" b="1" dirty="0">
              <a:latin typeface="Arial" panose="020B0604020202020204" pitchFamily="34" charset="0"/>
            </a:endParaRPr>
          </a:p>
          <a:p>
            <a:pPr marL="0" marR="0" lvl="0" indent="0" algn="l" defTabSz="514350" rtl="0" eaLnBrk="0" fontAlgn="base" latinLnBrk="0" hangingPunct="0">
              <a:lnSpc>
                <a:spcPct val="100000"/>
              </a:lnSpc>
              <a:spcBef>
                <a:spcPct val="0"/>
              </a:spcBef>
              <a:spcAft>
                <a:spcPct val="0"/>
              </a:spcAft>
              <a:buClrTx/>
              <a:buSzTx/>
              <a:buFontTx/>
              <a:buChar char="•"/>
              <a:tabLst/>
            </a:pPr>
            <a:r>
              <a:rPr lang="en-US" altLang="en-US" sz="1013" b="1" dirty="0">
                <a:latin typeface="Arial" panose="020B0604020202020204" pitchFamily="34" charset="0"/>
              </a:rPr>
              <a:t>Department Managers/Supervisors:</a:t>
            </a:r>
          </a:p>
          <a:p>
            <a:pPr marL="0" marR="0" lvl="0" indent="0" algn="l" defTabSz="514350" rtl="0" eaLnBrk="0" fontAlgn="base" latinLnBrk="0" hangingPunct="0">
              <a:lnSpc>
                <a:spcPct val="100000"/>
              </a:lnSpc>
              <a:spcBef>
                <a:spcPct val="0"/>
              </a:spcBef>
              <a:spcAft>
                <a:spcPct val="0"/>
              </a:spcAft>
              <a:buClrTx/>
              <a:buSzTx/>
              <a:buFontTx/>
              <a:buChar char="•"/>
              <a:tabLst/>
            </a:pPr>
            <a:endParaRPr lang="en-US" altLang="en-US" sz="1013" b="1" dirty="0">
              <a:latin typeface="Arial" panose="020B0604020202020204" pitchFamily="34" charset="0"/>
            </a:endParaRPr>
          </a:p>
          <a:p>
            <a:pPr marL="0" marR="0" lvl="0" indent="0" algn="l" defTabSz="514350" rtl="0" eaLnBrk="0" fontAlgn="base" latinLnBrk="0" hangingPunct="0">
              <a:lnSpc>
                <a:spcPct val="100000"/>
              </a:lnSpc>
              <a:spcBef>
                <a:spcPct val="0"/>
              </a:spcBef>
              <a:spcAft>
                <a:spcPct val="0"/>
              </a:spcAft>
              <a:buClrTx/>
              <a:buSzTx/>
              <a:buFontTx/>
              <a:buChar char="•"/>
              <a:tabLst/>
            </a:pPr>
            <a:r>
              <a:rPr lang="en-US" altLang="en-US" sz="1013" b="1" dirty="0">
                <a:latin typeface="Arial" panose="020B0604020202020204" pitchFamily="34" charset="0"/>
              </a:rPr>
              <a:t>Senior Management/Execu</a:t>
            </a:r>
            <a:r>
              <a:rPr lang="en-IN" altLang="en-US" sz="1013" b="1" dirty="0">
                <a:latin typeface="Arial" panose="020B0604020202020204" pitchFamily="34" charset="0"/>
              </a:rPr>
              <a:t>tive </a:t>
            </a:r>
          </a:p>
          <a:p>
            <a:pPr marL="0" marR="0" lvl="0" indent="0" algn="l" defTabSz="514350" rtl="0" eaLnBrk="0" fontAlgn="base" latinLnBrk="0" hangingPunct="0">
              <a:lnSpc>
                <a:spcPct val="100000"/>
              </a:lnSpc>
              <a:spcBef>
                <a:spcPct val="0"/>
              </a:spcBef>
              <a:spcAft>
                <a:spcPct val="0"/>
              </a:spcAft>
              <a:buClrTx/>
              <a:buSzTx/>
              <a:tabLst/>
            </a:pPr>
            <a:endParaRPr lang="en-IN" altLang="en-US" sz="1013" b="1" dirty="0">
              <a:latin typeface="Arial" panose="020B0604020202020204" pitchFamily="34" charset="0"/>
            </a:endParaRPr>
          </a:p>
          <a:p>
            <a:pPr marL="0" marR="0" lvl="0" indent="0" algn="l" defTabSz="514350" rtl="0" eaLnBrk="0" fontAlgn="base" latinLnBrk="0" hangingPunct="0">
              <a:lnSpc>
                <a:spcPct val="100000"/>
              </a:lnSpc>
              <a:spcBef>
                <a:spcPct val="0"/>
              </a:spcBef>
              <a:spcAft>
                <a:spcPct val="0"/>
              </a:spcAft>
              <a:buClrTx/>
              <a:buSzTx/>
              <a:tabLst/>
            </a:pPr>
            <a:r>
              <a:rPr lang="en-IN" altLang="en-US" sz="1013" b="1" dirty="0">
                <a:latin typeface="Arial" panose="020B0604020202020204" pitchFamily="34" charset="0"/>
              </a:rPr>
              <a:t>Employees.</a:t>
            </a:r>
            <a:endParaRPr lang="en-US" altLang="en-US" sz="1013" b="1" dirty="0">
              <a:latin typeface="Arial" panose="020B0604020202020204" pitchFamily="34" charset="0"/>
            </a:endParaRPr>
          </a:p>
          <a:p>
            <a:pPr marL="0" marR="0" lvl="0" indent="0" algn="l" defTabSz="514350" rtl="0" eaLnBrk="0" fontAlgn="base" latinLnBrk="0" hangingPunct="0">
              <a:lnSpc>
                <a:spcPct val="100000"/>
              </a:lnSpc>
              <a:spcBef>
                <a:spcPct val="0"/>
              </a:spcBef>
              <a:spcAft>
                <a:spcPct val="0"/>
              </a:spcAft>
              <a:buClrTx/>
              <a:buSzTx/>
              <a:buFontTx/>
              <a:buChar char="•"/>
              <a:tabLst/>
            </a:pPr>
            <a:endParaRPr lang="en-US" altLang="en-US" sz="1013" b="1" dirty="0">
              <a:solidFill>
                <a:schemeClr val="accent3"/>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07469" y="2739643"/>
            <a:ext cx="1645444" cy="2034169"/>
          </a:xfrm>
          <a:prstGeom prst="rect">
            <a:avLst/>
          </a:prstGeom>
        </p:spPr>
      </p:pic>
      <p:sp>
        <p:nvSpPr>
          <p:cNvPr id="3" name="object 3"/>
          <p:cNvSpPr/>
          <p:nvPr/>
        </p:nvSpPr>
        <p:spPr>
          <a:xfrm>
            <a:off x="7928373" y="4516637"/>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4" name="object 4"/>
          <p:cNvSpPr/>
          <p:nvPr/>
        </p:nvSpPr>
        <p:spPr>
          <a:xfrm>
            <a:off x="6433543" y="2453878"/>
            <a:ext cx="176808" cy="1821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1013"/>
          </a:p>
        </p:txBody>
      </p:sp>
      <p:sp>
        <p:nvSpPr>
          <p:cNvPr id="5" name="object 5"/>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sp>
        <p:nvSpPr>
          <p:cNvPr id="6" name="object 6"/>
          <p:cNvSpPr txBox="1">
            <a:spLocks noGrp="1"/>
          </p:cNvSpPr>
          <p:nvPr>
            <p:ph type="title"/>
          </p:nvPr>
        </p:nvSpPr>
        <p:spPr>
          <a:xfrm>
            <a:off x="2980968" y="1982749"/>
            <a:ext cx="5491758" cy="319198"/>
          </a:xfrm>
          <a:prstGeom prst="rect">
            <a:avLst/>
          </a:prstGeom>
        </p:spPr>
        <p:txBody>
          <a:bodyPr vert="horz" wrap="square" lIns="0" tIns="7501" rIns="0" bIns="0" rtlCol="0">
            <a:spAutoFit/>
          </a:bodyPr>
          <a:lstStyle/>
          <a:p>
            <a:pPr marL="7144">
              <a:lnSpc>
                <a:spcPct val="100000"/>
              </a:lnSpc>
              <a:spcBef>
                <a:spcPts val="59"/>
              </a:spcBef>
            </a:pPr>
            <a:r>
              <a:rPr sz="2025" b="1" spc="6" dirty="0">
                <a:solidFill>
                  <a:schemeClr val="bg1"/>
                </a:solidFill>
              </a:rPr>
              <a:t>O</a:t>
            </a:r>
            <a:r>
              <a:rPr sz="2025" b="1" spc="14" dirty="0">
                <a:solidFill>
                  <a:schemeClr val="bg1"/>
                </a:solidFill>
              </a:rPr>
              <a:t>U</a:t>
            </a:r>
            <a:r>
              <a:rPr sz="2025" b="1" dirty="0">
                <a:solidFill>
                  <a:schemeClr val="bg1"/>
                </a:solidFill>
              </a:rPr>
              <a:t>R</a:t>
            </a:r>
            <a:r>
              <a:rPr sz="2025" b="1" spc="3" dirty="0">
                <a:solidFill>
                  <a:schemeClr val="bg1"/>
                </a:solidFill>
              </a:rPr>
              <a:t> </a:t>
            </a:r>
            <a:r>
              <a:rPr sz="2025" b="1" spc="14" dirty="0">
                <a:solidFill>
                  <a:schemeClr val="bg1"/>
                </a:solidFill>
              </a:rPr>
              <a:t>S</a:t>
            </a:r>
            <a:r>
              <a:rPr sz="2025" b="1" spc="6" dirty="0">
                <a:solidFill>
                  <a:schemeClr val="bg1"/>
                </a:solidFill>
              </a:rPr>
              <a:t>O</a:t>
            </a:r>
            <a:r>
              <a:rPr sz="2025" b="1" spc="14" dirty="0">
                <a:solidFill>
                  <a:schemeClr val="bg1"/>
                </a:solidFill>
              </a:rPr>
              <a:t>LU</a:t>
            </a:r>
            <a:r>
              <a:rPr sz="2025" b="1" spc="-20" dirty="0">
                <a:solidFill>
                  <a:schemeClr val="bg1"/>
                </a:solidFill>
              </a:rPr>
              <a:t>T</a:t>
            </a:r>
            <a:r>
              <a:rPr sz="2025" b="1" spc="-17" dirty="0">
                <a:solidFill>
                  <a:schemeClr val="bg1"/>
                </a:solidFill>
              </a:rPr>
              <a:t>I</a:t>
            </a:r>
            <a:r>
              <a:rPr sz="2025" b="1" spc="6" dirty="0">
                <a:solidFill>
                  <a:schemeClr val="bg1"/>
                </a:solidFill>
              </a:rPr>
              <a:t>O</a:t>
            </a:r>
            <a:r>
              <a:rPr sz="2025" b="1" dirty="0">
                <a:solidFill>
                  <a:schemeClr val="bg1"/>
                </a:solidFill>
              </a:rPr>
              <a:t>N</a:t>
            </a:r>
            <a:r>
              <a:rPr sz="2025" b="1" spc="-194" dirty="0">
                <a:solidFill>
                  <a:schemeClr val="bg1"/>
                </a:solidFill>
              </a:rPr>
              <a:t> </a:t>
            </a:r>
            <a:r>
              <a:rPr sz="2025" b="1" spc="-20" dirty="0">
                <a:solidFill>
                  <a:schemeClr val="bg1"/>
                </a:solidFill>
              </a:rPr>
              <a:t>A</a:t>
            </a:r>
            <a:r>
              <a:rPr sz="2025" b="1" spc="-3" dirty="0">
                <a:solidFill>
                  <a:schemeClr val="bg1"/>
                </a:solidFill>
              </a:rPr>
              <a:t>N</a:t>
            </a:r>
            <a:r>
              <a:rPr sz="2025" b="1" dirty="0">
                <a:solidFill>
                  <a:schemeClr val="bg1"/>
                </a:solidFill>
              </a:rPr>
              <a:t>D</a:t>
            </a:r>
            <a:r>
              <a:rPr sz="2025" b="1" spc="20" dirty="0">
                <a:solidFill>
                  <a:schemeClr val="bg1"/>
                </a:solidFill>
              </a:rPr>
              <a:t> </a:t>
            </a:r>
            <a:r>
              <a:rPr sz="2025" b="1" spc="-17" dirty="0">
                <a:solidFill>
                  <a:schemeClr val="bg1"/>
                </a:solidFill>
              </a:rPr>
              <a:t>I</a:t>
            </a:r>
            <a:r>
              <a:rPr sz="2025" b="1" spc="-20" dirty="0">
                <a:solidFill>
                  <a:schemeClr val="bg1"/>
                </a:solidFill>
              </a:rPr>
              <a:t>T</a:t>
            </a:r>
            <a:r>
              <a:rPr sz="2025" b="1" dirty="0">
                <a:solidFill>
                  <a:schemeClr val="bg1"/>
                </a:solidFill>
              </a:rPr>
              <a:t>S</a:t>
            </a:r>
            <a:r>
              <a:rPr sz="2025" b="1" spc="34" dirty="0">
                <a:solidFill>
                  <a:schemeClr val="bg1"/>
                </a:solidFill>
              </a:rPr>
              <a:t> </a:t>
            </a:r>
            <a:r>
              <a:rPr sz="2025" b="1" spc="-166" dirty="0">
                <a:solidFill>
                  <a:schemeClr val="bg1"/>
                </a:solidFill>
              </a:rPr>
              <a:t>V</a:t>
            </a:r>
            <a:r>
              <a:rPr sz="2025" b="1" spc="-20" dirty="0">
                <a:solidFill>
                  <a:schemeClr val="bg1"/>
                </a:solidFill>
              </a:rPr>
              <a:t>A</a:t>
            </a:r>
            <a:r>
              <a:rPr sz="2025" b="1" spc="14" dirty="0">
                <a:solidFill>
                  <a:schemeClr val="bg1"/>
                </a:solidFill>
              </a:rPr>
              <a:t>LU</a:t>
            </a:r>
            <a:r>
              <a:rPr sz="2025" b="1" dirty="0">
                <a:solidFill>
                  <a:schemeClr val="bg1"/>
                </a:solidFill>
              </a:rPr>
              <a:t>E</a:t>
            </a:r>
            <a:r>
              <a:rPr sz="2025" b="1" spc="-37" dirty="0">
                <a:solidFill>
                  <a:schemeClr val="bg1"/>
                </a:solidFill>
              </a:rPr>
              <a:t> </a:t>
            </a:r>
            <a:r>
              <a:rPr sz="2025" b="1" spc="-8" dirty="0">
                <a:solidFill>
                  <a:schemeClr val="bg1"/>
                </a:solidFill>
              </a:rPr>
              <a:t>P</a:t>
            </a:r>
            <a:r>
              <a:rPr sz="2025" b="1" spc="-17" dirty="0">
                <a:solidFill>
                  <a:schemeClr val="bg1"/>
                </a:solidFill>
              </a:rPr>
              <a:t>R</a:t>
            </a:r>
            <a:r>
              <a:rPr sz="2025" b="1" spc="6" dirty="0">
                <a:solidFill>
                  <a:schemeClr val="bg1"/>
                </a:solidFill>
              </a:rPr>
              <a:t>O</a:t>
            </a:r>
            <a:r>
              <a:rPr sz="2025" b="1" spc="-8" dirty="0">
                <a:solidFill>
                  <a:schemeClr val="bg1"/>
                </a:solidFill>
              </a:rPr>
              <a:t>P</a:t>
            </a:r>
            <a:r>
              <a:rPr sz="2025" b="1" spc="6" dirty="0">
                <a:solidFill>
                  <a:schemeClr val="bg1"/>
                </a:solidFill>
              </a:rPr>
              <a:t>O</a:t>
            </a:r>
            <a:r>
              <a:rPr sz="2025" b="1" spc="14" dirty="0">
                <a:solidFill>
                  <a:schemeClr val="bg1"/>
                </a:solidFill>
              </a:rPr>
              <a:t>S</a:t>
            </a:r>
            <a:r>
              <a:rPr sz="2025" b="1" spc="-17" dirty="0">
                <a:solidFill>
                  <a:schemeClr val="bg1"/>
                </a:solidFill>
              </a:rPr>
              <a:t>I</a:t>
            </a:r>
            <a:r>
              <a:rPr sz="2025" b="1" spc="-20" dirty="0">
                <a:solidFill>
                  <a:schemeClr val="bg1"/>
                </a:solidFill>
              </a:rPr>
              <a:t>T</a:t>
            </a:r>
            <a:r>
              <a:rPr sz="2025" b="1" spc="-17" dirty="0">
                <a:solidFill>
                  <a:schemeClr val="bg1"/>
                </a:solidFill>
              </a:rPr>
              <a:t>I</a:t>
            </a:r>
            <a:r>
              <a:rPr sz="2025" b="1" spc="6" dirty="0">
                <a:solidFill>
                  <a:schemeClr val="bg1"/>
                </a:solidFill>
              </a:rPr>
              <a:t>O</a:t>
            </a:r>
            <a:r>
              <a:rPr sz="2025" b="1" dirty="0">
                <a:solidFill>
                  <a:schemeClr val="bg1"/>
                </a:solidFill>
              </a:rPr>
              <a:t>N</a:t>
            </a:r>
          </a:p>
        </p:txBody>
      </p:sp>
      <p:sp>
        <p:nvSpPr>
          <p:cNvPr id="9" name="object 9"/>
          <p:cNvSpPr txBox="1">
            <a:spLocks noGrp="1"/>
          </p:cNvSpPr>
          <p:nvPr>
            <p:ph type="sldNum" sz="quarter" idx="12"/>
          </p:nvPr>
        </p:nvSpPr>
        <p:spPr>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pc="6" dirty="0"/>
              <a:pPr marL="21431">
                <a:lnSpc>
                  <a:spcPct val="100000"/>
                </a:lnSpc>
                <a:spcBef>
                  <a:spcPts val="31"/>
                </a:spcBef>
              </a:pPr>
              <a:t>7</a:t>
            </a:fld>
            <a:endParaRPr spc="6" dirty="0"/>
          </a:p>
        </p:txBody>
      </p:sp>
      <p:pic>
        <p:nvPicPr>
          <p:cNvPr id="7" name="object 7"/>
          <p:cNvPicPr/>
          <p:nvPr/>
        </p:nvPicPr>
        <p:blipFill>
          <a:blip r:embed="rId3" cstate="print"/>
          <a:stretch>
            <a:fillRect/>
          </a:stretch>
        </p:blipFill>
        <p:spPr>
          <a:xfrm>
            <a:off x="3047405" y="5138144"/>
            <a:ext cx="1205508" cy="112514"/>
          </a:xfrm>
          <a:prstGeom prst="rect">
            <a:avLst/>
          </a:prstGeom>
        </p:spPr>
      </p:pic>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4589859" y="2739643"/>
            <a:ext cx="4554736" cy="348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1435" tIns="25718" rIns="51435" bIns="25718" numCol="1" anchor="ctr" anchorCtr="0" compatLnSpc="1">
            <a:prstTxWarp prst="textNoShape">
              <a:avLst/>
            </a:prstTxWarp>
            <a:spAutoFit/>
          </a:bodyPr>
          <a:lstStyle/>
          <a:p>
            <a:pPr marL="0" marR="0" lvl="0" indent="0" algn="l" defTabSz="514350" rtl="0" eaLnBrk="0" fontAlgn="base" latinLnBrk="0" hangingPunct="0">
              <a:lnSpc>
                <a:spcPct val="100000"/>
              </a:lnSpc>
              <a:spcBef>
                <a:spcPct val="0"/>
              </a:spcBef>
              <a:spcAft>
                <a:spcPct val="0"/>
              </a:spcAft>
              <a:buClrTx/>
              <a:buSzTx/>
              <a:buFontTx/>
              <a:buNone/>
              <a:tabLst/>
            </a:pPr>
            <a:r>
              <a:rPr lang="en-US" altLang="en-US" sz="1013" dirty="0">
                <a:latin typeface="Arial" panose="020B0604020202020204" pitchFamily="34" charset="0"/>
              </a:rPr>
              <a:t>Solution:*"PivotTable Insights" - A comprehensive employee turnover analysis solution leveraging pivot tables to uncover hidden trends, patterns, and insights in turnover data.*Value Proposition:*"PivotTable Insights" empowers HR teams and organizations to:</a:t>
            </a:r>
            <a:endParaRPr lang="en-IN" altLang="en-US" sz="1013" dirty="0">
              <a:latin typeface="Arial" panose="020B0604020202020204" pitchFamily="34" charset="0"/>
            </a:endParaRPr>
          </a:p>
          <a:p>
            <a:pPr marL="228600" marR="0" lvl="0" indent="-228600" algn="l" defTabSz="514350" rtl="0" eaLnBrk="0" fontAlgn="base" latinLnBrk="0" hangingPunct="0">
              <a:lnSpc>
                <a:spcPct val="100000"/>
              </a:lnSpc>
              <a:spcBef>
                <a:spcPct val="0"/>
              </a:spcBef>
              <a:spcAft>
                <a:spcPct val="0"/>
              </a:spcAft>
              <a:buClrTx/>
              <a:buSzTx/>
              <a:buFontTx/>
              <a:buAutoNum type="arabicPeriod"/>
              <a:tabLst/>
            </a:pPr>
            <a:r>
              <a:rPr lang="en-US" altLang="en-US" sz="1013" dirty="0">
                <a:latin typeface="Arial" panose="020B0604020202020204" pitchFamily="34" charset="0"/>
              </a:rPr>
              <a:t>*Uncover hidden trends*: Easily identify turnover patterns, hotspots, and areas for improvement</a:t>
            </a:r>
            <a:r>
              <a:rPr lang="en-IN" altLang="en-US" sz="1013" dirty="0">
                <a:latin typeface="Arial" panose="020B0604020202020204" pitchFamily="34" charset="0"/>
              </a:rPr>
              <a:t>.</a:t>
            </a:r>
          </a:p>
          <a:p>
            <a:pPr marL="228600" marR="0" lvl="0" indent="-228600" algn="l" defTabSz="514350" rtl="0" eaLnBrk="0" fontAlgn="base" latinLnBrk="0" hangingPunct="0">
              <a:lnSpc>
                <a:spcPct val="100000"/>
              </a:lnSpc>
              <a:spcBef>
                <a:spcPct val="0"/>
              </a:spcBef>
              <a:spcAft>
                <a:spcPct val="0"/>
              </a:spcAft>
              <a:buClrTx/>
              <a:buSzTx/>
              <a:buFontTx/>
              <a:buAutoNum type="arabicPeriod"/>
              <a:tabLst/>
            </a:pPr>
            <a:r>
              <a:rPr lang="en-US" altLang="en-US" sz="1013" dirty="0">
                <a:latin typeface="Arial" panose="020B0604020202020204" pitchFamily="34" charset="0"/>
              </a:rPr>
              <a:t> *Make data-driven decisions*: Base retention strategies and talent management decisions on actionable insights</a:t>
            </a:r>
            <a:r>
              <a:rPr lang="en-IN" altLang="en-US" sz="1013" dirty="0">
                <a:latin typeface="Arial" panose="020B0604020202020204" pitchFamily="34" charset="0"/>
              </a:rPr>
              <a:t>.</a:t>
            </a:r>
          </a:p>
          <a:p>
            <a:pPr marR="0" lvl="0" algn="l" defTabSz="514350" rtl="0" eaLnBrk="0" fontAlgn="base" latinLnBrk="0" hangingPunct="0">
              <a:lnSpc>
                <a:spcPct val="100000"/>
              </a:lnSpc>
              <a:spcBef>
                <a:spcPct val="0"/>
              </a:spcBef>
              <a:spcAft>
                <a:spcPct val="0"/>
              </a:spcAft>
              <a:buClrTx/>
              <a:buSzTx/>
              <a:tabLst/>
            </a:pPr>
            <a:r>
              <a:rPr lang="en-IN" altLang="en-US" sz="1013" dirty="0">
                <a:latin typeface="Arial" panose="020B0604020202020204" pitchFamily="34" charset="0"/>
              </a:rPr>
              <a:t> 3.</a:t>
            </a:r>
            <a:r>
              <a:rPr lang="en-US" altLang="en-US" sz="1013" dirty="0">
                <a:latin typeface="Arial" panose="020B0604020202020204" pitchFamily="34" charset="0"/>
              </a:rPr>
              <a:t> </a:t>
            </a:r>
            <a:r>
              <a:rPr lang="en-IN" altLang="en-US" sz="1013" dirty="0">
                <a:latin typeface="Arial" panose="020B0604020202020204" pitchFamily="34" charset="0"/>
              </a:rPr>
              <a:t> </a:t>
            </a:r>
            <a:r>
              <a:rPr lang="en-US" altLang="en-US" sz="1013" dirty="0">
                <a:latin typeface="Arial" panose="020B0604020202020204" pitchFamily="34" charset="0"/>
              </a:rPr>
              <a:t>*Save time and resources*: Streamline turnover analysis with automated pivot tables, reducing manual effort and increasing productivity</a:t>
            </a:r>
            <a:r>
              <a:rPr lang="en-IN" altLang="en-US" sz="1013" dirty="0">
                <a:latin typeface="Arial" panose="020B0604020202020204" pitchFamily="34" charset="0"/>
              </a:rPr>
              <a:t>.</a:t>
            </a:r>
          </a:p>
          <a:p>
            <a:pPr marR="0" lvl="0" algn="l" defTabSz="514350" rtl="0" eaLnBrk="0" fontAlgn="base" latinLnBrk="0" hangingPunct="0">
              <a:lnSpc>
                <a:spcPct val="100000"/>
              </a:lnSpc>
              <a:spcBef>
                <a:spcPct val="0"/>
              </a:spcBef>
              <a:spcAft>
                <a:spcPct val="0"/>
              </a:spcAft>
              <a:buClrTx/>
              <a:buSzTx/>
              <a:tabLst/>
            </a:pPr>
            <a:r>
              <a:rPr lang="en-US" altLang="en-US" sz="1013" dirty="0">
                <a:latin typeface="Arial" panose="020B0604020202020204" pitchFamily="34" charset="0"/>
              </a:rPr>
              <a:t>4. *Enhance visualization*: Communicate complex findings effectively through interactive and dynamic visualizations.</a:t>
            </a:r>
            <a:endParaRPr lang="en-IN" altLang="en-US" sz="1013" dirty="0">
              <a:latin typeface="Arial" panose="020B0604020202020204" pitchFamily="34" charset="0"/>
            </a:endParaRPr>
          </a:p>
          <a:p>
            <a:pPr marR="0" lvl="0" algn="l" defTabSz="514350" rtl="0" eaLnBrk="0" fontAlgn="base" latinLnBrk="0" hangingPunct="0">
              <a:lnSpc>
                <a:spcPct val="100000"/>
              </a:lnSpc>
              <a:spcBef>
                <a:spcPct val="0"/>
              </a:spcBef>
              <a:spcAft>
                <a:spcPct val="0"/>
              </a:spcAft>
              <a:buClrTx/>
              <a:buSzTx/>
              <a:tabLst/>
            </a:pPr>
            <a:r>
              <a:rPr lang="en-US" altLang="en-US" sz="1013" dirty="0">
                <a:latin typeface="Arial" panose="020B0604020202020204" pitchFamily="34" charset="0"/>
              </a:rPr>
              <a:t>5. *Improve retention*: Develop targeted initiatives to reduce turnover, boost employee satisfaction, and drive business success.*Key Benefits:*- Deeper insights into turnover drivers and trends- Data-driven decision-making for retention and talent management- Increased efficiency in turnover analysis and reporting- Enhanced visualization and communication of findings- Improved employee retention and reduced turnover costs</a:t>
            </a:r>
            <a:r>
              <a:rPr lang="en-IN" altLang="en-US" sz="1013" dirty="0">
                <a:latin typeface="Arial" panose="020B0604020202020204" pitchFamily="34" charset="0"/>
              </a:rPr>
              <a:t>.</a:t>
            </a:r>
            <a:r>
              <a:rPr lang="en-US" altLang="en-US" sz="1013" dirty="0">
                <a:latin typeface="Arial" panose="020B0604020202020204" pitchFamily="34" charset="0"/>
              </a:rPr>
              <a:t>*Unique Selling Points:*- Easy-to-use pivot table solution for non-technical users- Customizable and flexible to meet organization-specific needs- Scalable for large datasets and complex analysis- Integrates with existing HR systems and data sources</a:t>
            </a:r>
            <a:r>
              <a:rPr lang="en-IN" altLang="en-US" sz="1013" dirty="0">
                <a:latin typeface="Arial" panose="020B0604020202020204" pitchFamily="34" charset="0"/>
              </a:rPr>
              <a:t>.</a:t>
            </a:r>
            <a:endParaRPr lang="en-US" altLang="en-US" sz="1013"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b="1" dirty="0">
                <a:solidFill>
                  <a:schemeClr val="bg1"/>
                </a:solidFill>
              </a:rPr>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2518172" y="1434383"/>
            <a:ext cx="6107906" cy="3989234"/>
          </a:xfrm>
          <a:prstGeom prst="rect">
            <a:avLst/>
          </a:prstGeom>
          <a:noFill/>
        </p:spPr>
        <p:txBody>
          <a:bodyPr wrap="square">
            <a:spAutoFit/>
          </a:bodyPr>
          <a:lstStyle/>
          <a:p>
            <a:pPr algn="l" fontAlgn="base"/>
            <a:r>
              <a:rPr lang="en-US" sz="1013" b="1" dirty="0">
                <a:latin typeface="Inter" panose="020B0502030000000004" pitchFamily="34" charset="0"/>
              </a:rPr>
              <a:t>Here is a potential dataset description for using pivot tables for employee turnover analysis:*Dataset Name:* Employee Turnover Data*Description:* This dataset contains employee-level data on turnover events, including demographic, job-related, and tenure information.*Fields:</a:t>
            </a:r>
            <a:endParaRPr lang="en-IN" sz="1013" b="1" dirty="0">
              <a:latin typeface="Inter" panose="020B0502030000000004" pitchFamily="34" charset="0"/>
            </a:endParaRPr>
          </a:p>
          <a:p>
            <a:pPr algn="l" fontAlgn="base"/>
            <a:r>
              <a:rPr lang="en-US" sz="1013" b="1" dirty="0">
                <a:latin typeface="Inter" panose="020B0502030000000004" pitchFamily="34" charset="0"/>
              </a:rPr>
              <a:t>1. *Employee ID* (unique identifier</a:t>
            </a:r>
            <a:r>
              <a:rPr lang="en-IN" sz="1013" b="1" dirty="0">
                <a:latin typeface="Inter" panose="020B0502030000000004" pitchFamily="34" charset="0"/>
              </a:rPr>
              <a:t>)</a:t>
            </a:r>
          </a:p>
          <a:p>
            <a:pPr algn="l" fontAlgn="base"/>
            <a:r>
              <a:rPr lang="en-IN" sz="1013" b="1" dirty="0">
                <a:latin typeface="Inter" panose="020B0502030000000004" pitchFamily="34" charset="0"/>
              </a:rPr>
              <a:t>  2.   </a:t>
            </a:r>
            <a:r>
              <a:rPr lang="en-US" sz="1013" b="1" dirty="0">
                <a:latin typeface="Inter" panose="020B0502030000000004" pitchFamily="34" charset="0"/>
              </a:rPr>
              <a:t>*Name</a:t>
            </a:r>
            <a:endParaRPr lang="en-IN" sz="1013" b="1" dirty="0">
              <a:latin typeface="Inter" panose="020B0502030000000004" pitchFamily="34" charset="0"/>
            </a:endParaRPr>
          </a:p>
          <a:p>
            <a:pPr algn="l" fontAlgn="base"/>
            <a:r>
              <a:rPr lang="en-US" sz="1013" b="1" dirty="0">
                <a:latin typeface="Inter" panose="020B0502030000000004" pitchFamily="34" charset="0"/>
              </a:rPr>
              <a:t>*3. *Department* (e.g., Sales, Marketing, IT)</a:t>
            </a:r>
            <a:endParaRPr lang="en-IN" sz="1013" b="1" dirty="0">
              <a:latin typeface="Inter" panose="020B0502030000000004" pitchFamily="34" charset="0"/>
            </a:endParaRPr>
          </a:p>
          <a:p>
            <a:pPr algn="l" fontAlgn="base"/>
            <a:r>
              <a:rPr lang="en-US" sz="1013" b="1" dirty="0">
                <a:latin typeface="Inter" panose="020B0502030000000004" pitchFamily="34" charset="0"/>
              </a:rPr>
              <a:t>4. *Job Role* (e.g., Manager, Analyst, Engineer</a:t>
            </a:r>
            <a:r>
              <a:rPr lang="en-IN" sz="1013" b="1" dirty="0">
                <a:latin typeface="Inter" panose="020B0502030000000004" pitchFamily="34" charset="0"/>
              </a:rPr>
              <a:t>)</a:t>
            </a:r>
          </a:p>
          <a:p>
            <a:pPr algn="l" fontAlgn="base"/>
            <a:r>
              <a:rPr lang="en-US" sz="1013" b="1" dirty="0">
                <a:latin typeface="Inter" panose="020B0502030000000004" pitchFamily="34" charset="0"/>
              </a:rPr>
              <a:t>5. *Tenure* (length of employment in months/years)</a:t>
            </a:r>
            <a:endParaRPr lang="en-IN" sz="1013" b="1" dirty="0">
              <a:latin typeface="Inter" panose="020B0502030000000004" pitchFamily="34" charset="0"/>
            </a:endParaRPr>
          </a:p>
          <a:p>
            <a:pPr algn="l" fontAlgn="base"/>
            <a:r>
              <a:rPr lang="en-US" sz="1013" b="1" dirty="0">
                <a:latin typeface="Inter" panose="020B0502030000000004" pitchFamily="34" charset="0"/>
              </a:rPr>
              <a:t>6. *Date of Hire*</a:t>
            </a:r>
            <a:endParaRPr lang="en-IN" sz="1013" b="1" dirty="0">
              <a:latin typeface="Inter" panose="020B0502030000000004" pitchFamily="34" charset="0"/>
            </a:endParaRPr>
          </a:p>
          <a:p>
            <a:pPr algn="l" fontAlgn="base"/>
            <a:r>
              <a:rPr lang="en-US" sz="1013" b="1" dirty="0">
                <a:latin typeface="Inter" panose="020B0502030000000004" pitchFamily="34" charset="0"/>
              </a:rPr>
              <a:t>7. *Date of Termination* (if applicable)</a:t>
            </a:r>
            <a:endParaRPr lang="en-IN" sz="1013" b="1" dirty="0">
              <a:latin typeface="Inter" panose="020B0502030000000004" pitchFamily="34" charset="0"/>
            </a:endParaRPr>
          </a:p>
          <a:p>
            <a:pPr algn="l" fontAlgn="base"/>
            <a:r>
              <a:rPr lang="en-US" sz="1013" b="1" dirty="0">
                <a:latin typeface="Inter" panose="020B0502030000000004" pitchFamily="34" charset="0"/>
              </a:rPr>
              <a:t>8. *Reason for Leaving* (e.g., resignation, termination, retirement)</a:t>
            </a:r>
            <a:endParaRPr lang="en-IN" sz="1013" b="1" dirty="0">
              <a:latin typeface="Inter" panose="020B0502030000000004" pitchFamily="34" charset="0"/>
            </a:endParaRPr>
          </a:p>
          <a:p>
            <a:pPr algn="l" fontAlgn="base"/>
            <a:r>
              <a:rPr lang="en-US" sz="1013" b="1" dirty="0">
                <a:latin typeface="Inter" panose="020B0502030000000004" pitchFamily="34" charset="0"/>
              </a:rPr>
              <a:t>9. *Location* (office/site)</a:t>
            </a:r>
            <a:endParaRPr lang="en-IN" sz="1013" b="1" dirty="0">
              <a:latin typeface="Inter" panose="020B0502030000000004" pitchFamily="34" charset="0"/>
            </a:endParaRPr>
          </a:p>
          <a:p>
            <a:pPr algn="l" fontAlgn="base"/>
            <a:r>
              <a:rPr lang="en-US" sz="1013" b="1" dirty="0">
                <a:latin typeface="Inter" panose="020B0502030000000004" pitchFamily="34" charset="0"/>
              </a:rPr>
              <a:t>10. *Manager ID* (unique identifier)</a:t>
            </a:r>
            <a:endParaRPr lang="en-IN" sz="1013" b="1" dirty="0">
              <a:latin typeface="Inter" panose="020B0502030000000004" pitchFamily="34" charset="0"/>
            </a:endParaRPr>
          </a:p>
          <a:p>
            <a:pPr algn="l" fontAlgn="base"/>
            <a:r>
              <a:rPr lang="en-US" sz="1013" b="1" dirty="0">
                <a:latin typeface="Inter" panose="020B0502030000000004" pitchFamily="34" charset="0"/>
              </a:rPr>
              <a:t>11. *Job Level* (e.g., entry-level, mid-level, senior-level)</a:t>
            </a:r>
            <a:endParaRPr lang="en-IN" sz="1013" b="1" dirty="0">
              <a:latin typeface="Inter" panose="020B0502030000000004" pitchFamily="34" charset="0"/>
            </a:endParaRPr>
          </a:p>
          <a:p>
            <a:pPr algn="l" fontAlgn="base"/>
            <a:r>
              <a:rPr lang="en-US" sz="1013" b="1" dirty="0">
                <a:latin typeface="Inter" panose="020B0502030000000004" pitchFamily="34" charset="0"/>
              </a:rPr>
              <a:t>12. *Age*</a:t>
            </a:r>
            <a:endParaRPr lang="en-IN" sz="1013" b="1" dirty="0">
              <a:latin typeface="Inter" panose="020B0502030000000004" pitchFamily="34" charset="0"/>
            </a:endParaRPr>
          </a:p>
          <a:p>
            <a:pPr algn="l" fontAlgn="base"/>
            <a:r>
              <a:rPr lang="en-US" sz="1013" b="1" dirty="0">
                <a:solidFill>
                  <a:srgbClr val="202124"/>
                </a:solidFill>
                <a:latin typeface="Inter" panose="020B0502030000000004" pitchFamily="34" charset="0"/>
              </a:rPr>
              <a:t>1</a:t>
            </a:r>
            <a:r>
              <a:rPr lang="en-US" sz="1013" b="1" dirty="0">
                <a:latin typeface="Inter" panose="020B0502030000000004" pitchFamily="34" charset="0"/>
              </a:rPr>
              <a:t>3. *Gender</a:t>
            </a:r>
            <a:endParaRPr lang="en-IN" sz="1013" b="1" dirty="0">
              <a:latin typeface="Inter" panose="020B0502030000000004" pitchFamily="34" charset="0"/>
            </a:endParaRPr>
          </a:p>
          <a:p>
            <a:pPr algn="l" fontAlgn="base"/>
            <a:r>
              <a:rPr lang="en-US" sz="1013" b="1" dirty="0">
                <a:latin typeface="Inter" panose="020B0502030000000004" pitchFamily="34" charset="0"/>
              </a:rPr>
              <a:t>14. *Turnover Status* (yes/no)*Data Types:*- Employee ID: integer- Name: string- Department: string- Job Role: string- Tenure: integer (months/years)- Date of Hire: date- Date of Termination: date (if applicable)- Reason for Leaving: string- Location: string- Manager ID: integer- Job Level: string- Age: integer- Gender: string- Turnover Status: boolean (yes/no)*Data Sources:*- HR Information System (HRIS)- Employee records- Exit interviews/surveys*Data Quality:*- Data is updated quarterly- Employee IDs are unique and consistent- Dates are in standard format (YYYY-MM-DD)- Reason for Leaving is coded consistently (e.g., 1 = resignation, 2 = termination)This dataset description provides a foundation for creating pivot tables to analyze employee turnover data. The fields and data types can be adjusted based on the specific needs and requirements of your organization</a:t>
            </a:r>
            <a:r>
              <a:rPr lang="en-US" sz="1013" b="1" dirty="0">
                <a:solidFill>
                  <a:srgbClr val="202124"/>
                </a:solidFill>
                <a:latin typeface="Inter" panose="020B0502030000000004" pitchFamily="34" charset="0"/>
              </a:rPr>
              <a: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7928374" y="4816675"/>
            <a:ext cx="101798" cy="101798"/>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013"/>
          </a:p>
        </p:txBody>
      </p:sp>
      <p:pic>
        <p:nvPicPr>
          <p:cNvPr id="6" name="object 6"/>
          <p:cNvPicPr/>
          <p:nvPr/>
        </p:nvPicPr>
        <p:blipFill>
          <a:blip r:embed="rId2" cstate="print"/>
          <a:stretch>
            <a:fillRect/>
          </a:stretch>
        </p:blipFill>
        <p:spPr>
          <a:xfrm>
            <a:off x="3604618" y="5138143"/>
            <a:ext cx="42863" cy="100013"/>
          </a:xfrm>
          <a:prstGeom prst="rect">
            <a:avLst/>
          </a:prstGeom>
        </p:spPr>
      </p:pic>
      <p:sp>
        <p:nvSpPr>
          <p:cNvPr id="9" name="object 9"/>
          <p:cNvSpPr txBox="1"/>
          <p:nvPr/>
        </p:nvSpPr>
        <p:spPr>
          <a:xfrm>
            <a:off x="9010435" y="5141440"/>
            <a:ext cx="128588" cy="74406"/>
          </a:xfrm>
          <a:prstGeom prst="rect">
            <a:avLst/>
          </a:prstGeom>
        </p:spPr>
        <p:txBody>
          <a:bodyPr vert="horz" wrap="square" lIns="0" tIns="3929" rIns="0" bIns="0" rtlCol="0">
            <a:spAutoFit/>
          </a:bodyPr>
          <a:lstStyle/>
          <a:p>
            <a:pPr marL="21431">
              <a:lnSpc>
                <a:spcPct val="100000"/>
              </a:lnSpc>
              <a:spcBef>
                <a:spcPts val="31"/>
              </a:spcBef>
            </a:pPr>
            <a:fld id="{81D60167-4931-47E6-BA6A-407CBD079E47}" type="slidenum">
              <a:rPr sz="619" spc="6" dirty="0">
                <a:solidFill>
                  <a:srgbClr val="2D936B"/>
                </a:solidFill>
                <a:latin typeface="Trebuchet MS"/>
                <a:cs typeface="Trebuchet MS"/>
              </a:rPr>
              <a:pPr marL="21431">
                <a:lnSpc>
                  <a:spcPct val="100000"/>
                </a:lnSpc>
                <a:spcBef>
                  <a:spcPts val="31"/>
                </a:spcBef>
              </a:pPr>
              <a:t>9</a:t>
            </a:fld>
            <a:endParaRPr sz="619">
              <a:latin typeface="Trebuchet MS"/>
              <a:cs typeface="Trebuchet MS"/>
            </a:endParaRPr>
          </a:p>
        </p:txBody>
      </p:sp>
      <p:sp>
        <p:nvSpPr>
          <p:cNvPr id="8" name="object 8"/>
          <p:cNvSpPr txBox="1"/>
          <p:nvPr/>
        </p:nvSpPr>
        <p:spPr>
          <a:xfrm>
            <a:off x="1875234" y="1144897"/>
            <a:ext cx="2081212" cy="423073"/>
          </a:xfrm>
          <a:prstGeom prst="rect">
            <a:avLst/>
          </a:prstGeom>
        </p:spPr>
        <p:txBody>
          <a:bodyPr vert="horz" wrap="square" lIns="0" tIns="7501" rIns="0" bIns="0" rtlCol="0">
            <a:spAutoFit/>
          </a:bodyPr>
          <a:lstStyle/>
          <a:p>
            <a:pPr marL="7144">
              <a:lnSpc>
                <a:spcPct val="100000"/>
              </a:lnSpc>
              <a:spcBef>
                <a:spcPts val="59"/>
              </a:spcBef>
            </a:pPr>
            <a:r>
              <a:rPr lang="en-IN" sz="2700" b="1" spc="8" dirty="0">
                <a:solidFill>
                  <a:schemeClr val="bg1"/>
                </a:solidFill>
                <a:latin typeface="Trebuchet MS"/>
                <a:cs typeface="Trebuchet MS"/>
              </a:rPr>
              <a:t>MODELING:</a:t>
            </a:r>
            <a:endParaRPr sz="2700" dirty="0">
              <a:solidFill>
                <a:schemeClr val="bg1"/>
              </a:solidFill>
              <a:latin typeface="Trebuchet MS"/>
              <a:cs typeface="Trebuchet MS"/>
            </a:endParaRPr>
          </a:p>
        </p:txBody>
      </p:sp>
      <p:sp>
        <p:nvSpPr>
          <p:cNvPr id="14" name="object 3"/>
          <p:cNvSpPr/>
          <p:nvPr/>
        </p:nvSpPr>
        <p:spPr>
          <a:xfrm>
            <a:off x="8324851" y="1795581"/>
            <a:ext cx="257175" cy="25717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1013"/>
          </a:p>
        </p:txBody>
      </p:sp>
      <p:sp>
        <p:nvSpPr>
          <p:cNvPr id="4" name="TextBox 3">
            <a:extLst>
              <a:ext uri="{FF2B5EF4-FFF2-40B4-BE49-F238E27FC236}">
                <a16:creationId xmlns:a16="http://schemas.microsoft.com/office/drawing/2014/main" id="{3F059F7C-D9C7-D0EE-B30C-B245A027B515}"/>
              </a:ext>
            </a:extLst>
          </p:cNvPr>
          <p:cNvSpPr txBox="1"/>
          <p:nvPr/>
        </p:nvSpPr>
        <p:spPr>
          <a:xfrm>
            <a:off x="2209354" y="1924168"/>
            <a:ext cx="7773292" cy="3139321"/>
          </a:xfrm>
          <a:prstGeom prst="rect">
            <a:avLst/>
          </a:prstGeom>
          <a:noFill/>
        </p:spPr>
        <p:txBody>
          <a:bodyPr wrap="square">
            <a:spAutoFit/>
          </a:bodyPr>
          <a:lstStyle/>
          <a:p>
            <a:r>
              <a:rPr lang="en-US"/>
              <a:t>Here's a potential modeling approach for using pivot tables for employee turnover analysis:</a:t>
            </a:r>
            <a:endParaRPr lang="en-IN"/>
          </a:p>
          <a:p>
            <a:r>
              <a:rPr lang="en-US"/>
              <a:t>*Modeling Components:</a:t>
            </a:r>
            <a:endParaRPr lang="en-IN"/>
          </a:p>
          <a:p>
            <a:r>
              <a:rPr lang="en-IN"/>
              <a:t>    </a:t>
            </a:r>
            <a:r>
              <a:rPr lang="en-US"/>
              <a:t>1. *Data Preparation:*    - Clean and preprocess employee turnover data    - Ensure consistent formatting and coding</a:t>
            </a:r>
            <a:r>
              <a:rPr lang="en-IN"/>
              <a:t>.</a:t>
            </a:r>
          </a:p>
          <a:p>
            <a:r>
              <a:rPr lang="en-IN"/>
              <a:t>   </a:t>
            </a:r>
            <a:r>
              <a:rPr lang="en-US"/>
              <a:t>2. *Pivot Table Creation:*    - Set up pivot tables to analyze turnover data by:        - Department        - Job Role        - Tenure        - Reason for Leaving        - Other relevant variables</a:t>
            </a:r>
            <a:r>
              <a:rPr lang="en-IN"/>
              <a:t>.</a:t>
            </a:r>
          </a:p>
          <a:p>
            <a:r>
              <a:rPr lang="en-IN"/>
              <a:t>   </a:t>
            </a:r>
            <a:r>
              <a:rPr lang="en-US"/>
              <a:t>3. *Dimension Analysis:*    - Analyze turnover trends and patterns across each dimension (e.g., department, job role)    - Identify top turnover drivers and hotspots</a:t>
            </a:r>
            <a:r>
              <a:rPr lang="en-IN"/>
              <a:t>.</a:t>
            </a:r>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1049</Words>
  <Application>Microsoft Office PowerPoint</Application>
  <PresentationFormat>Widescreen</PresentationFormat>
  <Paragraphs>88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Employee Data Analysis using Excel  </vt:lpstr>
      <vt:lpstr>PROJECT TITLE</vt:lpstr>
      <vt:lpstr>Agenda </vt:lpstr>
      <vt:lpstr>Problem statement :</vt:lpstr>
      <vt:lpstr>PROJECT OVERVIEW</vt:lpstr>
      <vt:lpstr>WHO ARE THE END USERS?</vt:lpstr>
      <vt:lpstr>OUR SOLUTION AND ITS VALUE PROPOSITION</vt:lpstr>
      <vt:lpstr>Dataset Description</vt:lpstr>
      <vt:lpstr>PowerPoint Presentation</vt:lpstr>
      <vt:lpstr>PowerPoint Presentation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Monisha .v</cp:lastModifiedBy>
  <cp:revision>21</cp:revision>
  <dcterms:created xsi:type="dcterms:W3CDTF">2024-03-29T15:07:22Z</dcterms:created>
  <dcterms:modified xsi:type="dcterms:W3CDTF">2024-08-31T04:54:04Z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