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18288000" cy="10287000"/>
  <p:notesSz cx="6858000" cy="9144000"/>
  <p:embeddedFontLst>
    <p:embeddedFont>
      <p:font typeface="Canva Sans Bold" charset="1" panose="020B0803030501040103"/>
      <p:regular r:id="rId24"/>
    </p:embeddedFont>
    <p:embeddedFont>
      <p:font typeface="League Spartan" charset="1" panose="00000800000000000000"/>
      <p:regular r:id="rId25"/>
    </p:embeddedFont>
    <p:embeddedFont>
      <p:font typeface="Anton" charset="1" panose="00000500000000000000"/>
      <p:regular r:id="rId26"/>
    </p:embeddedFont>
    <p:embeddedFont>
      <p:font typeface="Canva Sans" charset="1" panose="020B0503030501040103"/>
      <p:regular r:id="rId27"/>
    </p:embeddedFont>
    <p:embeddedFont>
      <p:font typeface="Archivo Black" charset="1" panose="020B0A03020202020B04"/>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5.jpe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5.jpeg" Type="http://schemas.openxmlformats.org/officeDocument/2006/relationships/image"/><Relationship Id="rId6" Target="../media/image6.jpe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6.jpeg" Type="http://schemas.openxmlformats.org/officeDocument/2006/relationships/image"/><Relationship Id="rId6" Target="../media/image7.jpeg" Type="http://schemas.openxmlformats.org/officeDocument/2006/relationships/image"/><Relationship Id="rId7" Target="../media/image8.jpe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666" r="0" b="-16666"/>
            </a:stretch>
          </a:blipFill>
        </p:spPr>
      </p:sp>
      <p:sp>
        <p:nvSpPr>
          <p:cNvPr name="Freeform 3" id="3"/>
          <p:cNvSpPr/>
          <p:nvPr/>
        </p:nvSpPr>
        <p:spPr>
          <a:xfrm flipH="false" flipV="false" rot="0">
            <a:off x="10437498" y="-560877"/>
            <a:ext cx="10753446" cy="10753446"/>
          </a:xfrm>
          <a:custGeom>
            <a:avLst/>
            <a:gdLst/>
            <a:ahLst/>
            <a:cxnLst/>
            <a:rect r="r" b="b" t="t" l="l"/>
            <a:pathLst>
              <a:path h="10753446" w="10753446">
                <a:moveTo>
                  <a:pt x="0" y="0"/>
                </a:moveTo>
                <a:lnTo>
                  <a:pt x="10753447" y="0"/>
                </a:lnTo>
                <a:lnTo>
                  <a:pt x="10753447" y="10753447"/>
                </a:lnTo>
                <a:lnTo>
                  <a:pt x="0" y="10753447"/>
                </a:lnTo>
                <a:lnTo>
                  <a:pt x="0" y="0"/>
                </a:lnTo>
                <a:close/>
              </a:path>
            </a:pathLst>
          </a:custGeom>
          <a:blipFill>
            <a:blip r:embed="rId3">
              <a:alphaModFix amt="14000"/>
            </a:blip>
            <a:stretch>
              <a:fillRect l="0" t="0" r="0" b="0"/>
            </a:stretch>
          </a:blipFill>
        </p:spPr>
      </p:sp>
      <p:sp>
        <p:nvSpPr>
          <p:cNvPr name="Freeform 4" id="4"/>
          <p:cNvSpPr/>
          <p:nvPr/>
        </p:nvSpPr>
        <p:spPr>
          <a:xfrm flipH="false" flipV="false" rot="0">
            <a:off x="1444170" y="2791470"/>
            <a:ext cx="2797197" cy="2746339"/>
          </a:xfrm>
          <a:custGeom>
            <a:avLst/>
            <a:gdLst/>
            <a:ahLst/>
            <a:cxnLst/>
            <a:rect r="r" b="b" t="t" l="l"/>
            <a:pathLst>
              <a:path h="2746339" w="2797197">
                <a:moveTo>
                  <a:pt x="0" y="0"/>
                </a:moveTo>
                <a:lnTo>
                  <a:pt x="2797197" y="0"/>
                </a:lnTo>
                <a:lnTo>
                  <a:pt x="2797197" y="2746338"/>
                </a:lnTo>
                <a:lnTo>
                  <a:pt x="0" y="2746338"/>
                </a:lnTo>
                <a:lnTo>
                  <a:pt x="0" y="0"/>
                </a:lnTo>
                <a:close/>
              </a:path>
            </a:pathLst>
          </a:custGeom>
          <a:blipFill>
            <a:blip r:embed="rId4">
              <a:alphaModFix amt="26000"/>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4241367" y="828675"/>
            <a:ext cx="10556081" cy="1823720"/>
          </a:xfrm>
          <a:prstGeom prst="rect">
            <a:avLst/>
          </a:prstGeom>
        </p:spPr>
        <p:txBody>
          <a:bodyPr anchor="t" rtlCol="false" tIns="0" lIns="0" bIns="0" rIns="0">
            <a:spAutoFit/>
          </a:bodyPr>
          <a:lstStyle/>
          <a:p>
            <a:pPr algn="ctr">
              <a:lnSpc>
                <a:spcPts val="14980"/>
              </a:lnSpc>
            </a:pPr>
            <a:r>
              <a:rPr lang="en-US" sz="10700" b="true">
                <a:solidFill>
                  <a:srgbClr val="FFFFFF"/>
                </a:solidFill>
                <a:latin typeface="Canva Sans Bold"/>
                <a:ea typeface="Canva Sans Bold"/>
                <a:cs typeface="Canva Sans Bold"/>
                <a:sym typeface="Canva Sans Bold"/>
              </a:rPr>
              <a:t>Digital Portfolio</a:t>
            </a:r>
          </a:p>
        </p:txBody>
      </p:sp>
      <p:sp>
        <p:nvSpPr>
          <p:cNvPr name="TextBox 6" id="6"/>
          <p:cNvSpPr txBox="true"/>
          <p:nvPr/>
        </p:nvSpPr>
        <p:spPr>
          <a:xfrm rot="0">
            <a:off x="0" y="3657256"/>
            <a:ext cx="8708946" cy="5129530"/>
          </a:xfrm>
          <a:prstGeom prst="rect">
            <a:avLst/>
          </a:prstGeom>
        </p:spPr>
        <p:txBody>
          <a:bodyPr anchor="t" rtlCol="false" tIns="0" lIns="0" bIns="0" rIns="0">
            <a:spAutoFit/>
          </a:bodyPr>
          <a:lstStyle/>
          <a:p>
            <a:pPr algn="ctr">
              <a:lnSpc>
                <a:spcPts val="10219"/>
              </a:lnSpc>
            </a:pPr>
            <a:r>
              <a:rPr lang="en-US" sz="7299" b="true">
                <a:solidFill>
                  <a:srgbClr val="FFFFFF"/>
                </a:solidFill>
                <a:latin typeface="Canva Sans Bold"/>
                <a:ea typeface="Canva Sans Bold"/>
                <a:cs typeface="Canva Sans Bold"/>
                <a:sym typeface="Canva Sans Bold"/>
              </a:rPr>
              <a:t>Student  Name:</a:t>
            </a:r>
          </a:p>
          <a:p>
            <a:pPr algn="ctr">
              <a:lnSpc>
                <a:spcPts val="10219"/>
              </a:lnSpc>
            </a:pPr>
            <a:r>
              <a:rPr lang="en-US" sz="7299" b="true">
                <a:solidFill>
                  <a:srgbClr val="FFFFFF"/>
                </a:solidFill>
                <a:latin typeface="Canva Sans Bold"/>
                <a:ea typeface="Canva Sans Bold"/>
                <a:cs typeface="Canva Sans Bold"/>
                <a:sym typeface="Canva Sans Bold"/>
              </a:rPr>
              <a:t>NM No:</a:t>
            </a:r>
          </a:p>
          <a:p>
            <a:pPr algn="ctr">
              <a:lnSpc>
                <a:spcPts val="10219"/>
              </a:lnSpc>
            </a:pPr>
            <a:r>
              <a:rPr lang="en-US" sz="7299" b="true">
                <a:solidFill>
                  <a:srgbClr val="FFFFFF"/>
                </a:solidFill>
                <a:latin typeface="Canva Sans Bold"/>
                <a:ea typeface="Canva Sans Bold"/>
                <a:cs typeface="Canva Sans Bold"/>
                <a:sym typeface="Canva Sans Bold"/>
              </a:rPr>
              <a:t>Department:</a:t>
            </a:r>
          </a:p>
          <a:p>
            <a:pPr algn="ctr">
              <a:lnSpc>
                <a:spcPts val="10219"/>
              </a:lnSpc>
            </a:pPr>
            <a:r>
              <a:rPr lang="en-US" sz="7299" b="true">
                <a:solidFill>
                  <a:srgbClr val="FFFFFF"/>
                </a:solidFill>
                <a:latin typeface="Canva Sans Bold"/>
                <a:ea typeface="Canva Sans Bold"/>
                <a:cs typeface="Canva Sans Bold"/>
                <a:sym typeface="Canva Sans Bold"/>
              </a:rPr>
              <a:t>College/University:</a:t>
            </a:r>
          </a:p>
        </p:txBody>
      </p:sp>
      <p:sp>
        <p:nvSpPr>
          <p:cNvPr name="TextBox 7" id="7"/>
          <p:cNvSpPr txBox="true"/>
          <p:nvPr/>
        </p:nvSpPr>
        <p:spPr>
          <a:xfrm rot="0">
            <a:off x="8173179" y="4033983"/>
            <a:ext cx="3763169" cy="887095"/>
          </a:xfrm>
          <a:prstGeom prst="rect">
            <a:avLst/>
          </a:prstGeom>
        </p:spPr>
        <p:txBody>
          <a:bodyPr anchor="t" rtlCol="false" tIns="0" lIns="0" bIns="0" rIns="0">
            <a:spAutoFit/>
          </a:bodyPr>
          <a:lstStyle/>
          <a:p>
            <a:pPr algn="ctr">
              <a:lnSpc>
                <a:spcPts val="7279"/>
              </a:lnSpc>
            </a:pPr>
            <a:r>
              <a:rPr lang="en-US" sz="5199">
                <a:solidFill>
                  <a:srgbClr val="FFFFFF"/>
                </a:solidFill>
                <a:latin typeface="League Spartan"/>
                <a:ea typeface="League Spartan"/>
                <a:cs typeface="League Spartan"/>
                <a:sym typeface="League Spartan"/>
              </a:rPr>
              <a:t>Monisha.M</a:t>
            </a:r>
          </a:p>
        </p:txBody>
      </p:sp>
      <p:sp>
        <p:nvSpPr>
          <p:cNvPr name="TextBox 8" id="8"/>
          <p:cNvSpPr txBox="true"/>
          <p:nvPr/>
        </p:nvSpPr>
        <p:spPr>
          <a:xfrm rot="0">
            <a:off x="6239326" y="5240397"/>
            <a:ext cx="11394044" cy="762000"/>
          </a:xfrm>
          <a:prstGeom prst="rect">
            <a:avLst/>
          </a:prstGeom>
        </p:spPr>
        <p:txBody>
          <a:bodyPr anchor="t" rtlCol="false" tIns="0" lIns="0" bIns="0" rIns="0">
            <a:spAutoFit/>
          </a:bodyPr>
          <a:lstStyle/>
          <a:p>
            <a:pPr algn="ctr">
              <a:lnSpc>
                <a:spcPts val="6299"/>
              </a:lnSpc>
            </a:pPr>
            <a:r>
              <a:rPr lang="en-US" sz="4500" b="true">
                <a:solidFill>
                  <a:srgbClr val="FFFFFF"/>
                </a:solidFill>
                <a:latin typeface="Canva Sans Bold"/>
                <a:ea typeface="Canva Sans Bold"/>
                <a:cs typeface="Canva Sans Bold"/>
                <a:sym typeface="Canva Sans Bold"/>
              </a:rPr>
              <a:t>A8B2B35A0E2783583594F1670EBC4EAC</a:t>
            </a:r>
          </a:p>
        </p:txBody>
      </p:sp>
      <p:sp>
        <p:nvSpPr>
          <p:cNvPr name="TextBox 9" id="9"/>
          <p:cNvSpPr txBox="true"/>
          <p:nvPr/>
        </p:nvSpPr>
        <p:spPr>
          <a:xfrm rot="0">
            <a:off x="7423471" y="6302666"/>
            <a:ext cx="3014028" cy="887095"/>
          </a:xfrm>
          <a:prstGeom prst="rect">
            <a:avLst/>
          </a:prstGeom>
        </p:spPr>
        <p:txBody>
          <a:bodyPr anchor="t" rtlCol="false" tIns="0" lIns="0" bIns="0" rIns="0">
            <a:spAutoFit/>
          </a:bodyPr>
          <a:lstStyle/>
          <a:p>
            <a:pPr algn="ctr">
              <a:lnSpc>
                <a:spcPts val="7279"/>
              </a:lnSpc>
            </a:pPr>
            <a:r>
              <a:rPr lang="en-US" sz="5199" b="true">
                <a:solidFill>
                  <a:srgbClr val="FFFFFF"/>
                </a:solidFill>
                <a:latin typeface="Canva Sans Bold"/>
                <a:ea typeface="Canva Sans Bold"/>
                <a:cs typeface="Canva Sans Bold"/>
                <a:sym typeface="Canva Sans Bold"/>
              </a:rPr>
              <a:t>II.BSC(IT)</a:t>
            </a:r>
          </a:p>
        </p:txBody>
      </p:sp>
      <p:sp>
        <p:nvSpPr>
          <p:cNvPr name="TextBox 10" id="10"/>
          <p:cNvSpPr txBox="true"/>
          <p:nvPr/>
        </p:nvSpPr>
        <p:spPr>
          <a:xfrm rot="0">
            <a:off x="9047920" y="7570761"/>
            <a:ext cx="8968185" cy="1216025"/>
          </a:xfrm>
          <a:prstGeom prst="rect">
            <a:avLst/>
          </a:prstGeom>
        </p:spPr>
        <p:txBody>
          <a:bodyPr anchor="t" rtlCol="false" tIns="0" lIns="0" bIns="0" rIns="0">
            <a:spAutoFit/>
          </a:bodyPr>
          <a:lstStyle/>
          <a:p>
            <a:pPr algn="ctr">
              <a:lnSpc>
                <a:spcPts val="4900"/>
              </a:lnSpc>
            </a:pPr>
            <a:r>
              <a:rPr lang="en-US" sz="3500" b="true">
                <a:solidFill>
                  <a:srgbClr val="FFFFFF"/>
                </a:solidFill>
                <a:latin typeface="Canva Sans Bold"/>
                <a:ea typeface="Canva Sans Bold"/>
                <a:cs typeface="Canva Sans Bold"/>
                <a:sym typeface="Canva Sans Bold"/>
              </a:rPr>
              <a:t>Shiri Kumaran College of arts and science</a:t>
            </a:r>
          </a:p>
          <a:p>
            <a:pPr algn="ctr">
              <a:lnSpc>
                <a:spcPts val="4900"/>
              </a:lnSpc>
            </a:pPr>
            <a:r>
              <a:rPr lang="en-US" sz="3500" b="true">
                <a:solidFill>
                  <a:srgbClr val="FFFFFF"/>
                </a:solidFill>
                <a:latin typeface="Canva Sans Bold"/>
                <a:ea typeface="Canva Sans Bold"/>
                <a:cs typeface="Canva Sans Bold"/>
                <a:sym typeface="Canva Sans Bold"/>
              </a:rPr>
              <a:t>Karamadai/Barathiyar University</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666" r="0" b="-16666"/>
            </a:stretch>
          </a:blipFill>
        </p:spPr>
      </p:sp>
      <p:sp>
        <p:nvSpPr>
          <p:cNvPr name="Freeform 3" id="3"/>
          <p:cNvSpPr/>
          <p:nvPr/>
        </p:nvSpPr>
        <p:spPr>
          <a:xfrm flipH="false" flipV="false" rot="0">
            <a:off x="661013" y="1028700"/>
            <a:ext cx="1894745" cy="1860295"/>
          </a:xfrm>
          <a:custGeom>
            <a:avLst/>
            <a:gdLst/>
            <a:ahLst/>
            <a:cxnLst/>
            <a:rect r="r" b="b" t="t" l="l"/>
            <a:pathLst>
              <a:path h="1860295" w="1894745">
                <a:moveTo>
                  <a:pt x="0" y="0"/>
                </a:moveTo>
                <a:lnTo>
                  <a:pt x="1894745" y="0"/>
                </a:lnTo>
                <a:lnTo>
                  <a:pt x="1894745" y="1860295"/>
                </a:lnTo>
                <a:lnTo>
                  <a:pt x="0" y="1860295"/>
                </a:lnTo>
                <a:lnTo>
                  <a:pt x="0" y="0"/>
                </a:lnTo>
                <a:close/>
              </a:path>
            </a:pathLst>
          </a:custGeom>
          <a:blipFill>
            <a:blip r:embed="rId3">
              <a:alphaModFix amt="26000"/>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3295054" y="739013"/>
            <a:ext cx="11697892" cy="1219835"/>
          </a:xfrm>
          <a:prstGeom prst="rect">
            <a:avLst/>
          </a:prstGeom>
        </p:spPr>
        <p:txBody>
          <a:bodyPr anchor="t" rtlCol="false" tIns="0" lIns="0" bIns="0" rIns="0">
            <a:spAutoFit/>
          </a:bodyPr>
          <a:lstStyle/>
          <a:p>
            <a:pPr algn="ctr">
              <a:lnSpc>
                <a:spcPts val="9940"/>
              </a:lnSpc>
            </a:pPr>
            <a:r>
              <a:rPr lang="en-US" sz="7100" b="true">
                <a:solidFill>
                  <a:srgbClr val="FFFFFF"/>
                </a:solidFill>
                <a:latin typeface="Canva Sans Bold"/>
                <a:ea typeface="Canva Sans Bold"/>
                <a:cs typeface="Canva Sans Bold"/>
                <a:sym typeface="Canva Sans Bold"/>
              </a:rPr>
              <a:t>TOOLS AND TECHNOLOGY</a:t>
            </a:r>
          </a:p>
        </p:txBody>
      </p:sp>
      <p:sp>
        <p:nvSpPr>
          <p:cNvPr name="TextBox 5" id="5"/>
          <p:cNvSpPr txBox="true"/>
          <p:nvPr/>
        </p:nvSpPr>
        <p:spPr>
          <a:xfrm rot="0">
            <a:off x="661013" y="2793745"/>
            <a:ext cx="2626836" cy="887095"/>
          </a:xfrm>
          <a:prstGeom prst="rect">
            <a:avLst/>
          </a:prstGeom>
        </p:spPr>
        <p:txBody>
          <a:bodyPr anchor="t" rtlCol="false" tIns="0" lIns="0" bIns="0" rIns="0">
            <a:spAutoFit/>
          </a:bodyPr>
          <a:lstStyle/>
          <a:p>
            <a:pPr algn="ctr">
              <a:lnSpc>
                <a:spcPts val="7279"/>
              </a:lnSpc>
            </a:pPr>
            <a:r>
              <a:rPr lang="en-US" sz="5199" b="true">
                <a:solidFill>
                  <a:srgbClr val="FFFFFF"/>
                </a:solidFill>
                <a:latin typeface="Canva Sans Bold"/>
                <a:ea typeface="Canva Sans Bold"/>
                <a:cs typeface="Canva Sans Bold"/>
                <a:sym typeface="Canva Sans Bold"/>
              </a:rPr>
              <a:t>1.HTML:</a:t>
            </a:r>
          </a:p>
        </p:txBody>
      </p:sp>
      <p:sp>
        <p:nvSpPr>
          <p:cNvPr name="TextBox 6" id="6"/>
          <p:cNvSpPr txBox="true"/>
          <p:nvPr/>
        </p:nvSpPr>
        <p:spPr>
          <a:xfrm rot="0">
            <a:off x="0" y="3585590"/>
            <a:ext cx="18288000" cy="6430646"/>
          </a:xfrm>
          <a:prstGeom prst="rect">
            <a:avLst/>
          </a:prstGeom>
        </p:spPr>
        <p:txBody>
          <a:bodyPr anchor="t" rtlCol="false" tIns="0" lIns="0" bIns="0" rIns="0">
            <a:spAutoFit/>
          </a:bodyPr>
          <a:lstStyle/>
          <a:p>
            <a:pPr algn="ctr">
              <a:lnSpc>
                <a:spcPts val="7279"/>
              </a:lnSpc>
            </a:pPr>
            <a:r>
              <a:rPr lang="en-US" sz="5199" b="true">
                <a:solidFill>
                  <a:srgbClr val="FFFFFF"/>
                </a:solidFill>
                <a:latin typeface="Canva Sans Bold"/>
                <a:ea typeface="Canva Sans Bold"/>
                <a:cs typeface="Canva Sans Bold"/>
                <a:sym typeface="Canva Sans Bold"/>
              </a:rPr>
              <a:t>HTML stands for HyperText Markup Language. It is the standard language used to create and design web pages. HTML structures the content of a webpage using elements like headings, paragraphs, images, links, and tables. It is the backbone of all websites and works together with CSS and JavaScript to build complete web applications.</a:t>
            </a:r>
          </a:p>
        </p:txBody>
      </p:sp>
      <p:sp>
        <p:nvSpPr>
          <p:cNvPr name="TextBox 7" id="7"/>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Canva Sans"/>
                <a:ea typeface="Canva Sans"/>
                <a:cs typeface="Canva Sans"/>
                <a:sym typeface="Canva Sans"/>
              </a:rPr>
              <a:t>10</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666" r="0" b="-16666"/>
            </a:stretch>
          </a:blipFill>
        </p:spPr>
      </p:sp>
      <p:sp>
        <p:nvSpPr>
          <p:cNvPr name="Freeform 3" id="3"/>
          <p:cNvSpPr/>
          <p:nvPr/>
        </p:nvSpPr>
        <p:spPr>
          <a:xfrm flipH="false" flipV="false" rot="0">
            <a:off x="661013" y="1028700"/>
            <a:ext cx="1894745" cy="1860295"/>
          </a:xfrm>
          <a:custGeom>
            <a:avLst/>
            <a:gdLst/>
            <a:ahLst/>
            <a:cxnLst/>
            <a:rect r="r" b="b" t="t" l="l"/>
            <a:pathLst>
              <a:path h="1860295" w="1894745">
                <a:moveTo>
                  <a:pt x="0" y="0"/>
                </a:moveTo>
                <a:lnTo>
                  <a:pt x="1894745" y="0"/>
                </a:lnTo>
                <a:lnTo>
                  <a:pt x="1894745" y="1860295"/>
                </a:lnTo>
                <a:lnTo>
                  <a:pt x="0" y="1860295"/>
                </a:lnTo>
                <a:lnTo>
                  <a:pt x="0" y="0"/>
                </a:lnTo>
                <a:close/>
              </a:path>
            </a:pathLst>
          </a:custGeom>
          <a:blipFill>
            <a:blip r:embed="rId3">
              <a:alphaModFix amt="26000"/>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661013" y="392303"/>
            <a:ext cx="3497818" cy="1566545"/>
          </a:xfrm>
          <a:prstGeom prst="rect">
            <a:avLst/>
          </a:prstGeom>
        </p:spPr>
        <p:txBody>
          <a:bodyPr anchor="t" rtlCol="false" tIns="0" lIns="0" bIns="0" rIns="0">
            <a:spAutoFit/>
          </a:bodyPr>
          <a:lstStyle/>
          <a:p>
            <a:pPr algn="ctr">
              <a:lnSpc>
                <a:spcPts val="12880"/>
              </a:lnSpc>
            </a:pPr>
            <a:r>
              <a:rPr lang="en-US" sz="9200" b="true">
                <a:solidFill>
                  <a:srgbClr val="FFFFFF"/>
                </a:solidFill>
                <a:latin typeface="Canva Sans Bold"/>
                <a:ea typeface="Canva Sans Bold"/>
                <a:cs typeface="Canva Sans Bold"/>
                <a:sym typeface="Canva Sans Bold"/>
              </a:rPr>
              <a:t>2.CSS:</a:t>
            </a:r>
          </a:p>
        </p:txBody>
      </p:sp>
      <p:sp>
        <p:nvSpPr>
          <p:cNvPr name="TextBox 5" id="5"/>
          <p:cNvSpPr txBox="true"/>
          <p:nvPr/>
        </p:nvSpPr>
        <p:spPr>
          <a:xfrm rot="0">
            <a:off x="0" y="3280728"/>
            <a:ext cx="18288000" cy="4582795"/>
          </a:xfrm>
          <a:prstGeom prst="rect">
            <a:avLst/>
          </a:prstGeom>
        </p:spPr>
        <p:txBody>
          <a:bodyPr anchor="t" rtlCol="false" tIns="0" lIns="0" bIns="0" rIns="0">
            <a:spAutoFit/>
          </a:bodyPr>
          <a:lstStyle/>
          <a:p>
            <a:pPr algn="ctr">
              <a:lnSpc>
                <a:spcPts val="7279"/>
              </a:lnSpc>
            </a:pPr>
            <a:r>
              <a:rPr lang="en-US" sz="5199" b="true">
                <a:solidFill>
                  <a:srgbClr val="FFFFFF"/>
                </a:solidFill>
                <a:latin typeface="Canva Sans Bold"/>
                <a:ea typeface="Canva Sans Bold"/>
                <a:cs typeface="Canva Sans Bold"/>
                <a:sym typeface="Canva Sans Bold"/>
              </a:rPr>
              <a:t>CSS, or Cascading Style Sheets, is a stylesheet language used to define the visual presentation and layout of web pages. While HTML provides the structural foundation of a webpage, CSS is responsible for its aesthetic qualities and how it appears to users.</a:t>
            </a:r>
          </a:p>
        </p:txBody>
      </p:sp>
      <p:sp>
        <p:nvSpPr>
          <p:cNvPr name="TextBox 6" id="6"/>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Canva Sans"/>
                <a:ea typeface="Canva Sans"/>
                <a:cs typeface="Canva Sans"/>
                <a:sym typeface="Canva Sans"/>
              </a:rPr>
              <a:t>11</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666" r="0" b="-16666"/>
            </a:stretch>
          </a:blipFill>
        </p:spPr>
      </p:sp>
      <p:sp>
        <p:nvSpPr>
          <p:cNvPr name="Freeform 3" id="3"/>
          <p:cNvSpPr/>
          <p:nvPr/>
        </p:nvSpPr>
        <p:spPr>
          <a:xfrm flipH="false" flipV="false" rot="0">
            <a:off x="661013" y="1028700"/>
            <a:ext cx="1894745" cy="1860295"/>
          </a:xfrm>
          <a:custGeom>
            <a:avLst/>
            <a:gdLst/>
            <a:ahLst/>
            <a:cxnLst/>
            <a:rect r="r" b="b" t="t" l="l"/>
            <a:pathLst>
              <a:path h="1860295" w="1894745">
                <a:moveTo>
                  <a:pt x="0" y="0"/>
                </a:moveTo>
                <a:lnTo>
                  <a:pt x="1894745" y="0"/>
                </a:lnTo>
                <a:lnTo>
                  <a:pt x="1894745" y="1860295"/>
                </a:lnTo>
                <a:lnTo>
                  <a:pt x="0" y="1860295"/>
                </a:lnTo>
                <a:lnTo>
                  <a:pt x="0" y="0"/>
                </a:lnTo>
                <a:close/>
              </a:path>
            </a:pathLst>
          </a:custGeom>
          <a:blipFill>
            <a:blip r:embed="rId3">
              <a:alphaModFix amt="26000"/>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661013" y="159703"/>
            <a:ext cx="8409861" cy="1566545"/>
          </a:xfrm>
          <a:prstGeom prst="rect">
            <a:avLst/>
          </a:prstGeom>
        </p:spPr>
        <p:txBody>
          <a:bodyPr anchor="t" rtlCol="false" tIns="0" lIns="0" bIns="0" rIns="0">
            <a:spAutoFit/>
          </a:bodyPr>
          <a:lstStyle/>
          <a:p>
            <a:pPr algn="ctr">
              <a:lnSpc>
                <a:spcPts val="12880"/>
              </a:lnSpc>
            </a:pPr>
            <a:r>
              <a:rPr lang="en-US" sz="9200" b="true">
                <a:solidFill>
                  <a:srgbClr val="FFFFFF"/>
                </a:solidFill>
                <a:latin typeface="Canva Sans Bold"/>
                <a:ea typeface="Canva Sans Bold"/>
                <a:cs typeface="Canva Sans Bold"/>
                <a:sym typeface="Canva Sans Bold"/>
              </a:rPr>
              <a:t>3.JAVA SCRIPT</a:t>
            </a:r>
          </a:p>
        </p:txBody>
      </p:sp>
      <p:sp>
        <p:nvSpPr>
          <p:cNvPr name="TextBox 5" id="5"/>
          <p:cNvSpPr txBox="true"/>
          <p:nvPr/>
        </p:nvSpPr>
        <p:spPr>
          <a:xfrm rot="0">
            <a:off x="0" y="2793745"/>
            <a:ext cx="18288000" cy="8278496"/>
          </a:xfrm>
          <a:prstGeom prst="rect">
            <a:avLst/>
          </a:prstGeom>
        </p:spPr>
        <p:txBody>
          <a:bodyPr anchor="t" rtlCol="false" tIns="0" lIns="0" bIns="0" rIns="0">
            <a:spAutoFit/>
          </a:bodyPr>
          <a:lstStyle/>
          <a:p>
            <a:pPr algn="ctr">
              <a:lnSpc>
                <a:spcPts val="7279"/>
              </a:lnSpc>
            </a:pPr>
            <a:r>
              <a:rPr lang="en-US" sz="5199" b="true">
                <a:solidFill>
                  <a:srgbClr val="FFFFFF"/>
                </a:solidFill>
                <a:latin typeface="Canva Sans Bold"/>
                <a:ea typeface="Canva Sans Bold"/>
                <a:cs typeface="Canva Sans Bold"/>
                <a:sym typeface="Canva Sans Bold"/>
              </a:rPr>
              <a:t>JavaScript is a programming language used to make web pages interactive and dynamic. While HTML provides structure and CSS handles design, JavaScript adds ids functionality -such as form validation, animations, image sliders, pop-up messages, and interactive buttons. It is widely used in web development to create responsive and user-friendly websites and applications.</a:t>
            </a:r>
          </a:p>
          <a:p>
            <a:pPr algn="ctr">
              <a:lnSpc>
                <a:spcPts val="7279"/>
              </a:lnSpc>
            </a:pPr>
          </a:p>
          <a:p>
            <a:pPr algn="ctr">
              <a:lnSpc>
                <a:spcPts val="7279"/>
              </a:lnSpc>
            </a:pPr>
          </a:p>
        </p:txBody>
      </p:sp>
      <p:sp>
        <p:nvSpPr>
          <p:cNvPr name="TextBox 6" id="6"/>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Canva Sans"/>
                <a:ea typeface="Canva Sans"/>
                <a:cs typeface="Canva Sans"/>
                <a:sym typeface="Canva Sans"/>
              </a:rPr>
              <a:t>12</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437" r="0" b="-16895"/>
            </a:stretch>
          </a:blipFill>
        </p:spPr>
      </p:sp>
      <p:sp>
        <p:nvSpPr>
          <p:cNvPr name="Freeform 3" id="3"/>
          <p:cNvSpPr/>
          <p:nvPr/>
        </p:nvSpPr>
        <p:spPr>
          <a:xfrm flipH="false" flipV="false" rot="0">
            <a:off x="661013" y="1028700"/>
            <a:ext cx="1894745" cy="1860295"/>
          </a:xfrm>
          <a:custGeom>
            <a:avLst/>
            <a:gdLst/>
            <a:ahLst/>
            <a:cxnLst/>
            <a:rect r="r" b="b" t="t" l="l"/>
            <a:pathLst>
              <a:path h="1860295" w="1894745">
                <a:moveTo>
                  <a:pt x="0" y="0"/>
                </a:moveTo>
                <a:lnTo>
                  <a:pt x="1894745" y="0"/>
                </a:lnTo>
                <a:lnTo>
                  <a:pt x="1894745" y="1860295"/>
                </a:lnTo>
                <a:lnTo>
                  <a:pt x="0" y="1860295"/>
                </a:lnTo>
                <a:lnTo>
                  <a:pt x="0" y="0"/>
                </a:lnTo>
                <a:close/>
              </a:path>
            </a:pathLst>
          </a:custGeom>
          <a:blipFill>
            <a:blip r:embed="rId3">
              <a:alphaModFix amt="26000"/>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661013" y="255441"/>
            <a:ext cx="10452449" cy="22014220"/>
          </a:xfrm>
          <a:prstGeom prst="rect">
            <a:avLst/>
          </a:prstGeom>
        </p:spPr>
        <p:txBody>
          <a:bodyPr anchor="t" rtlCol="false" tIns="0" lIns="0" bIns="0" rIns="0">
            <a:spAutoFit/>
          </a:bodyPr>
          <a:lstStyle/>
          <a:p>
            <a:pPr algn="ctr">
              <a:lnSpc>
                <a:spcPts val="7003"/>
              </a:lnSpc>
            </a:pPr>
            <a:r>
              <a:rPr lang="en-US" sz="5002" b="true">
                <a:solidFill>
                  <a:srgbClr val="FFFFFF"/>
                </a:solidFill>
                <a:latin typeface="Canva Sans Bold"/>
                <a:ea typeface="Canva Sans Bold"/>
                <a:cs typeface="Canva Sans Bold"/>
                <a:sym typeface="Canva Sans Bold"/>
              </a:rPr>
              <a:t>PORTFOLIO DESIGN AND LAYOUT</a:t>
            </a:r>
          </a:p>
          <a:p>
            <a:pPr algn="ctr">
              <a:lnSpc>
                <a:spcPts val="7003"/>
              </a:lnSpc>
            </a:pPr>
          </a:p>
          <a:p>
            <a:pPr algn="ctr">
              <a:lnSpc>
                <a:spcPts val="7003"/>
              </a:lnSpc>
            </a:pPr>
          </a:p>
          <a:p>
            <a:pPr algn="ctr">
              <a:lnSpc>
                <a:spcPts val="7003"/>
              </a:lnSpc>
            </a:pPr>
          </a:p>
          <a:p>
            <a:pPr algn="ctr">
              <a:lnSpc>
                <a:spcPts val="7003"/>
              </a:lnSpc>
            </a:pPr>
          </a:p>
          <a:p>
            <a:pPr algn="ctr">
              <a:lnSpc>
                <a:spcPts val="7003"/>
              </a:lnSpc>
            </a:pPr>
          </a:p>
          <a:p>
            <a:pPr algn="ctr">
              <a:lnSpc>
                <a:spcPts val="7003"/>
              </a:lnSpc>
            </a:pPr>
          </a:p>
          <a:p>
            <a:pPr algn="ctr">
              <a:lnSpc>
                <a:spcPts val="7003"/>
              </a:lnSpc>
            </a:pPr>
          </a:p>
          <a:p>
            <a:pPr algn="ctr">
              <a:lnSpc>
                <a:spcPts val="7003"/>
              </a:lnSpc>
            </a:pPr>
          </a:p>
          <a:p>
            <a:pPr algn="ctr">
              <a:lnSpc>
                <a:spcPts val="7003"/>
              </a:lnSpc>
            </a:pPr>
          </a:p>
          <a:p>
            <a:pPr algn="ctr">
              <a:lnSpc>
                <a:spcPts val="7003"/>
              </a:lnSpc>
            </a:pPr>
          </a:p>
          <a:p>
            <a:pPr algn="ctr">
              <a:lnSpc>
                <a:spcPts val="7003"/>
              </a:lnSpc>
            </a:pPr>
          </a:p>
          <a:p>
            <a:pPr algn="ctr">
              <a:lnSpc>
                <a:spcPts val="7003"/>
              </a:lnSpc>
            </a:pPr>
          </a:p>
          <a:p>
            <a:pPr algn="ctr">
              <a:lnSpc>
                <a:spcPts val="7003"/>
              </a:lnSpc>
            </a:pPr>
          </a:p>
          <a:p>
            <a:pPr algn="ctr">
              <a:lnSpc>
                <a:spcPts val="7003"/>
              </a:lnSpc>
            </a:pPr>
          </a:p>
          <a:p>
            <a:pPr algn="ctr">
              <a:lnSpc>
                <a:spcPts val="7003"/>
              </a:lnSpc>
            </a:pPr>
          </a:p>
          <a:p>
            <a:pPr algn="ctr">
              <a:lnSpc>
                <a:spcPts val="7003"/>
              </a:lnSpc>
            </a:pPr>
          </a:p>
          <a:p>
            <a:pPr algn="ctr">
              <a:lnSpc>
                <a:spcPts val="7003"/>
              </a:lnSpc>
            </a:pPr>
          </a:p>
          <a:p>
            <a:pPr algn="ctr">
              <a:lnSpc>
                <a:spcPts val="7003"/>
              </a:lnSpc>
            </a:pPr>
          </a:p>
          <a:p>
            <a:pPr algn="ctr">
              <a:lnSpc>
                <a:spcPts val="7003"/>
              </a:lnSpc>
            </a:pPr>
          </a:p>
          <a:p>
            <a:pPr algn="ctr">
              <a:lnSpc>
                <a:spcPts val="7003"/>
              </a:lnSpc>
            </a:pPr>
          </a:p>
          <a:p>
            <a:pPr algn="ctr">
              <a:lnSpc>
                <a:spcPts val="7003"/>
              </a:lnSpc>
            </a:pPr>
          </a:p>
          <a:p>
            <a:pPr algn="ctr">
              <a:lnSpc>
                <a:spcPts val="7003"/>
              </a:lnSpc>
            </a:pPr>
          </a:p>
          <a:p>
            <a:pPr algn="ctr">
              <a:lnSpc>
                <a:spcPts val="7003"/>
              </a:lnSpc>
            </a:pPr>
          </a:p>
          <a:p>
            <a:pPr algn="ctr">
              <a:lnSpc>
                <a:spcPts val="7003"/>
              </a:lnSpc>
            </a:pPr>
          </a:p>
        </p:txBody>
      </p:sp>
      <p:sp>
        <p:nvSpPr>
          <p:cNvPr name="TextBox 5" id="5"/>
          <p:cNvSpPr txBox="true"/>
          <p:nvPr/>
        </p:nvSpPr>
        <p:spPr>
          <a:xfrm rot="0">
            <a:off x="661013" y="2342515"/>
            <a:ext cx="5874226" cy="5506720"/>
          </a:xfrm>
          <a:prstGeom prst="rect">
            <a:avLst/>
          </a:prstGeom>
        </p:spPr>
        <p:txBody>
          <a:bodyPr anchor="t" rtlCol="false" tIns="0" lIns="0" bIns="0" rIns="0">
            <a:spAutoFit/>
          </a:bodyPr>
          <a:lstStyle/>
          <a:p>
            <a:pPr algn="ctr">
              <a:lnSpc>
                <a:spcPts val="7279"/>
              </a:lnSpc>
            </a:pPr>
            <a:r>
              <a:rPr lang="en-US" sz="5199" b="true">
                <a:solidFill>
                  <a:srgbClr val="FFFFFF"/>
                </a:solidFill>
                <a:latin typeface="Canva Sans Bold"/>
                <a:ea typeface="Canva Sans Bold"/>
                <a:cs typeface="Canva Sans Bold"/>
                <a:sym typeface="Canva Sans Bold"/>
              </a:rPr>
              <a:t>sections included:</a:t>
            </a:r>
          </a:p>
          <a:p>
            <a:pPr algn="ctr">
              <a:lnSpc>
                <a:spcPts val="7279"/>
              </a:lnSpc>
            </a:pPr>
            <a:r>
              <a:rPr lang="en-US" sz="5199" b="true">
                <a:solidFill>
                  <a:srgbClr val="FFFFFF"/>
                </a:solidFill>
                <a:latin typeface="Canva Sans Bold"/>
                <a:ea typeface="Canva Sans Bold"/>
                <a:cs typeface="Canva Sans Bold"/>
                <a:sym typeface="Canva Sans Bold"/>
              </a:rPr>
              <a:t>*.Home;</a:t>
            </a:r>
          </a:p>
          <a:p>
            <a:pPr algn="ctr">
              <a:lnSpc>
                <a:spcPts val="7279"/>
              </a:lnSpc>
            </a:pPr>
            <a:r>
              <a:rPr lang="en-US" sz="5199" b="true">
                <a:solidFill>
                  <a:srgbClr val="FFFFFF"/>
                </a:solidFill>
                <a:latin typeface="Canva Sans Bold"/>
                <a:ea typeface="Canva Sans Bold"/>
                <a:cs typeface="Canva Sans Bold"/>
                <a:sym typeface="Canva Sans Bold"/>
              </a:rPr>
              <a:t>My self</a:t>
            </a:r>
          </a:p>
          <a:p>
            <a:pPr algn="ctr">
              <a:lnSpc>
                <a:spcPts val="7279"/>
              </a:lnSpc>
            </a:pPr>
            <a:r>
              <a:rPr lang="en-US" sz="5199" b="true">
                <a:solidFill>
                  <a:srgbClr val="FFFFFF"/>
                </a:solidFill>
                <a:latin typeface="Canva Sans Bold"/>
                <a:ea typeface="Canva Sans Bold"/>
                <a:cs typeface="Canva Sans Bold"/>
                <a:sym typeface="Canva Sans Bold"/>
              </a:rPr>
              <a:t>Hobby</a:t>
            </a:r>
          </a:p>
          <a:p>
            <a:pPr algn="ctr">
              <a:lnSpc>
                <a:spcPts val="7279"/>
              </a:lnSpc>
            </a:pPr>
            <a:r>
              <a:rPr lang="en-US" sz="5199" b="true">
                <a:solidFill>
                  <a:srgbClr val="FFFFFF"/>
                </a:solidFill>
                <a:latin typeface="Canva Sans Bold"/>
                <a:ea typeface="Canva Sans Bold"/>
                <a:cs typeface="Canva Sans Bold"/>
                <a:sym typeface="Canva Sans Bold"/>
              </a:rPr>
              <a:t>certificate</a:t>
            </a:r>
          </a:p>
          <a:p>
            <a:pPr algn="ctr">
              <a:lnSpc>
                <a:spcPts val="7279"/>
              </a:lnSpc>
            </a:pPr>
          </a:p>
        </p:txBody>
      </p:sp>
      <p:sp>
        <p:nvSpPr>
          <p:cNvPr name="TextBox 6" id="6"/>
          <p:cNvSpPr txBox="true"/>
          <p:nvPr/>
        </p:nvSpPr>
        <p:spPr>
          <a:xfrm rot="0">
            <a:off x="6535239" y="5885382"/>
            <a:ext cx="3860403" cy="2734945"/>
          </a:xfrm>
          <a:prstGeom prst="rect">
            <a:avLst/>
          </a:prstGeom>
        </p:spPr>
        <p:txBody>
          <a:bodyPr anchor="t" rtlCol="false" tIns="0" lIns="0" bIns="0" rIns="0">
            <a:spAutoFit/>
          </a:bodyPr>
          <a:lstStyle/>
          <a:p>
            <a:pPr algn="ctr">
              <a:lnSpc>
                <a:spcPts val="7279"/>
              </a:lnSpc>
            </a:pPr>
            <a:r>
              <a:rPr lang="en-US" sz="5199" b="true">
                <a:solidFill>
                  <a:srgbClr val="FFFFFF"/>
                </a:solidFill>
                <a:latin typeface="Canva Sans Bold"/>
                <a:ea typeface="Canva Sans Bold"/>
                <a:cs typeface="Canva Sans Bold"/>
                <a:sym typeface="Canva Sans Bold"/>
              </a:rPr>
              <a:t>Skills:</a:t>
            </a:r>
          </a:p>
          <a:p>
            <a:pPr algn="ctr">
              <a:lnSpc>
                <a:spcPts val="7279"/>
              </a:lnSpc>
            </a:pPr>
            <a:r>
              <a:rPr lang="en-US" sz="5199" b="true">
                <a:solidFill>
                  <a:srgbClr val="FFFFFF"/>
                </a:solidFill>
                <a:latin typeface="Canva Sans Bold"/>
                <a:ea typeface="Canva Sans Bold"/>
                <a:cs typeface="Canva Sans Bold"/>
                <a:sym typeface="Canva Sans Bold"/>
              </a:rPr>
              <a:t>*.Hard Skills</a:t>
            </a:r>
          </a:p>
          <a:p>
            <a:pPr algn="ctr">
              <a:lnSpc>
                <a:spcPts val="7279"/>
              </a:lnSpc>
            </a:pPr>
            <a:r>
              <a:rPr lang="en-US" sz="5199" b="true">
                <a:solidFill>
                  <a:srgbClr val="FFFFFF"/>
                </a:solidFill>
                <a:latin typeface="Canva Sans Bold"/>
                <a:ea typeface="Canva Sans Bold"/>
                <a:cs typeface="Canva Sans Bold"/>
                <a:sym typeface="Canva Sans Bold"/>
              </a:rPr>
              <a:t>*.Soft Skills</a:t>
            </a:r>
          </a:p>
        </p:txBody>
      </p:sp>
      <p:sp>
        <p:nvSpPr>
          <p:cNvPr name="TextBox 7" id="7"/>
          <p:cNvSpPr txBox="true"/>
          <p:nvPr/>
        </p:nvSpPr>
        <p:spPr>
          <a:xfrm rot="0">
            <a:off x="11594306" y="2793745"/>
            <a:ext cx="5953919" cy="3658870"/>
          </a:xfrm>
          <a:prstGeom prst="rect">
            <a:avLst/>
          </a:prstGeom>
        </p:spPr>
        <p:txBody>
          <a:bodyPr anchor="t" rtlCol="false" tIns="0" lIns="0" bIns="0" rIns="0">
            <a:spAutoFit/>
          </a:bodyPr>
          <a:lstStyle/>
          <a:p>
            <a:pPr algn="ctr">
              <a:lnSpc>
                <a:spcPts val="7279"/>
              </a:lnSpc>
            </a:pPr>
            <a:r>
              <a:rPr lang="en-US" sz="5199" b="true">
                <a:solidFill>
                  <a:srgbClr val="FFFFFF"/>
                </a:solidFill>
                <a:latin typeface="Canva Sans Bold"/>
                <a:ea typeface="Canva Sans Bold"/>
                <a:cs typeface="Canva Sans Bold"/>
                <a:sym typeface="Canva Sans Bold"/>
              </a:rPr>
              <a:t>Contact:</a:t>
            </a:r>
          </a:p>
          <a:p>
            <a:pPr algn="ctr">
              <a:lnSpc>
                <a:spcPts val="7279"/>
              </a:lnSpc>
            </a:pPr>
            <a:r>
              <a:rPr lang="en-US" sz="5199" b="true">
                <a:solidFill>
                  <a:srgbClr val="FFFFFF"/>
                </a:solidFill>
                <a:latin typeface="Canva Sans Bold"/>
                <a:ea typeface="Canva Sans Bold"/>
                <a:cs typeface="Canva Sans Bold"/>
                <a:sym typeface="Canva Sans Bold"/>
              </a:rPr>
              <a:t>*.Email</a:t>
            </a:r>
          </a:p>
          <a:p>
            <a:pPr algn="ctr">
              <a:lnSpc>
                <a:spcPts val="7279"/>
              </a:lnSpc>
            </a:pPr>
            <a:r>
              <a:rPr lang="en-US" sz="5199" b="true">
                <a:solidFill>
                  <a:srgbClr val="FFFFFF"/>
                </a:solidFill>
                <a:latin typeface="Canva Sans Bold"/>
                <a:ea typeface="Canva Sans Bold"/>
                <a:cs typeface="Canva Sans Bold"/>
                <a:sym typeface="Canva Sans Bold"/>
              </a:rPr>
              <a:t>*. Address</a:t>
            </a:r>
          </a:p>
          <a:p>
            <a:pPr algn="ctr">
              <a:lnSpc>
                <a:spcPts val="7279"/>
              </a:lnSpc>
            </a:pPr>
            <a:r>
              <a:rPr lang="en-US" sz="5199" b="true">
                <a:solidFill>
                  <a:srgbClr val="FFFFFF"/>
                </a:solidFill>
                <a:latin typeface="Canva Sans Bold"/>
                <a:ea typeface="Canva Sans Bold"/>
                <a:cs typeface="Canva Sans Bold"/>
                <a:sym typeface="Canva Sans Bold"/>
              </a:rPr>
              <a:t>*. Contact Number</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666" r="0" b="-16666"/>
            </a:stretch>
          </a:blipFill>
        </p:spPr>
      </p:sp>
      <p:sp>
        <p:nvSpPr>
          <p:cNvPr name="Freeform 3" id="3"/>
          <p:cNvSpPr/>
          <p:nvPr/>
        </p:nvSpPr>
        <p:spPr>
          <a:xfrm flipH="false" flipV="false" rot="0">
            <a:off x="661013" y="1028700"/>
            <a:ext cx="1894745" cy="1860295"/>
          </a:xfrm>
          <a:custGeom>
            <a:avLst/>
            <a:gdLst/>
            <a:ahLst/>
            <a:cxnLst/>
            <a:rect r="r" b="b" t="t" l="l"/>
            <a:pathLst>
              <a:path h="1860295" w="1894745">
                <a:moveTo>
                  <a:pt x="0" y="0"/>
                </a:moveTo>
                <a:lnTo>
                  <a:pt x="1894745" y="0"/>
                </a:lnTo>
                <a:lnTo>
                  <a:pt x="1894745" y="1860295"/>
                </a:lnTo>
                <a:lnTo>
                  <a:pt x="0" y="1860295"/>
                </a:lnTo>
                <a:lnTo>
                  <a:pt x="0" y="0"/>
                </a:lnTo>
                <a:close/>
              </a:path>
            </a:pathLst>
          </a:custGeom>
          <a:blipFill>
            <a:blip r:embed="rId3">
              <a:alphaModFix amt="26000"/>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028700" y="419417"/>
            <a:ext cx="10193973" cy="1094740"/>
          </a:xfrm>
          <a:prstGeom prst="rect">
            <a:avLst/>
          </a:prstGeom>
        </p:spPr>
        <p:txBody>
          <a:bodyPr anchor="t" rtlCol="false" tIns="0" lIns="0" bIns="0" rIns="0">
            <a:spAutoFit/>
          </a:bodyPr>
          <a:lstStyle/>
          <a:p>
            <a:pPr algn="ctr">
              <a:lnSpc>
                <a:spcPts val="8959"/>
              </a:lnSpc>
            </a:pPr>
            <a:r>
              <a:rPr lang="en-US" sz="6399" b="true">
                <a:solidFill>
                  <a:srgbClr val="FFFFFF"/>
                </a:solidFill>
                <a:latin typeface="Canva Sans Bold"/>
                <a:ea typeface="Canva Sans Bold"/>
                <a:cs typeface="Canva Sans Bold"/>
                <a:sym typeface="Canva Sans Bold"/>
              </a:rPr>
              <a:t>Futures and Functionality</a:t>
            </a:r>
          </a:p>
        </p:txBody>
      </p:sp>
      <p:sp>
        <p:nvSpPr>
          <p:cNvPr name="TextBox 5" id="5"/>
          <p:cNvSpPr txBox="true"/>
          <p:nvPr/>
        </p:nvSpPr>
        <p:spPr>
          <a:xfrm rot="0">
            <a:off x="0" y="2342515"/>
            <a:ext cx="18288000" cy="5506720"/>
          </a:xfrm>
          <a:prstGeom prst="rect">
            <a:avLst/>
          </a:prstGeom>
        </p:spPr>
        <p:txBody>
          <a:bodyPr anchor="t" rtlCol="false" tIns="0" lIns="0" bIns="0" rIns="0">
            <a:spAutoFit/>
          </a:bodyPr>
          <a:lstStyle/>
          <a:p>
            <a:pPr algn="ctr">
              <a:lnSpc>
                <a:spcPts val="7279"/>
              </a:lnSpc>
            </a:pPr>
            <a:r>
              <a:rPr lang="en-US" sz="5199" b="true">
                <a:solidFill>
                  <a:srgbClr val="FFFFFF"/>
                </a:solidFill>
                <a:latin typeface="Canva Sans Bold"/>
                <a:ea typeface="Canva Sans Bold"/>
                <a:cs typeface="Canva Sans Bold"/>
                <a:sym typeface="Canva Sans Bold"/>
              </a:rPr>
              <a:t>*Futures and Functionality* refers to the potential future developments and features that a product, system, or technology might incorporate to enhance its capabilities, performance, or user experience. This concept is often explored in technology, product design, and strategic planning.</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666" r="0" b="-16666"/>
            </a:stretch>
          </a:blipFill>
        </p:spPr>
      </p:sp>
      <p:sp>
        <p:nvSpPr>
          <p:cNvPr name="Freeform 3" id="3"/>
          <p:cNvSpPr/>
          <p:nvPr/>
        </p:nvSpPr>
        <p:spPr>
          <a:xfrm flipH="false" flipV="false" rot="0">
            <a:off x="661013" y="1028700"/>
            <a:ext cx="1894745" cy="1860295"/>
          </a:xfrm>
          <a:custGeom>
            <a:avLst/>
            <a:gdLst/>
            <a:ahLst/>
            <a:cxnLst/>
            <a:rect r="r" b="b" t="t" l="l"/>
            <a:pathLst>
              <a:path h="1860295" w="1894745">
                <a:moveTo>
                  <a:pt x="0" y="0"/>
                </a:moveTo>
                <a:lnTo>
                  <a:pt x="1894745" y="0"/>
                </a:lnTo>
                <a:lnTo>
                  <a:pt x="1894745" y="1860295"/>
                </a:lnTo>
                <a:lnTo>
                  <a:pt x="0" y="1860295"/>
                </a:lnTo>
                <a:lnTo>
                  <a:pt x="0" y="0"/>
                </a:lnTo>
                <a:close/>
              </a:path>
            </a:pathLst>
          </a:custGeom>
          <a:blipFill>
            <a:blip r:embed="rId3">
              <a:alphaModFix amt="26000"/>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893158" y="3551958"/>
            <a:ext cx="7827990" cy="4418855"/>
          </a:xfrm>
          <a:custGeom>
            <a:avLst/>
            <a:gdLst/>
            <a:ahLst/>
            <a:cxnLst/>
            <a:rect r="r" b="b" t="t" l="l"/>
            <a:pathLst>
              <a:path h="4418855" w="7827990">
                <a:moveTo>
                  <a:pt x="0" y="0"/>
                </a:moveTo>
                <a:lnTo>
                  <a:pt x="7827990" y="0"/>
                </a:lnTo>
                <a:lnTo>
                  <a:pt x="7827990" y="4418855"/>
                </a:lnTo>
                <a:lnTo>
                  <a:pt x="0" y="4418855"/>
                </a:lnTo>
                <a:lnTo>
                  <a:pt x="0" y="0"/>
                </a:lnTo>
                <a:close/>
              </a:path>
            </a:pathLst>
          </a:custGeom>
          <a:blipFill>
            <a:blip r:embed="rId5"/>
            <a:stretch>
              <a:fillRect l="0" t="-55084" r="0" b="-238581"/>
            </a:stretch>
          </a:blipFill>
        </p:spPr>
      </p:sp>
      <p:sp>
        <p:nvSpPr>
          <p:cNvPr name="Freeform 5" id="5"/>
          <p:cNvSpPr/>
          <p:nvPr/>
        </p:nvSpPr>
        <p:spPr>
          <a:xfrm flipH="false" flipV="false" rot="0">
            <a:off x="9466454" y="3666807"/>
            <a:ext cx="8169645" cy="4304006"/>
          </a:xfrm>
          <a:custGeom>
            <a:avLst/>
            <a:gdLst/>
            <a:ahLst/>
            <a:cxnLst/>
            <a:rect r="r" b="b" t="t" l="l"/>
            <a:pathLst>
              <a:path h="4304006" w="8169645">
                <a:moveTo>
                  <a:pt x="0" y="0"/>
                </a:moveTo>
                <a:lnTo>
                  <a:pt x="8169646" y="0"/>
                </a:lnTo>
                <a:lnTo>
                  <a:pt x="8169646" y="4304006"/>
                </a:lnTo>
                <a:lnTo>
                  <a:pt x="0" y="4304006"/>
                </a:lnTo>
                <a:lnTo>
                  <a:pt x="0" y="0"/>
                </a:lnTo>
                <a:close/>
              </a:path>
            </a:pathLst>
          </a:custGeom>
          <a:blipFill>
            <a:blip r:embed="rId5"/>
            <a:stretch>
              <a:fillRect l="-4949" t="-178947" r="0" b="-163739"/>
            </a:stretch>
          </a:blipFill>
        </p:spPr>
      </p:sp>
      <p:sp>
        <p:nvSpPr>
          <p:cNvPr name="TextBox 6" id="6"/>
          <p:cNvSpPr txBox="true"/>
          <p:nvPr/>
        </p:nvSpPr>
        <p:spPr>
          <a:xfrm rot="0">
            <a:off x="661013" y="392303"/>
            <a:ext cx="16120270" cy="1566545"/>
          </a:xfrm>
          <a:prstGeom prst="rect">
            <a:avLst/>
          </a:prstGeom>
        </p:spPr>
        <p:txBody>
          <a:bodyPr anchor="t" rtlCol="false" tIns="0" lIns="0" bIns="0" rIns="0">
            <a:spAutoFit/>
          </a:bodyPr>
          <a:lstStyle/>
          <a:p>
            <a:pPr algn="ctr">
              <a:lnSpc>
                <a:spcPts val="12880"/>
              </a:lnSpc>
            </a:pPr>
            <a:r>
              <a:rPr lang="en-US" sz="9200" b="true">
                <a:solidFill>
                  <a:srgbClr val="FFFFFF"/>
                </a:solidFill>
                <a:latin typeface="Canva Sans Bold"/>
                <a:ea typeface="Canva Sans Bold"/>
                <a:cs typeface="Canva Sans Bold"/>
                <a:sym typeface="Canva Sans Bold"/>
              </a:rPr>
              <a:t>RESULT AND SCREENSHOTS</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666" r="0" b="-16666"/>
            </a:stretch>
          </a:blipFill>
        </p:spPr>
      </p:sp>
      <p:sp>
        <p:nvSpPr>
          <p:cNvPr name="Freeform 3" id="3"/>
          <p:cNvSpPr/>
          <p:nvPr/>
        </p:nvSpPr>
        <p:spPr>
          <a:xfrm flipH="false" flipV="false" rot="0">
            <a:off x="661013" y="1028700"/>
            <a:ext cx="1894745" cy="1860295"/>
          </a:xfrm>
          <a:custGeom>
            <a:avLst/>
            <a:gdLst/>
            <a:ahLst/>
            <a:cxnLst/>
            <a:rect r="r" b="b" t="t" l="l"/>
            <a:pathLst>
              <a:path h="1860295" w="1894745">
                <a:moveTo>
                  <a:pt x="0" y="0"/>
                </a:moveTo>
                <a:lnTo>
                  <a:pt x="1894745" y="0"/>
                </a:lnTo>
                <a:lnTo>
                  <a:pt x="1894745" y="1860295"/>
                </a:lnTo>
                <a:lnTo>
                  <a:pt x="0" y="1860295"/>
                </a:lnTo>
                <a:lnTo>
                  <a:pt x="0" y="0"/>
                </a:lnTo>
                <a:close/>
              </a:path>
            </a:pathLst>
          </a:custGeom>
          <a:blipFill>
            <a:blip r:embed="rId3">
              <a:alphaModFix amt="26000"/>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028700" y="1398235"/>
            <a:ext cx="6073637" cy="3745265"/>
          </a:xfrm>
          <a:custGeom>
            <a:avLst/>
            <a:gdLst/>
            <a:ahLst/>
            <a:cxnLst/>
            <a:rect r="r" b="b" t="t" l="l"/>
            <a:pathLst>
              <a:path h="3745265" w="6073637">
                <a:moveTo>
                  <a:pt x="0" y="0"/>
                </a:moveTo>
                <a:lnTo>
                  <a:pt x="6073637" y="0"/>
                </a:lnTo>
                <a:lnTo>
                  <a:pt x="6073637" y="3745265"/>
                </a:lnTo>
                <a:lnTo>
                  <a:pt x="0" y="3745265"/>
                </a:lnTo>
                <a:lnTo>
                  <a:pt x="0" y="0"/>
                </a:lnTo>
                <a:close/>
              </a:path>
            </a:pathLst>
          </a:custGeom>
          <a:blipFill>
            <a:blip r:embed="rId5"/>
            <a:stretch>
              <a:fillRect l="-4256" t="-248360" r="-2561" b="-36585"/>
            </a:stretch>
          </a:blipFill>
        </p:spPr>
      </p:sp>
      <p:sp>
        <p:nvSpPr>
          <p:cNvPr name="Freeform 5" id="5"/>
          <p:cNvSpPr/>
          <p:nvPr/>
        </p:nvSpPr>
        <p:spPr>
          <a:xfrm flipH="false" flipV="false" rot="0">
            <a:off x="11228593" y="365187"/>
            <a:ext cx="6281929" cy="4093399"/>
          </a:xfrm>
          <a:custGeom>
            <a:avLst/>
            <a:gdLst/>
            <a:ahLst/>
            <a:cxnLst/>
            <a:rect r="r" b="b" t="t" l="l"/>
            <a:pathLst>
              <a:path h="4093399" w="6281929">
                <a:moveTo>
                  <a:pt x="0" y="0"/>
                </a:moveTo>
                <a:lnTo>
                  <a:pt x="6281929" y="0"/>
                </a:lnTo>
                <a:lnTo>
                  <a:pt x="6281929" y="4093399"/>
                </a:lnTo>
                <a:lnTo>
                  <a:pt x="0" y="4093399"/>
                </a:lnTo>
                <a:lnTo>
                  <a:pt x="0" y="0"/>
                </a:lnTo>
                <a:close/>
              </a:path>
            </a:pathLst>
          </a:custGeom>
          <a:blipFill>
            <a:blip r:embed="rId6"/>
            <a:stretch>
              <a:fillRect l="0" t="0" r="0" b="-241033"/>
            </a:stretch>
          </a:blipFill>
        </p:spPr>
      </p:sp>
      <p:sp>
        <p:nvSpPr>
          <p:cNvPr name="Freeform 6" id="6"/>
          <p:cNvSpPr/>
          <p:nvPr/>
        </p:nvSpPr>
        <p:spPr>
          <a:xfrm flipH="false" flipV="false" rot="0">
            <a:off x="7543427" y="5445125"/>
            <a:ext cx="7370332" cy="4114800"/>
          </a:xfrm>
          <a:custGeom>
            <a:avLst/>
            <a:gdLst/>
            <a:ahLst/>
            <a:cxnLst/>
            <a:rect r="r" b="b" t="t" l="l"/>
            <a:pathLst>
              <a:path h="4114800" w="7370332">
                <a:moveTo>
                  <a:pt x="0" y="0"/>
                </a:moveTo>
                <a:lnTo>
                  <a:pt x="7370332" y="0"/>
                </a:lnTo>
                <a:lnTo>
                  <a:pt x="7370332" y="4114800"/>
                </a:lnTo>
                <a:lnTo>
                  <a:pt x="0" y="4114800"/>
                </a:lnTo>
                <a:lnTo>
                  <a:pt x="0" y="0"/>
                </a:lnTo>
                <a:close/>
              </a:path>
            </a:pathLst>
          </a:custGeom>
          <a:blipFill>
            <a:blip r:embed="rId6"/>
            <a:stretch>
              <a:fillRect l="0" t="-116484" r="0" b="-181554"/>
            </a:stretch>
          </a:blipFill>
        </p:spPr>
      </p:sp>
      <p:sp>
        <p:nvSpPr>
          <p:cNvPr name="TextBox 7" id="7"/>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Canva Sans"/>
                <a:ea typeface="Canva Sans"/>
                <a:cs typeface="Canva Sans"/>
                <a:sym typeface="Canva Sans"/>
              </a:rPr>
              <a:t>16</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666" r="0" b="-16666"/>
            </a:stretch>
          </a:blipFill>
        </p:spPr>
      </p:sp>
      <p:sp>
        <p:nvSpPr>
          <p:cNvPr name="Freeform 3" id="3"/>
          <p:cNvSpPr/>
          <p:nvPr/>
        </p:nvSpPr>
        <p:spPr>
          <a:xfrm flipH="false" flipV="false" rot="0">
            <a:off x="661013" y="1028700"/>
            <a:ext cx="1894745" cy="1860295"/>
          </a:xfrm>
          <a:custGeom>
            <a:avLst/>
            <a:gdLst/>
            <a:ahLst/>
            <a:cxnLst/>
            <a:rect r="r" b="b" t="t" l="l"/>
            <a:pathLst>
              <a:path h="1860295" w="1894745">
                <a:moveTo>
                  <a:pt x="0" y="0"/>
                </a:moveTo>
                <a:lnTo>
                  <a:pt x="1894745" y="0"/>
                </a:lnTo>
                <a:lnTo>
                  <a:pt x="1894745" y="1860295"/>
                </a:lnTo>
                <a:lnTo>
                  <a:pt x="0" y="1860295"/>
                </a:lnTo>
                <a:lnTo>
                  <a:pt x="0" y="0"/>
                </a:lnTo>
                <a:close/>
              </a:path>
            </a:pathLst>
          </a:custGeom>
          <a:blipFill>
            <a:blip r:embed="rId3">
              <a:alphaModFix amt="26000"/>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61013" y="913701"/>
            <a:ext cx="7777977" cy="4229799"/>
          </a:xfrm>
          <a:custGeom>
            <a:avLst/>
            <a:gdLst/>
            <a:ahLst/>
            <a:cxnLst/>
            <a:rect r="r" b="b" t="t" l="l"/>
            <a:pathLst>
              <a:path h="4229799" w="7777977">
                <a:moveTo>
                  <a:pt x="0" y="0"/>
                </a:moveTo>
                <a:lnTo>
                  <a:pt x="7777977" y="0"/>
                </a:lnTo>
                <a:lnTo>
                  <a:pt x="7777977" y="4229799"/>
                </a:lnTo>
                <a:lnTo>
                  <a:pt x="0" y="4229799"/>
                </a:lnTo>
                <a:lnTo>
                  <a:pt x="0" y="0"/>
                </a:lnTo>
                <a:close/>
              </a:path>
            </a:pathLst>
          </a:custGeom>
          <a:blipFill>
            <a:blip r:embed="rId5"/>
            <a:stretch>
              <a:fillRect l="0" t="-228259" r="0" b="-80374"/>
            </a:stretch>
          </a:blipFill>
        </p:spPr>
      </p:sp>
      <p:sp>
        <p:nvSpPr>
          <p:cNvPr name="Freeform 5" id="5"/>
          <p:cNvSpPr/>
          <p:nvPr/>
        </p:nvSpPr>
        <p:spPr>
          <a:xfrm flipH="false" flipV="false" rot="0">
            <a:off x="9708913" y="686989"/>
            <a:ext cx="7838995" cy="4404012"/>
          </a:xfrm>
          <a:custGeom>
            <a:avLst/>
            <a:gdLst/>
            <a:ahLst/>
            <a:cxnLst/>
            <a:rect r="r" b="b" t="t" l="l"/>
            <a:pathLst>
              <a:path h="4404012" w="7838995">
                <a:moveTo>
                  <a:pt x="0" y="0"/>
                </a:moveTo>
                <a:lnTo>
                  <a:pt x="7838995" y="0"/>
                </a:lnTo>
                <a:lnTo>
                  <a:pt x="7838995" y="4404012"/>
                </a:lnTo>
                <a:lnTo>
                  <a:pt x="0" y="4404012"/>
                </a:lnTo>
                <a:lnTo>
                  <a:pt x="0" y="0"/>
                </a:lnTo>
                <a:close/>
              </a:path>
            </a:pathLst>
          </a:custGeom>
          <a:blipFill>
            <a:blip r:embed="rId6"/>
            <a:stretch>
              <a:fillRect l="0" t="-179778" r="0" b="-115769"/>
            </a:stretch>
          </a:blipFill>
        </p:spPr>
      </p:sp>
      <p:sp>
        <p:nvSpPr>
          <p:cNvPr name="Freeform 6" id="6"/>
          <p:cNvSpPr/>
          <p:nvPr/>
        </p:nvSpPr>
        <p:spPr>
          <a:xfrm flipH="false" flipV="false" rot="0">
            <a:off x="5322988" y="5918144"/>
            <a:ext cx="7642024" cy="3997268"/>
          </a:xfrm>
          <a:custGeom>
            <a:avLst/>
            <a:gdLst/>
            <a:ahLst/>
            <a:cxnLst/>
            <a:rect r="r" b="b" t="t" l="l"/>
            <a:pathLst>
              <a:path h="3997268" w="7642024">
                <a:moveTo>
                  <a:pt x="0" y="0"/>
                </a:moveTo>
                <a:lnTo>
                  <a:pt x="7642024" y="0"/>
                </a:lnTo>
                <a:lnTo>
                  <a:pt x="7642024" y="3997268"/>
                </a:lnTo>
                <a:lnTo>
                  <a:pt x="0" y="3997268"/>
                </a:lnTo>
                <a:lnTo>
                  <a:pt x="0" y="0"/>
                </a:lnTo>
                <a:close/>
              </a:path>
            </a:pathLst>
          </a:custGeom>
          <a:blipFill>
            <a:blip r:embed="rId7"/>
            <a:stretch>
              <a:fillRect l="0" t="-307909" r="0" b="-16937"/>
            </a:stretch>
          </a:blipFill>
        </p:spPr>
      </p:sp>
      <p:sp>
        <p:nvSpPr>
          <p:cNvPr name="TextBox 7" id="7"/>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Canva Sans"/>
                <a:ea typeface="Canva Sans"/>
                <a:cs typeface="Canva Sans"/>
                <a:sym typeface="Canva Sans"/>
              </a:rPr>
              <a:t>17</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666" r="0" b="-16666"/>
            </a:stretch>
          </a:blipFill>
        </p:spPr>
      </p:sp>
      <p:sp>
        <p:nvSpPr>
          <p:cNvPr name="Freeform 3" id="3"/>
          <p:cNvSpPr/>
          <p:nvPr/>
        </p:nvSpPr>
        <p:spPr>
          <a:xfrm flipH="false" flipV="false" rot="0">
            <a:off x="661013" y="1028700"/>
            <a:ext cx="1894745" cy="1860295"/>
          </a:xfrm>
          <a:custGeom>
            <a:avLst/>
            <a:gdLst/>
            <a:ahLst/>
            <a:cxnLst/>
            <a:rect r="r" b="b" t="t" l="l"/>
            <a:pathLst>
              <a:path h="1860295" w="1894745">
                <a:moveTo>
                  <a:pt x="0" y="0"/>
                </a:moveTo>
                <a:lnTo>
                  <a:pt x="1894745" y="0"/>
                </a:lnTo>
                <a:lnTo>
                  <a:pt x="1894745" y="1860295"/>
                </a:lnTo>
                <a:lnTo>
                  <a:pt x="0" y="1860295"/>
                </a:lnTo>
                <a:lnTo>
                  <a:pt x="0" y="0"/>
                </a:lnTo>
                <a:close/>
              </a:path>
            </a:pathLst>
          </a:custGeom>
          <a:blipFill>
            <a:blip r:embed="rId3">
              <a:alphaModFix amt="26000"/>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Canva Sans"/>
                <a:ea typeface="Canva Sans"/>
                <a:cs typeface="Canva Sans"/>
                <a:sym typeface="Canva Sans"/>
              </a:rPr>
              <a:t>18</a:t>
            </a:r>
          </a:p>
        </p:txBody>
      </p:sp>
      <p:sp>
        <p:nvSpPr>
          <p:cNvPr name="TextBox 5" id="5"/>
          <p:cNvSpPr txBox="true"/>
          <p:nvPr/>
        </p:nvSpPr>
        <p:spPr>
          <a:xfrm rot="0">
            <a:off x="5186362" y="159703"/>
            <a:ext cx="7915276" cy="1566545"/>
          </a:xfrm>
          <a:prstGeom prst="rect">
            <a:avLst/>
          </a:prstGeom>
        </p:spPr>
        <p:txBody>
          <a:bodyPr anchor="t" rtlCol="false" tIns="0" lIns="0" bIns="0" rIns="0">
            <a:spAutoFit/>
          </a:bodyPr>
          <a:lstStyle/>
          <a:p>
            <a:pPr algn="ctr">
              <a:lnSpc>
                <a:spcPts val="12880"/>
              </a:lnSpc>
            </a:pPr>
            <a:r>
              <a:rPr lang="en-US" sz="9200" b="true">
                <a:solidFill>
                  <a:srgbClr val="FFFFFF"/>
                </a:solidFill>
                <a:latin typeface="Canva Sans Bold"/>
                <a:ea typeface="Canva Sans Bold"/>
                <a:cs typeface="Canva Sans Bold"/>
                <a:sym typeface="Canva Sans Bold"/>
              </a:rPr>
              <a:t>CONCLUSION</a:t>
            </a:r>
          </a:p>
        </p:txBody>
      </p:sp>
      <p:sp>
        <p:nvSpPr>
          <p:cNvPr name="TextBox 6" id="6"/>
          <p:cNvSpPr txBox="true"/>
          <p:nvPr/>
        </p:nvSpPr>
        <p:spPr>
          <a:xfrm rot="0">
            <a:off x="852884" y="2431511"/>
            <a:ext cx="16582232" cy="6072506"/>
          </a:xfrm>
          <a:prstGeom prst="rect">
            <a:avLst/>
          </a:prstGeom>
        </p:spPr>
        <p:txBody>
          <a:bodyPr anchor="t" rtlCol="false" tIns="0" lIns="0" bIns="0" rIns="0">
            <a:spAutoFit/>
          </a:bodyPr>
          <a:lstStyle/>
          <a:p>
            <a:pPr algn="ctr">
              <a:lnSpc>
                <a:spcPts val="6019"/>
              </a:lnSpc>
            </a:pPr>
          </a:p>
          <a:p>
            <a:pPr algn="ctr">
              <a:lnSpc>
                <a:spcPts val="6019"/>
              </a:lnSpc>
            </a:pPr>
            <a:r>
              <a:rPr lang="en-US" sz="4299" b="true">
                <a:solidFill>
                  <a:srgbClr val="FFFFFF"/>
                </a:solidFill>
                <a:latin typeface="Canva Sans Bold"/>
                <a:ea typeface="Canva Sans Bold"/>
                <a:cs typeface="Canva Sans Bold"/>
                <a:sym typeface="Canva Sans Bold"/>
              </a:rPr>
              <a:t>1. Clear objectives and goals</a:t>
            </a:r>
          </a:p>
          <a:p>
            <a:pPr algn="ctr">
              <a:lnSpc>
                <a:spcPts val="6019"/>
              </a:lnSpc>
            </a:pPr>
            <a:r>
              <a:rPr lang="en-US" sz="4299" b="true">
                <a:solidFill>
                  <a:srgbClr val="FFFFFF"/>
                </a:solidFill>
                <a:latin typeface="Canva Sans Bold"/>
                <a:ea typeface="Canva Sans Bold"/>
                <a:cs typeface="Canva Sans Bold"/>
                <a:sym typeface="Canva Sans Bold"/>
              </a:rPr>
              <a:t>2. Practical application of knowledge</a:t>
            </a:r>
          </a:p>
          <a:p>
            <a:pPr algn="ctr">
              <a:lnSpc>
                <a:spcPts val="6019"/>
              </a:lnSpc>
            </a:pPr>
            <a:r>
              <a:rPr lang="en-US" sz="4299" b="true">
                <a:solidFill>
                  <a:srgbClr val="FFFFFF"/>
                </a:solidFill>
                <a:latin typeface="Canva Sans Bold"/>
                <a:ea typeface="Canva Sans Bold"/>
                <a:cs typeface="Canva Sans Bold"/>
                <a:sym typeface="Canva Sans Bold"/>
              </a:rPr>
              <a:t>3. Innovation and creative problem-solving</a:t>
            </a:r>
          </a:p>
          <a:p>
            <a:pPr algn="ctr">
              <a:lnSpc>
                <a:spcPts val="6019"/>
              </a:lnSpc>
            </a:pPr>
            <a:r>
              <a:rPr lang="en-US" sz="4299" b="true">
                <a:solidFill>
                  <a:srgbClr val="FFFFFF"/>
                </a:solidFill>
                <a:latin typeface="Canva Sans Bold"/>
                <a:ea typeface="Canva Sans Bold"/>
                <a:cs typeface="Canva Sans Bold"/>
                <a:sym typeface="Canva Sans Bold"/>
              </a:rPr>
              <a:t>4. Modern tools and technology</a:t>
            </a:r>
          </a:p>
          <a:p>
            <a:pPr algn="ctr">
              <a:lnSpc>
                <a:spcPts val="6019"/>
              </a:lnSpc>
            </a:pPr>
            <a:r>
              <a:rPr lang="en-US" sz="4299" b="true">
                <a:solidFill>
                  <a:srgbClr val="FFFFFF"/>
                </a:solidFill>
                <a:latin typeface="Canva Sans Bold"/>
                <a:ea typeface="Canva Sans Bold"/>
                <a:cs typeface="Canva Sans Bold"/>
                <a:sym typeface="Canva Sans Bold"/>
              </a:rPr>
              <a:t>5. Effective teamwork and communication</a:t>
            </a:r>
          </a:p>
          <a:p>
            <a:pPr algn="ctr">
              <a:lnSpc>
                <a:spcPts val="6019"/>
              </a:lnSpc>
            </a:pPr>
            <a:r>
              <a:rPr lang="en-US" sz="4299" b="true">
                <a:solidFill>
                  <a:srgbClr val="FFFFFF"/>
                </a:solidFill>
                <a:latin typeface="Canva Sans Bold"/>
                <a:ea typeface="Canva Sans Bold"/>
                <a:cs typeface="Canva Sans Bold"/>
                <a:sym typeface="Canva Sans Bold"/>
              </a:rPr>
              <a:t>6. Measurable achievements and impact</a:t>
            </a:r>
          </a:p>
          <a:p>
            <a:pPr algn="ctr">
              <a:lnSpc>
                <a:spcPts val="6019"/>
              </a:lnSpc>
            </a:pPr>
            <a:r>
              <a:rPr lang="en-US" sz="4299" b="true">
                <a:solidFill>
                  <a:srgbClr val="FFFFFF"/>
                </a:solidFill>
                <a:latin typeface="Canva Sans Bold"/>
                <a:ea typeface="Canva Sans Bold"/>
                <a:cs typeface="Canva Sans Bold"/>
                <a:sym typeface="Canva Sans Bold"/>
              </a:rPr>
              <a:t>These elements drive project success, innovation, and growth.</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666" r="0" b="-16666"/>
            </a:stretch>
          </a:blipFill>
        </p:spPr>
      </p:sp>
      <p:sp>
        <p:nvSpPr>
          <p:cNvPr name="Freeform 3" id="3"/>
          <p:cNvSpPr/>
          <p:nvPr/>
        </p:nvSpPr>
        <p:spPr>
          <a:xfrm flipH="false" flipV="false" rot="0">
            <a:off x="228989" y="766676"/>
            <a:ext cx="2797197" cy="2746339"/>
          </a:xfrm>
          <a:custGeom>
            <a:avLst/>
            <a:gdLst/>
            <a:ahLst/>
            <a:cxnLst/>
            <a:rect r="r" b="b" t="t" l="l"/>
            <a:pathLst>
              <a:path h="2746339" w="2797197">
                <a:moveTo>
                  <a:pt x="0" y="0"/>
                </a:moveTo>
                <a:lnTo>
                  <a:pt x="2797197" y="0"/>
                </a:lnTo>
                <a:lnTo>
                  <a:pt x="2797197" y="2746339"/>
                </a:lnTo>
                <a:lnTo>
                  <a:pt x="0" y="2746339"/>
                </a:lnTo>
                <a:lnTo>
                  <a:pt x="0" y="0"/>
                </a:lnTo>
                <a:close/>
              </a:path>
            </a:pathLst>
          </a:custGeom>
          <a:blipFill>
            <a:blip r:embed="rId3">
              <a:alphaModFix amt="26000"/>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028700" y="573301"/>
            <a:ext cx="5304076" cy="1566545"/>
          </a:xfrm>
          <a:prstGeom prst="rect">
            <a:avLst/>
          </a:prstGeom>
        </p:spPr>
        <p:txBody>
          <a:bodyPr anchor="t" rtlCol="false" tIns="0" lIns="0" bIns="0" rIns="0">
            <a:spAutoFit/>
          </a:bodyPr>
          <a:lstStyle/>
          <a:p>
            <a:pPr algn="ctr">
              <a:lnSpc>
                <a:spcPts val="12880"/>
              </a:lnSpc>
            </a:pPr>
            <a:r>
              <a:rPr lang="en-US" sz="9200" b="true">
                <a:solidFill>
                  <a:srgbClr val="FFFFFF"/>
                </a:solidFill>
                <a:latin typeface="Canva Sans Bold"/>
                <a:ea typeface="Canva Sans Bold"/>
                <a:cs typeface="Canva Sans Bold"/>
                <a:sym typeface="Canva Sans Bold"/>
              </a:rPr>
              <a:t>AGENDA:</a:t>
            </a:r>
          </a:p>
        </p:txBody>
      </p:sp>
      <p:sp>
        <p:nvSpPr>
          <p:cNvPr name="TextBox 5" id="5"/>
          <p:cNvSpPr txBox="true"/>
          <p:nvPr/>
        </p:nvSpPr>
        <p:spPr>
          <a:xfrm rot="0">
            <a:off x="6514900" y="2250499"/>
            <a:ext cx="7093982" cy="7602856"/>
          </a:xfrm>
          <a:prstGeom prst="rect">
            <a:avLst/>
          </a:prstGeom>
        </p:spPr>
        <p:txBody>
          <a:bodyPr anchor="t" rtlCol="false" tIns="0" lIns="0" bIns="0" rIns="0">
            <a:spAutoFit/>
          </a:bodyPr>
          <a:lstStyle/>
          <a:p>
            <a:pPr algn="ctr">
              <a:lnSpc>
                <a:spcPts val="6719"/>
              </a:lnSpc>
            </a:pPr>
            <a:r>
              <a:rPr lang="en-US" sz="4800">
                <a:solidFill>
                  <a:srgbClr val="FFFFFF"/>
                </a:solidFill>
                <a:latin typeface="Anton"/>
                <a:ea typeface="Anton"/>
                <a:cs typeface="Anton"/>
                <a:sym typeface="Anton"/>
              </a:rPr>
              <a:t>1.Problem statement</a:t>
            </a:r>
          </a:p>
          <a:p>
            <a:pPr algn="ctr">
              <a:lnSpc>
                <a:spcPts val="6719"/>
              </a:lnSpc>
            </a:pPr>
            <a:r>
              <a:rPr lang="en-US" sz="4800">
                <a:solidFill>
                  <a:srgbClr val="FFFFFF"/>
                </a:solidFill>
                <a:latin typeface="Anton"/>
                <a:ea typeface="Anton"/>
                <a:cs typeface="Anton"/>
                <a:sym typeface="Anton"/>
              </a:rPr>
              <a:t>2.Project Overview</a:t>
            </a:r>
          </a:p>
          <a:p>
            <a:pPr algn="ctr">
              <a:lnSpc>
                <a:spcPts val="6719"/>
              </a:lnSpc>
            </a:pPr>
            <a:r>
              <a:rPr lang="en-US" sz="4800">
                <a:solidFill>
                  <a:srgbClr val="FFFFFF"/>
                </a:solidFill>
                <a:latin typeface="Anton"/>
                <a:ea typeface="Anton"/>
                <a:cs typeface="Anton"/>
                <a:sym typeface="Anton"/>
              </a:rPr>
              <a:t>3.End Users</a:t>
            </a:r>
          </a:p>
          <a:p>
            <a:pPr algn="ctr">
              <a:lnSpc>
                <a:spcPts val="6719"/>
              </a:lnSpc>
            </a:pPr>
            <a:r>
              <a:rPr lang="en-US" sz="4800">
                <a:solidFill>
                  <a:srgbClr val="FFFFFF"/>
                </a:solidFill>
                <a:latin typeface="Anton"/>
                <a:ea typeface="Anton"/>
                <a:cs typeface="Anton"/>
                <a:sym typeface="Anton"/>
              </a:rPr>
              <a:t>4.Tools and Technology</a:t>
            </a:r>
          </a:p>
          <a:p>
            <a:pPr algn="ctr">
              <a:lnSpc>
                <a:spcPts val="6719"/>
              </a:lnSpc>
            </a:pPr>
            <a:r>
              <a:rPr lang="en-US" sz="4800">
                <a:solidFill>
                  <a:srgbClr val="FFFFFF"/>
                </a:solidFill>
                <a:latin typeface="Anton"/>
                <a:ea typeface="Anton"/>
                <a:cs typeface="Anton"/>
                <a:sym typeface="Anton"/>
              </a:rPr>
              <a:t>5.Portfolio design and Layout</a:t>
            </a:r>
          </a:p>
          <a:p>
            <a:pPr algn="ctr">
              <a:lnSpc>
                <a:spcPts val="6719"/>
              </a:lnSpc>
            </a:pPr>
            <a:r>
              <a:rPr lang="en-US" sz="4800">
                <a:solidFill>
                  <a:srgbClr val="FFFFFF"/>
                </a:solidFill>
                <a:latin typeface="Anton"/>
                <a:ea typeface="Anton"/>
                <a:cs typeface="Anton"/>
                <a:sym typeface="Anton"/>
              </a:rPr>
              <a:t>6.Features and Functionality</a:t>
            </a:r>
          </a:p>
          <a:p>
            <a:pPr algn="ctr">
              <a:lnSpc>
                <a:spcPts val="6719"/>
              </a:lnSpc>
            </a:pPr>
            <a:r>
              <a:rPr lang="en-US" sz="4800">
                <a:solidFill>
                  <a:srgbClr val="FFFFFF"/>
                </a:solidFill>
                <a:latin typeface="Anton"/>
                <a:ea typeface="Anton"/>
                <a:cs typeface="Anton"/>
                <a:sym typeface="Anton"/>
              </a:rPr>
              <a:t>7.Result and Screenshots</a:t>
            </a:r>
          </a:p>
          <a:p>
            <a:pPr algn="ctr">
              <a:lnSpc>
                <a:spcPts val="6719"/>
              </a:lnSpc>
            </a:pPr>
            <a:r>
              <a:rPr lang="en-US" sz="4800">
                <a:solidFill>
                  <a:srgbClr val="FFFFFF"/>
                </a:solidFill>
                <a:latin typeface="Anton"/>
                <a:ea typeface="Anton"/>
                <a:cs typeface="Anton"/>
                <a:sym typeface="Anton"/>
              </a:rPr>
              <a:t>8.Conclusion</a:t>
            </a:r>
          </a:p>
          <a:p>
            <a:pPr algn="ctr">
              <a:lnSpc>
                <a:spcPts val="6719"/>
              </a:lnSpc>
            </a:pPr>
            <a:r>
              <a:rPr lang="en-US" sz="4800">
                <a:solidFill>
                  <a:srgbClr val="FFFFFF"/>
                </a:solidFill>
                <a:latin typeface="Anton"/>
                <a:ea typeface="Anton"/>
                <a:cs typeface="Anton"/>
                <a:sym typeface="Anton"/>
              </a:rPr>
              <a:t>9.GitHub Link</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666" r="0" b="-16666"/>
            </a:stretch>
          </a:blipFill>
        </p:spPr>
      </p:sp>
      <p:sp>
        <p:nvSpPr>
          <p:cNvPr name="Freeform 3" id="3"/>
          <p:cNvSpPr/>
          <p:nvPr/>
        </p:nvSpPr>
        <p:spPr>
          <a:xfrm flipH="false" flipV="false" rot="0">
            <a:off x="-4199" y="4643432"/>
            <a:ext cx="2797197" cy="2746339"/>
          </a:xfrm>
          <a:custGeom>
            <a:avLst/>
            <a:gdLst/>
            <a:ahLst/>
            <a:cxnLst/>
            <a:rect r="r" b="b" t="t" l="l"/>
            <a:pathLst>
              <a:path h="2746339" w="2797197">
                <a:moveTo>
                  <a:pt x="0" y="0"/>
                </a:moveTo>
                <a:lnTo>
                  <a:pt x="2797197" y="0"/>
                </a:lnTo>
                <a:lnTo>
                  <a:pt x="2797197" y="2746338"/>
                </a:lnTo>
                <a:lnTo>
                  <a:pt x="0" y="2746338"/>
                </a:lnTo>
                <a:lnTo>
                  <a:pt x="0" y="0"/>
                </a:lnTo>
                <a:close/>
              </a:path>
            </a:pathLst>
          </a:custGeom>
          <a:blipFill>
            <a:blip r:embed="rId3">
              <a:alphaModFix amt="26000"/>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4196310" y="895350"/>
            <a:ext cx="9903778" cy="1177290"/>
          </a:xfrm>
          <a:prstGeom prst="rect">
            <a:avLst/>
          </a:prstGeom>
        </p:spPr>
        <p:txBody>
          <a:bodyPr anchor="t" rtlCol="false" tIns="0" lIns="0" bIns="0" rIns="0">
            <a:spAutoFit/>
          </a:bodyPr>
          <a:lstStyle/>
          <a:p>
            <a:pPr algn="ctr">
              <a:lnSpc>
                <a:spcPts val="9660"/>
              </a:lnSpc>
            </a:pPr>
            <a:r>
              <a:rPr lang="en-US" sz="6900" b="true">
                <a:solidFill>
                  <a:srgbClr val="FFFFFF"/>
                </a:solidFill>
                <a:latin typeface="Canva Sans Bold"/>
                <a:ea typeface="Canva Sans Bold"/>
                <a:cs typeface="Canva Sans Bold"/>
                <a:sym typeface="Canva Sans Bold"/>
              </a:rPr>
              <a:t>PROBLEM STATEMENT:</a:t>
            </a:r>
          </a:p>
        </p:txBody>
      </p:sp>
      <p:sp>
        <p:nvSpPr>
          <p:cNvPr name="TextBox 5" id="5"/>
          <p:cNvSpPr txBox="true"/>
          <p:nvPr/>
        </p:nvSpPr>
        <p:spPr>
          <a:xfrm rot="0">
            <a:off x="8398" y="3643606"/>
            <a:ext cx="18279602" cy="4660265"/>
          </a:xfrm>
          <a:prstGeom prst="rect">
            <a:avLst/>
          </a:prstGeom>
        </p:spPr>
        <p:txBody>
          <a:bodyPr anchor="t" rtlCol="false" tIns="0" lIns="0" bIns="0" rIns="0">
            <a:spAutoFit/>
          </a:bodyPr>
          <a:lstStyle/>
          <a:p>
            <a:pPr algn="ctr">
              <a:lnSpc>
                <a:spcPts val="6160"/>
              </a:lnSpc>
            </a:pPr>
            <a:r>
              <a:rPr lang="en-US" sz="4400" b="true">
                <a:solidFill>
                  <a:srgbClr val="FFFFFF"/>
                </a:solidFill>
                <a:latin typeface="Canva Sans Bold"/>
                <a:ea typeface="Canva Sans Bold"/>
                <a:cs typeface="Canva Sans Bold"/>
                <a:sym typeface="Canva Sans Bold"/>
              </a:rPr>
              <a:t>A problem statement is a concise description of a current issue, the desired future state, and the gap between the two, used to clarify what needs to be addressed in a project, proposal, or research. It provides context, identifies the specific problem and its impact, and explains why a solution or further study is necessary. </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666" r="0" b="-16666"/>
            </a:stretch>
          </a:blipFill>
        </p:spPr>
      </p:sp>
      <p:sp>
        <p:nvSpPr>
          <p:cNvPr name="Freeform 3" id="3"/>
          <p:cNvSpPr/>
          <p:nvPr/>
        </p:nvSpPr>
        <p:spPr>
          <a:xfrm flipH="false" flipV="false" rot="0">
            <a:off x="15125139" y="4441838"/>
            <a:ext cx="2797197" cy="2746339"/>
          </a:xfrm>
          <a:custGeom>
            <a:avLst/>
            <a:gdLst/>
            <a:ahLst/>
            <a:cxnLst/>
            <a:rect r="r" b="b" t="t" l="l"/>
            <a:pathLst>
              <a:path h="2746339" w="2797197">
                <a:moveTo>
                  <a:pt x="0" y="0"/>
                </a:moveTo>
                <a:lnTo>
                  <a:pt x="2797197" y="0"/>
                </a:lnTo>
                <a:lnTo>
                  <a:pt x="2797197" y="2746339"/>
                </a:lnTo>
                <a:lnTo>
                  <a:pt x="0" y="2746339"/>
                </a:lnTo>
                <a:lnTo>
                  <a:pt x="0" y="0"/>
                </a:lnTo>
                <a:close/>
              </a:path>
            </a:pathLst>
          </a:custGeom>
          <a:blipFill>
            <a:blip r:embed="rId3">
              <a:alphaModFix amt="26000"/>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3345616" y="470852"/>
            <a:ext cx="11596768" cy="1434465"/>
          </a:xfrm>
          <a:prstGeom prst="rect">
            <a:avLst/>
          </a:prstGeom>
        </p:spPr>
        <p:txBody>
          <a:bodyPr anchor="t" rtlCol="false" tIns="0" lIns="0" bIns="0" rIns="0">
            <a:spAutoFit/>
          </a:bodyPr>
          <a:lstStyle/>
          <a:p>
            <a:pPr algn="ctr">
              <a:lnSpc>
                <a:spcPts val="11760"/>
              </a:lnSpc>
            </a:pPr>
            <a:r>
              <a:rPr lang="en-US" sz="8400" b="true">
                <a:solidFill>
                  <a:srgbClr val="FFFFFF"/>
                </a:solidFill>
                <a:latin typeface="Canva Sans Bold"/>
                <a:ea typeface="Canva Sans Bold"/>
                <a:cs typeface="Canva Sans Bold"/>
                <a:sym typeface="Canva Sans Bold"/>
              </a:rPr>
              <a:t>1.PROJECT OVERVIEW</a:t>
            </a:r>
          </a:p>
        </p:txBody>
      </p:sp>
      <p:sp>
        <p:nvSpPr>
          <p:cNvPr name="TextBox 5" id="5"/>
          <p:cNvSpPr txBox="true"/>
          <p:nvPr/>
        </p:nvSpPr>
        <p:spPr>
          <a:xfrm rot="0">
            <a:off x="0" y="3371634"/>
            <a:ext cx="18288000" cy="4315460"/>
          </a:xfrm>
          <a:prstGeom prst="rect">
            <a:avLst/>
          </a:prstGeom>
        </p:spPr>
        <p:txBody>
          <a:bodyPr anchor="t" rtlCol="false" tIns="0" lIns="0" bIns="0" rIns="0">
            <a:spAutoFit/>
          </a:bodyPr>
          <a:lstStyle/>
          <a:p>
            <a:pPr algn="ctr">
              <a:lnSpc>
                <a:spcPts val="5740"/>
              </a:lnSpc>
            </a:pPr>
            <a:r>
              <a:rPr lang="en-US" sz="4100" b="true">
                <a:solidFill>
                  <a:srgbClr val="FFFFFF"/>
                </a:solidFill>
                <a:latin typeface="Canva Sans Bold"/>
                <a:ea typeface="Canva Sans Bold"/>
                <a:cs typeface="Canva Sans Bold"/>
                <a:sym typeface="Canva Sans Bold"/>
              </a:rPr>
              <a:t>A project overview is a high-level summary document that provides a concise, one-page snapshot of a project's purpose, goals, scope, and expected outcomes. It serves as a communication tool to get all stakeholders aligned, a reference point for team members, and a document to secure buy-in from senior management by focusing on the project's value, challenges, and objective</a:t>
            </a:r>
            <a:r>
              <a:rPr lang="en-US" sz="4100">
                <a:solidFill>
                  <a:srgbClr val="FFFFFF"/>
                </a:solidFill>
                <a:latin typeface="Canva Sans"/>
                <a:ea typeface="Canva Sans"/>
                <a:cs typeface="Canva Sans"/>
                <a:sym typeface="Canva Sans"/>
              </a:rPr>
              <a:t>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666" r="0" b="-16666"/>
            </a:stretch>
          </a:blipFill>
        </p:spPr>
      </p:sp>
      <p:sp>
        <p:nvSpPr>
          <p:cNvPr name="Freeform 3" id="3"/>
          <p:cNvSpPr/>
          <p:nvPr/>
        </p:nvSpPr>
        <p:spPr>
          <a:xfrm flipH="false" flipV="false" rot="0">
            <a:off x="2386705" y="4981180"/>
            <a:ext cx="1894745" cy="1860295"/>
          </a:xfrm>
          <a:custGeom>
            <a:avLst/>
            <a:gdLst/>
            <a:ahLst/>
            <a:cxnLst/>
            <a:rect r="r" b="b" t="t" l="l"/>
            <a:pathLst>
              <a:path h="1860295" w="1894745">
                <a:moveTo>
                  <a:pt x="0" y="0"/>
                </a:moveTo>
                <a:lnTo>
                  <a:pt x="1894745" y="0"/>
                </a:lnTo>
                <a:lnTo>
                  <a:pt x="1894745" y="1860295"/>
                </a:lnTo>
                <a:lnTo>
                  <a:pt x="0" y="1860295"/>
                </a:lnTo>
                <a:lnTo>
                  <a:pt x="0" y="0"/>
                </a:lnTo>
                <a:close/>
              </a:path>
            </a:pathLst>
          </a:custGeom>
          <a:blipFill>
            <a:blip r:embed="rId3">
              <a:alphaModFix amt="26000"/>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212072" y="411162"/>
            <a:ext cx="10118487" cy="1111250"/>
          </a:xfrm>
          <a:prstGeom prst="rect">
            <a:avLst/>
          </a:prstGeom>
        </p:spPr>
        <p:txBody>
          <a:bodyPr anchor="t" rtlCol="false" tIns="0" lIns="0" bIns="0" rIns="0">
            <a:spAutoFit/>
          </a:bodyPr>
          <a:lstStyle/>
          <a:p>
            <a:pPr algn="ctr">
              <a:lnSpc>
                <a:spcPts val="9100"/>
              </a:lnSpc>
            </a:pPr>
            <a:r>
              <a:rPr lang="en-US" sz="6500" b="true">
                <a:solidFill>
                  <a:srgbClr val="FFFFFF"/>
                </a:solidFill>
                <a:latin typeface="Canva Sans Bold"/>
                <a:ea typeface="Canva Sans Bold"/>
                <a:cs typeface="Canva Sans Bold"/>
                <a:sym typeface="Canva Sans Bold"/>
              </a:rPr>
              <a:t>2.PORTFOLIO CONTAINS:</a:t>
            </a:r>
          </a:p>
        </p:txBody>
      </p:sp>
      <p:sp>
        <p:nvSpPr>
          <p:cNvPr name="TextBox 5" id="5"/>
          <p:cNvSpPr txBox="true"/>
          <p:nvPr/>
        </p:nvSpPr>
        <p:spPr>
          <a:xfrm rot="0">
            <a:off x="4610378" y="2008504"/>
            <a:ext cx="7251621" cy="8278496"/>
          </a:xfrm>
          <a:prstGeom prst="rect">
            <a:avLst/>
          </a:prstGeom>
        </p:spPr>
        <p:txBody>
          <a:bodyPr anchor="t" rtlCol="false" tIns="0" lIns="0" bIns="0" rIns="0">
            <a:spAutoFit/>
          </a:bodyPr>
          <a:lstStyle/>
          <a:p>
            <a:pPr algn="ctr">
              <a:lnSpc>
                <a:spcPts val="7279"/>
              </a:lnSpc>
            </a:pPr>
            <a:r>
              <a:rPr lang="en-US" sz="5199" b="true">
                <a:solidFill>
                  <a:srgbClr val="FFFFFF"/>
                </a:solidFill>
                <a:latin typeface="Canva Sans Bold"/>
                <a:ea typeface="Canva Sans Bold"/>
                <a:cs typeface="Canva Sans Bold"/>
                <a:sym typeface="Canva Sans Bold"/>
              </a:rPr>
              <a:t>*. ABOUT ME</a:t>
            </a:r>
          </a:p>
          <a:p>
            <a:pPr algn="ctr">
              <a:lnSpc>
                <a:spcPts val="7279"/>
              </a:lnSpc>
            </a:pPr>
            <a:r>
              <a:rPr lang="en-US" sz="5199" b="true">
                <a:solidFill>
                  <a:srgbClr val="FFFFFF"/>
                </a:solidFill>
                <a:latin typeface="Canva Sans Bold"/>
                <a:ea typeface="Canva Sans Bold"/>
                <a:cs typeface="Canva Sans Bold"/>
                <a:sym typeface="Canva Sans Bold"/>
              </a:rPr>
              <a:t>*. SKILLS</a:t>
            </a:r>
          </a:p>
          <a:p>
            <a:pPr algn="ctr">
              <a:lnSpc>
                <a:spcPts val="7279"/>
              </a:lnSpc>
            </a:pPr>
            <a:r>
              <a:rPr lang="en-US" sz="5199" b="true">
                <a:solidFill>
                  <a:srgbClr val="FFFFFF"/>
                </a:solidFill>
                <a:latin typeface="Canva Sans Bold"/>
                <a:ea typeface="Canva Sans Bold"/>
                <a:cs typeface="Canva Sans Bold"/>
                <a:sym typeface="Canva Sans Bold"/>
              </a:rPr>
              <a:t>                      !.Hard Skills</a:t>
            </a:r>
          </a:p>
          <a:p>
            <a:pPr algn="ctr">
              <a:lnSpc>
                <a:spcPts val="7279"/>
              </a:lnSpc>
            </a:pPr>
            <a:r>
              <a:rPr lang="en-US" sz="5199" b="true">
                <a:solidFill>
                  <a:srgbClr val="FFFFFF"/>
                </a:solidFill>
                <a:latin typeface="Canva Sans Bold"/>
                <a:ea typeface="Canva Sans Bold"/>
                <a:cs typeface="Canva Sans Bold"/>
                <a:sym typeface="Canva Sans Bold"/>
              </a:rPr>
              <a:t>                     !.Soft Skills</a:t>
            </a:r>
          </a:p>
          <a:p>
            <a:pPr algn="ctr">
              <a:lnSpc>
                <a:spcPts val="7279"/>
              </a:lnSpc>
            </a:pPr>
            <a:r>
              <a:rPr lang="en-US" sz="5199" b="true">
                <a:solidFill>
                  <a:srgbClr val="FFFFFF"/>
                </a:solidFill>
                <a:latin typeface="Canva Sans Bold"/>
                <a:ea typeface="Canva Sans Bold"/>
                <a:cs typeface="Canva Sans Bold"/>
                <a:sym typeface="Canva Sans Bold"/>
              </a:rPr>
              <a:t>*. Hobbies</a:t>
            </a:r>
          </a:p>
          <a:p>
            <a:pPr algn="ctr">
              <a:lnSpc>
                <a:spcPts val="7279"/>
              </a:lnSpc>
            </a:pPr>
            <a:r>
              <a:rPr lang="en-US" sz="5199" b="true">
                <a:solidFill>
                  <a:srgbClr val="FFFFFF"/>
                </a:solidFill>
                <a:latin typeface="Canva Sans Bold"/>
                <a:ea typeface="Canva Sans Bold"/>
                <a:cs typeface="Canva Sans Bold"/>
                <a:sym typeface="Canva Sans Bold"/>
              </a:rPr>
              <a:t>*. Languages</a:t>
            </a:r>
          </a:p>
          <a:p>
            <a:pPr algn="ctr">
              <a:lnSpc>
                <a:spcPts val="7279"/>
              </a:lnSpc>
            </a:pPr>
            <a:r>
              <a:rPr lang="en-US" sz="5199" b="true">
                <a:solidFill>
                  <a:srgbClr val="FFFFFF"/>
                </a:solidFill>
                <a:latin typeface="Canva Sans Bold"/>
                <a:ea typeface="Canva Sans Bold"/>
                <a:cs typeface="Canva Sans Bold"/>
                <a:sym typeface="Canva Sans Bold"/>
              </a:rPr>
              <a:t>*. Certificate</a:t>
            </a:r>
          </a:p>
          <a:p>
            <a:pPr algn="ctr">
              <a:lnSpc>
                <a:spcPts val="7279"/>
              </a:lnSpc>
            </a:pPr>
            <a:r>
              <a:rPr lang="en-US" sz="5199" b="true">
                <a:solidFill>
                  <a:srgbClr val="FFFFFF"/>
                </a:solidFill>
                <a:latin typeface="Canva Sans Bold"/>
                <a:ea typeface="Canva Sans Bold"/>
                <a:cs typeface="Canva Sans Bold"/>
                <a:sym typeface="Canva Sans Bold"/>
              </a:rPr>
              <a:t>*.Contact</a:t>
            </a:r>
          </a:p>
          <a:p>
            <a:pPr algn="ctr">
              <a:lnSpc>
                <a:spcPts val="7279"/>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666" r="0" b="-16666"/>
            </a:stretch>
          </a:blipFill>
        </p:spPr>
      </p:sp>
      <p:sp>
        <p:nvSpPr>
          <p:cNvPr name="TextBox 3" id="3"/>
          <p:cNvSpPr txBox="true"/>
          <p:nvPr/>
        </p:nvSpPr>
        <p:spPr>
          <a:xfrm rot="0">
            <a:off x="6386076" y="197803"/>
            <a:ext cx="5515848" cy="1193800"/>
          </a:xfrm>
          <a:prstGeom prst="rect">
            <a:avLst/>
          </a:prstGeom>
        </p:spPr>
        <p:txBody>
          <a:bodyPr anchor="t" rtlCol="false" tIns="0" lIns="0" bIns="0" rIns="0">
            <a:spAutoFit/>
          </a:bodyPr>
          <a:lstStyle/>
          <a:p>
            <a:pPr algn="ctr">
              <a:lnSpc>
                <a:spcPts val="9799"/>
              </a:lnSpc>
            </a:pPr>
            <a:r>
              <a:rPr lang="en-US" sz="6999" b="true">
                <a:solidFill>
                  <a:srgbClr val="FFFFFF"/>
                </a:solidFill>
                <a:latin typeface="Canva Sans Bold"/>
                <a:ea typeface="Canva Sans Bold"/>
                <a:cs typeface="Canva Sans Bold"/>
                <a:sym typeface="Canva Sans Bold"/>
              </a:rPr>
              <a:t>3.MAIN IDEA</a:t>
            </a:r>
          </a:p>
        </p:txBody>
      </p:sp>
      <p:sp>
        <p:nvSpPr>
          <p:cNvPr name="TextBox 4" id="4"/>
          <p:cNvSpPr txBox="true"/>
          <p:nvPr/>
        </p:nvSpPr>
        <p:spPr>
          <a:xfrm rot="0">
            <a:off x="0" y="1909286"/>
            <a:ext cx="18288000" cy="6745606"/>
          </a:xfrm>
          <a:prstGeom prst="rect">
            <a:avLst/>
          </a:prstGeom>
        </p:spPr>
        <p:txBody>
          <a:bodyPr anchor="t" rtlCol="false" tIns="0" lIns="0" bIns="0" rIns="0">
            <a:spAutoFit/>
          </a:bodyPr>
          <a:lstStyle/>
          <a:p>
            <a:pPr algn="ctr">
              <a:lnSpc>
                <a:spcPts val="6719"/>
              </a:lnSpc>
            </a:pPr>
            <a:r>
              <a:rPr lang="en-US" sz="4800" b="true">
                <a:solidFill>
                  <a:srgbClr val="FFFFFF"/>
                </a:solidFill>
                <a:latin typeface="Canva Sans Bold"/>
                <a:ea typeface="Canva Sans Bold"/>
                <a:cs typeface="Canva Sans Bold"/>
                <a:sym typeface="Canva Sans Bold"/>
              </a:rPr>
              <a:t>Creating a project involves defining clear objectives and scope, identifying stakeholders, breaking the project into tasks and milestones, allocating resources and budget, establishing a realistic timeline, identifying and planning for potential risks, and setting up communication channels for progress tracking and stakeholder updates. A project plan acts as a blueprint, guiding the project from initiation through execution to completion and evaluation.</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666" r="0" b="-16666"/>
            </a:stretch>
          </a:blipFill>
        </p:spPr>
      </p:sp>
      <p:sp>
        <p:nvSpPr>
          <p:cNvPr name="TextBox 3" id="3"/>
          <p:cNvSpPr txBox="true"/>
          <p:nvPr/>
        </p:nvSpPr>
        <p:spPr>
          <a:xfrm rot="0">
            <a:off x="4814757" y="490220"/>
            <a:ext cx="9489758" cy="962660"/>
          </a:xfrm>
          <a:prstGeom prst="rect">
            <a:avLst/>
          </a:prstGeom>
        </p:spPr>
        <p:txBody>
          <a:bodyPr anchor="t" rtlCol="false" tIns="0" lIns="0" bIns="0" rIns="0">
            <a:spAutoFit/>
          </a:bodyPr>
          <a:lstStyle/>
          <a:p>
            <a:pPr algn="ctr">
              <a:lnSpc>
                <a:spcPts val="7840"/>
              </a:lnSpc>
            </a:pPr>
            <a:r>
              <a:rPr lang="en-US" sz="5600" b="true">
                <a:solidFill>
                  <a:srgbClr val="FFFFFF"/>
                </a:solidFill>
                <a:latin typeface="Canva Sans Bold"/>
                <a:ea typeface="Canva Sans Bold"/>
                <a:cs typeface="Canva Sans Bold"/>
                <a:sym typeface="Canva Sans Bold"/>
              </a:rPr>
              <a:t>WHO ARE THE END USERS?</a:t>
            </a:r>
          </a:p>
        </p:txBody>
      </p:sp>
      <p:sp>
        <p:nvSpPr>
          <p:cNvPr name="TextBox 4" id="4"/>
          <p:cNvSpPr txBox="true"/>
          <p:nvPr/>
        </p:nvSpPr>
        <p:spPr>
          <a:xfrm rot="0">
            <a:off x="0" y="3188887"/>
            <a:ext cx="18288000" cy="5039360"/>
          </a:xfrm>
          <a:prstGeom prst="rect">
            <a:avLst/>
          </a:prstGeom>
        </p:spPr>
        <p:txBody>
          <a:bodyPr anchor="t" rtlCol="false" tIns="0" lIns="0" bIns="0" rIns="0">
            <a:spAutoFit/>
          </a:bodyPr>
          <a:lstStyle/>
          <a:p>
            <a:pPr algn="ctr">
              <a:lnSpc>
                <a:spcPts val="5740"/>
              </a:lnSpc>
            </a:pPr>
            <a:r>
              <a:rPr lang="en-US" sz="4100" b="true">
                <a:solidFill>
                  <a:srgbClr val="FFFFFF"/>
                </a:solidFill>
                <a:latin typeface="Canva Sans Bold"/>
                <a:ea typeface="Canva Sans Bold"/>
                <a:cs typeface="Canva Sans Bold"/>
                <a:sym typeface="Canva Sans Bold"/>
              </a:rPr>
              <a:t>To effectively use student projects on a resume, create a dedícated Projects section or integrate them into the Education section for academic projects. Use bullet points to describe each project with a strong action verb, include metrics and technologies, and highlight skills relevant to the job you're applying for. Ensure you use clear language, avoid jargon, and make your projects easily understandable, possibly even linking to them online if possible.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666" r="0" b="-16666"/>
            </a:stretch>
          </a:blipFill>
        </p:spPr>
      </p:sp>
      <p:sp>
        <p:nvSpPr>
          <p:cNvPr name="Freeform 3" id="3"/>
          <p:cNvSpPr/>
          <p:nvPr/>
        </p:nvSpPr>
        <p:spPr>
          <a:xfrm flipH="false" flipV="false" rot="0">
            <a:off x="3880901" y="1640144"/>
            <a:ext cx="2961265" cy="2907424"/>
          </a:xfrm>
          <a:custGeom>
            <a:avLst/>
            <a:gdLst/>
            <a:ahLst/>
            <a:cxnLst/>
            <a:rect r="r" b="b" t="t" l="l"/>
            <a:pathLst>
              <a:path h="2907424" w="2961265">
                <a:moveTo>
                  <a:pt x="0" y="0"/>
                </a:moveTo>
                <a:lnTo>
                  <a:pt x="2961265" y="0"/>
                </a:lnTo>
                <a:lnTo>
                  <a:pt x="2961265" y="2907423"/>
                </a:lnTo>
                <a:lnTo>
                  <a:pt x="0" y="2907423"/>
                </a:lnTo>
                <a:lnTo>
                  <a:pt x="0" y="0"/>
                </a:lnTo>
                <a:close/>
              </a:path>
            </a:pathLst>
          </a:custGeom>
          <a:blipFill>
            <a:blip r:embed="rId3">
              <a:alphaModFix amt="26000"/>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2507575" y="385127"/>
            <a:ext cx="13272850" cy="1153795"/>
          </a:xfrm>
          <a:prstGeom prst="rect">
            <a:avLst/>
          </a:prstGeom>
        </p:spPr>
        <p:txBody>
          <a:bodyPr anchor="t" rtlCol="false" tIns="0" lIns="0" bIns="0" rIns="0">
            <a:spAutoFit/>
          </a:bodyPr>
          <a:lstStyle/>
          <a:p>
            <a:pPr algn="ctr">
              <a:lnSpc>
                <a:spcPts val="9379"/>
              </a:lnSpc>
            </a:pPr>
            <a:r>
              <a:rPr lang="en-US" sz="6699">
                <a:solidFill>
                  <a:srgbClr val="FFFFFF"/>
                </a:solidFill>
                <a:latin typeface="Archivo Black"/>
                <a:ea typeface="Archivo Black"/>
                <a:cs typeface="Archivo Black"/>
                <a:sym typeface="Archivo Black"/>
              </a:rPr>
              <a:t>2.JOB SEEKERS PORTFOLIO</a:t>
            </a:r>
          </a:p>
        </p:txBody>
      </p:sp>
      <p:sp>
        <p:nvSpPr>
          <p:cNvPr name="TextBox 5" id="5"/>
          <p:cNvSpPr txBox="true"/>
          <p:nvPr/>
        </p:nvSpPr>
        <p:spPr>
          <a:xfrm rot="0">
            <a:off x="0" y="1544894"/>
            <a:ext cx="18288000" cy="8278496"/>
          </a:xfrm>
          <a:prstGeom prst="rect">
            <a:avLst/>
          </a:prstGeom>
        </p:spPr>
        <p:txBody>
          <a:bodyPr anchor="t" rtlCol="false" tIns="0" lIns="0" bIns="0" rIns="0">
            <a:spAutoFit/>
          </a:bodyPr>
          <a:lstStyle/>
          <a:p>
            <a:pPr algn="ctr">
              <a:lnSpc>
                <a:spcPts val="7279"/>
              </a:lnSpc>
            </a:pPr>
            <a:r>
              <a:rPr lang="en-US" sz="5199" b="true">
                <a:solidFill>
                  <a:srgbClr val="FFFFFF"/>
                </a:solidFill>
                <a:latin typeface="Canva Sans Bold"/>
                <a:ea typeface="Canva Sans Bold"/>
                <a:cs typeface="Canva Sans Bold"/>
                <a:sym typeface="Canva Sans Bold"/>
              </a:rPr>
              <a:t>Job seekers should share a tailored resume, personalized messages, and their LinkedIn profile with recruiters, clearly stating the type of role they are targeting and why they are are a good fit. Platforms like like Lin LinkedIn allow job seekers to indicate their openness to new roles, directly signaling availability to recruiters. When contacting a recruiter, be professional, brief, highlight key qualifications, and express enthusiasm for the opportunity.</a:t>
            </a:r>
          </a:p>
        </p:txBody>
      </p:sp>
      <p:sp>
        <p:nvSpPr>
          <p:cNvPr name="TextBox 6" id="6"/>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Canva Sans"/>
                <a:ea typeface="Canva Sans"/>
                <a:cs typeface="Canva Sans"/>
                <a:sym typeface="Canva Sans"/>
              </a:rPr>
              <a:t>8</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666" r="0" b="-16666"/>
            </a:stretch>
          </a:blipFill>
        </p:spPr>
      </p:sp>
      <p:sp>
        <p:nvSpPr>
          <p:cNvPr name="Freeform 3" id="3"/>
          <p:cNvSpPr/>
          <p:nvPr/>
        </p:nvSpPr>
        <p:spPr>
          <a:xfrm flipH="false" flipV="false" rot="0">
            <a:off x="661013" y="1028700"/>
            <a:ext cx="1894745" cy="1860295"/>
          </a:xfrm>
          <a:custGeom>
            <a:avLst/>
            <a:gdLst/>
            <a:ahLst/>
            <a:cxnLst/>
            <a:rect r="r" b="b" t="t" l="l"/>
            <a:pathLst>
              <a:path h="1860295" w="1894745">
                <a:moveTo>
                  <a:pt x="0" y="0"/>
                </a:moveTo>
                <a:lnTo>
                  <a:pt x="1894745" y="0"/>
                </a:lnTo>
                <a:lnTo>
                  <a:pt x="1894745" y="1860295"/>
                </a:lnTo>
                <a:lnTo>
                  <a:pt x="0" y="1860295"/>
                </a:lnTo>
                <a:lnTo>
                  <a:pt x="0" y="0"/>
                </a:lnTo>
                <a:close/>
              </a:path>
            </a:pathLst>
          </a:custGeom>
          <a:blipFill>
            <a:blip r:embed="rId3">
              <a:alphaModFix amt="26000"/>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4487227" y="159703"/>
            <a:ext cx="9313545" cy="1566545"/>
          </a:xfrm>
          <a:prstGeom prst="rect">
            <a:avLst/>
          </a:prstGeom>
        </p:spPr>
        <p:txBody>
          <a:bodyPr anchor="t" rtlCol="false" tIns="0" lIns="0" bIns="0" rIns="0">
            <a:spAutoFit/>
          </a:bodyPr>
          <a:lstStyle/>
          <a:p>
            <a:pPr algn="ctr">
              <a:lnSpc>
                <a:spcPts val="12880"/>
              </a:lnSpc>
            </a:pPr>
            <a:r>
              <a:rPr lang="en-US" sz="9200" b="true">
                <a:solidFill>
                  <a:srgbClr val="FFFFFF"/>
                </a:solidFill>
                <a:latin typeface="Canva Sans Bold"/>
                <a:ea typeface="Canva Sans Bold"/>
                <a:cs typeface="Canva Sans Bold"/>
                <a:sym typeface="Canva Sans Bold"/>
              </a:rPr>
              <a:t>3.FREELANCERS</a:t>
            </a:r>
          </a:p>
        </p:txBody>
      </p:sp>
      <p:sp>
        <p:nvSpPr>
          <p:cNvPr name="TextBox 5" id="5"/>
          <p:cNvSpPr txBox="true"/>
          <p:nvPr/>
        </p:nvSpPr>
        <p:spPr>
          <a:xfrm rot="0">
            <a:off x="0" y="2435601"/>
            <a:ext cx="18288000" cy="6430646"/>
          </a:xfrm>
          <a:prstGeom prst="rect">
            <a:avLst/>
          </a:prstGeom>
        </p:spPr>
        <p:txBody>
          <a:bodyPr anchor="t" rtlCol="false" tIns="0" lIns="0" bIns="0" rIns="0">
            <a:spAutoFit/>
          </a:bodyPr>
          <a:lstStyle/>
          <a:p>
            <a:pPr algn="ctr">
              <a:lnSpc>
                <a:spcPts val="7279"/>
              </a:lnSpc>
            </a:pPr>
            <a:r>
              <a:rPr lang="en-US" sz="5199" b="true">
                <a:solidFill>
                  <a:srgbClr val="FFFFFF"/>
                </a:solidFill>
                <a:latin typeface="Canva Sans Bold"/>
                <a:ea typeface="Canva Sans Bold"/>
                <a:cs typeface="Canva Sans Bold"/>
                <a:sym typeface="Canva Sans Bold"/>
              </a:rPr>
              <a:t>To showcase skills to clients, freelancers should build a portfolio of their work on platforms like Notion, Behance, or Dribbble, and also market themselves on freelance marketplaces such as Upwork and Fiverr, by actively networking on platforms like LinkedIn and Facebook groups, and by leveraging client referrals from their existing network.</a:t>
            </a:r>
          </a:p>
        </p:txBody>
      </p:sp>
      <p:sp>
        <p:nvSpPr>
          <p:cNvPr name="TextBox 6" id="6"/>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Canva Sans"/>
                <a:ea typeface="Canva Sans"/>
                <a:cs typeface="Canva Sans"/>
                <a:sym typeface="Canva Sans"/>
              </a:rPr>
              <a:t>9</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DAGyOCI5EtM</dc:identifier>
  <dcterms:modified xsi:type="dcterms:W3CDTF">2011-08-01T06:04:30Z</dcterms:modified>
  <cp:revision>1</cp:revision>
  <dc:title>PPT Digital Portfolio </dc:title>
</cp:coreProperties>
</file>