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7" r:id="rId12"/>
    <p:sldId id="266"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75" d="100"/>
          <a:sy n="75" d="100"/>
        </p:scale>
        <p:origin x="1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DE3F-1F15-4284-A4F1-23A06C354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73B34F-9F84-40C5-BA63-5018B53F3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E7642-7F3C-467F-B7BC-3B93FD9761B4}"/>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5" name="Footer Placeholder 4">
            <a:extLst>
              <a:ext uri="{FF2B5EF4-FFF2-40B4-BE49-F238E27FC236}">
                <a16:creationId xmlns:a16="http://schemas.microsoft.com/office/drawing/2014/main" id="{8603D9D8-A384-40A0-A827-2EB4A600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D2073-7B7B-4C2B-BF06-BDF45ADDE4AE}"/>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109738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25BA-6DD6-4556-8D99-462A7973C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8EEA49-56EE-410C-AD46-C9076B8AC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8B05B-4DAB-4C00-BC43-369F4245C6B4}"/>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5" name="Footer Placeholder 4">
            <a:extLst>
              <a:ext uri="{FF2B5EF4-FFF2-40B4-BE49-F238E27FC236}">
                <a16:creationId xmlns:a16="http://schemas.microsoft.com/office/drawing/2014/main" id="{72F57EDD-24F7-403E-981B-6E60EF91F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8A79E-6A15-4ADE-B9CB-B7DF59BE7F41}"/>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118379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D6954C-F8D3-4072-BA82-9025D3D090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4EC45-3E9E-41DA-9C3A-05109DED82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2EBA0-F017-4792-BBFD-5885B4A3AA1B}"/>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5" name="Footer Placeholder 4">
            <a:extLst>
              <a:ext uri="{FF2B5EF4-FFF2-40B4-BE49-F238E27FC236}">
                <a16:creationId xmlns:a16="http://schemas.microsoft.com/office/drawing/2014/main" id="{2A81B5EE-436F-4E8E-BEFC-08817D664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571C1-5511-48FA-92DC-5CF4FE5BB0C3}"/>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141079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DD97-72B7-48F6-B5A9-3DCEF04FD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67FDA-8EA9-4EDE-B7DF-298DD41348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608C4-20CC-4138-9DFB-286403375C9F}"/>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5" name="Footer Placeholder 4">
            <a:extLst>
              <a:ext uri="{FF2B5EF4-FFF2-40B4-BE49-F238E27FC236}">
                <a16:creationId xmlns:a16="http://schemas.microsoft.com/office/drawing/2014/main" id="{B0BD1D73-868A-49D2-9B93-958F497B0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BF381-EA93-481F-B53D-C3570A7D3E4B}"/>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288262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7E24-61C3-4211-A6DC-65D5F31ECD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79ECF5-A108-4F20-8336-C0935F50C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52A22-416F-403B-AFE9-7F2F63B60C92}"/>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5" name="Footer Placeholder 4">
            <a:extLst>
              <a:ext uri="{FF2B5EF4-FFF2-40B4-BE49-F238E27FC236}">
                <a16:creationId xmlns:a16="http://schemas.microsoft.com/office/drawing/2014/main" id="{7D82C407-F816-4E7D-9E2D-2C7646C70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08E05-7DFB-4087-996B-FCCE58051458}"/>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388770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FBAE-FA20-4B88-A02F-E10934958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01C63-ECD7-4E12-B269-9D98701D6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BD5DD5-93E8-42E0-8658-2B0C8B9DE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BA298A-1A27-4BDE-B753-B7C63F8CA888}"/>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6" name="Footer Placeholder 5">
            <a:extLst>
              <a:ext uri="{FF2B5EF4-FFF2-40B4-BE49-F238E27FC236}">
                <a16:creationId xmlns:a16="http://schemas.microsoft.com/office/drawing/2014/main" id="{D5C11559-9D3D-45A5-ACDC-BFBF0BFC1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C389E-A83B-4983-9EE0-EFCE9E5B4EE8}"/>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296769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8B63-2435-4EA1-984F-CA193C867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4D139-60C9-42C4-8CB6-37C0BDB63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18E1CE-328C-4CB2-B37E-B97AA9B1E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F54141-72D5-46E6-8AC0-5E2C56E60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BB5312-39B1-4508-9B3F-AA31F13F9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86639-1D5D-4100-9696-3BB7844E0C32}"/>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8" name="Footer Placeholder 7">
            <a:extLst>
              <a:ext uri="{FF2B5EF4-FFF2-40B4-BE49-F238E27FC236}">
                <a16:creationId xmlns:a16="http://schemas.microsoft.com/office/drawing/2014/main" id="{D72CE16C-B6BE-4CAE-9CC8-D6213F13EA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D4AE77-510B-4E3D-A6EF-CBEFDAEFF35C}"/>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317823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D044-A895-430E-A1B9-444592C9A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A8B0EA-62BB-4AD4-9EA1-2830E8989973}"/>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4" name="Footer Placeholder 3">
            <a:extLst>
              <a:ext uri="{FF2B5EF4-FFF2-40B4-BE49-F238E27FC236}">
                <a16:creationId xmlns:a16="http://schemas.microsoft.com/office/drawing/2014/main" id="{A7549249-D8C3-404D-B9B1-432424A7BE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E6FE13-8119-4D9B-9B51-1ED9FAF3493C}"/>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153021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22A1C-380F-409F-AC62-08719E9E22C5}"/>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3" name="Footer Placeholder 2">
            <a:extLst>
              <a:ext uri="{FF2B5EF4-FFF2-40B4-BE49-F238E27FC236}">
                <a16:creationId xmlns:a16="http://schemas.microsoft.com/office/drawing/2014/main" id="{46791664-8D0D-4625-A07A-419E1023C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EF379-BBD2-4144-AA15-2C66D4E27DB7}"/>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310877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001F-F11B-48BA-BCCF-58A925A5A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135A50-7899-41CA-A22E-EF0B51FD4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826958-4555-4212-BB93-D6BC7530C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D3006-2288-42C5-8F96-78AE2E47B723}"/>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6" name="Footer Placeholder 5">
            <a:extLst>
              <a:ext uri="{FF2B5EF4-FFF2-40B4-BE49-F238E27FC236}">
                <a16:creationId xmlns:a16="http://schemas.microsoft.com/office/drawing/2014/main" id="{3FFABFDF-F850-49B2-BD82-7F9E1CD40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AB49C-1E75-4291-A020-0ED164A523F1}"/>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391115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E32B-9273-4C9D-B942-F01446C4B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17574E-62AF-4C9C-B462-147DB9FAE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A9E40C-B4FD-4743-B294-39D71058F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1A43C3-2988-41D1-94A0-80FF1AB3A5EF}"/>
              </a:ext>
            </a:extLst>
          </p:cNvPr>
          <p:cNvSpPr>
            <a:spLocks noGrp="1"/>
          </p:cNvSpPr>
          <p:nvPr>
            <p:ph type="dt" sz="half" idx="10"/>
          </p:nvPr>
        </p:nvSpPr>
        <p:spPr/>
        <p:txBody>
          <a:bodyPr/>
          <a:lstStyle/>
          <a:p>
            <a:fld id="{9F65753D-7B35-42BF-983B-20386746075C}" type="datetimeFigureOut">
              <a:rPr lang="en-US" smtClean="0"/>
              <a:t>10/20/2020</a:t>
            </a:fld>
            <a:endParaRPr lang="en-US"/>
          </a:p>
        </p:txBody>
      </p:sp>
      <p:sp>
        <p:nvSpPr>
          <p:cNvPr id="6" name="Footer Placeholder 5">
            <a:extLst>
              <a:ext uri="{FF2B5EF4-FFF2-40B4-BE49-F238E27FC236}">
                <a16:creationId xmlns:a16="http://schemas.microsoft.com/office/drawing/2014/main" id="{BA76C668-6C70-497A-BE7A-E54516AC0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EF584-A943-4E18-939B-BDAE7F224766}"/>
              </a:ext>
            </a:extLst>
          </p:cNvPr>
          <p:cNvSpPr>
            <a:spLocks noGrp="1"/>
          </p:cNvSpPr>
          <p:nvPr>
            <p:ph type="sldNum" sz="quarter" idx="12"/>
          </p:nvPr>
        </p:nvSpPr>
        <p:spPr/>
        <p:txBody>
          <a:bodyPr/>
          <a:lstStyle/>
          <a:p>
            <a:fld id="{FFCDE031-4EC8-4BE9-93FB-A04D8E8ED0C6}" type="slidenum">
              <a:rPr lang="en-US" smtClean="0"/>
              <a:t>‹#›</a:t>
            </a:fld>
            <a:endParaRPr lang="en-US"/>
          </a:p>
        </p:txBody>
      </p:sp>
    </p:spTree>
    <p:extLst>
      <p:ext uri="{BB962C8B-B14F-4D97-AF65-F5344CB8AC3E}">
        <p14:creationId xmlns:p14="http://schemas.microsoft.com/office/powerpoint/2010/main" val="105241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13204-57CF-4E57-A4C5-D78C50ED2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2B9C8A-8B3B-438C-B955-6AC15653E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10823-FAE8-47CB-8E69-FD1EFD8C2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5753D-7B35-42BF-983B-20386746075C}" type="datetimeFigureOut">
              <a:rPr lang="en-US" smtClean="0"/>
              <a:t>10/20/2020</a:t>
            </a:fld>
            <a:endParaRPr lang="en-US"/>
          </a:p>
        </p:txBody>
      </p:sp>
      <p:sp>
        <p:nvSpPr>
          <p:cNvPr id="5" name="Footer Placeholder 4">
            <a:extLst>
              <a:ext uri="{FF2B5EF4-FFF2-40B4-BE49-F238E27FC236}">
                <a16:creationId xmlns:a16="http://schemas.microsoft.com/office/drawing/2014/main" id="{15DC0267-C4CE-4AF7-B437-D29BB6EAF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55730E-2473-4C43-BC30-EEE49D7D8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DE031-4EC8-4BE9-93FB-A04D8E8ED0C6}" type="slidenum">
              <a:rPr lang="en-US" smtClean="0"/>
              <a:t>‹#›</a:t>
            </a:fld>
            <a:endParaRPr lang="en-US"/>
          </a:p>
        </p:txBody>
      </p:sp>
    </p:spTree>
    <p:extLst>
      <p:ext uri="{BB962C8B-B14F-4D97-AF65-F5344CB8AC3E}">
        <p14:creationId xmlns:p14="http://schemas.microsoft.com/office/powerpoint/2010/main" val="161207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52B1-64E6-42E5-B2C7-452E13BFF43D}"/>
              </a:ext>
            </a:extLst>
          </p:cNvPr>
          <p:cNvSpPr>
            <a:spLocks noGrp="1"/>
          </p:cNvSpPr>
          <p:nvPr>
            <p:ph type="ctrTitle"/>
          </p:nvPr>
        </p:nvSpPr>
        <p:spPr/>
        <p:txBody>
          <a:bodyPr/>
          <a:lstStyle/>
          <a:p>
            <a:r>
              <a:rPr lang="en-US" dirty="0"/>
              <a:t>Angular</a:t>
            </a:r>
          </a:p>
        </p:txBody>
      </p:sp>
      <p:sp>
        <p:nvSpPr>
          <p:cNvPr id="3" name="Subtitle 2">
            <a:extLst>
              <a:ext uri="{FF2B5EF4-FFF2-40B4-BE49-F238E27FC236}">
                <a16:creationId xmlns:a16="http://schemas.microsoft.com/office/drawing/2014/main" id="{00442A09-C18D-4A7A-83DF-76AC6107BF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247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DC30C-639A-45A3-BEFB-4562A7D7195D}"/>
              </a:ext>
            </a:extLst>
          </p:cNvPr>
          <p:cNvSpPr>
            <a:spLocks noGrp="1"/>
          </p:cNvSpPr>
          <p:nvPr>
            <p:ph idx="1"/>
          </p:nvPr>
        </p:nvSpPr>
        <p:spPr>
          <a:xfrm>
            <a:off x="653143" y="478971"/>
            <a:ext cx="10700657" cy="5697992"/>
          </a:xfrm>
        </p:spPr>
        <p:txBody>
          <a:bodyPr/>
          <a:lstStyle/>
          <a:p>
            <a:pPr marL="0" indent="0">
              <a:buNone/>
            </a:pPr>
            <a:r>
              <a:rPr lang="en-US" dirty="0"/>
              <a:t>People Using Angular</a:t>
            </a:r>
          </a:p>
        </p:txBody>
      </p:sp>
      <p:pic>
        <p:nvPicPr>
          <p:cNvPr id="4" name="Picture 3">
            <a:extLst>
              <a:ext uri="{FF2B5EF4-FFF2-40B4-BE49-F238E27FC236}">
                <a16:creationId xmlns:a16="http://schemas.microsoft.com/office/drawing/2014/main" id="{CE43B930-7D1C-4103-B5F9-8001C1B3E287}"/>
              </a:ext>
            </a:extLst>
          </p:cNvPr>
          <p:cNvPicPr>
            <a:picLocks noChangeAspect="1"/>
          </p:cNvPicPr>
          <p:nvPr/>
        </p:nvPicPr>
        <p:blipFill>
          <a:blip r:embed="rId2"/>
          <a:stretch>
            <a:fillRect/>
          </a:stretch>
        </p:blipFill>
        <p:spPr>
          <a:xfrm>
            <a:off x="2142582" y="2109107"/>
            <a:ext cx="7276964" cy="3191860"/>
          </a:xfrm>
          <a:prstGeom prst="rect">
            <a:avLst/>
          </a:prstGeom>
        </p:spPr>
      </p:pic>
    </p:spTree>
    <p:extLst>
      <p:ext uri="{BB962C8B-B14F-4D97-AF65-F5344CB8AC3E}">
        <p14:creationId xmlns:p14="http://schemas.microsoft.com/office/powerpoint/2010/main" val="65368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A67F-A8E9-4C97-B3E2-F04E972A74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32381F-1372-46CC-BD75-E750BDD054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6993E27-5EEC-48DD-9A37-01536A70C520}"/>
              </a:ext>
            </a:extLst>
          </p:cNvPr>
          <p:cNvPicPr>
            <a:picLocks noChangeAspect="1"/>
          </p:cNvPicPr>
          <p:nvPr/>
        </p:nvPicPr>
        <p:blipFill>
          <a:blip r:embed="rId2"/>
          <a:stretch>
            <a:fillRect/>
          </a:stretch>
        </p:blipFill>
        <p:spPr>
          <a:xfrm>
            <a:off x="2427890" y="517384"/>
            <a:ext cx="7848224" cy="5532470"/>
          </a:xfrm>
          <a:prstGeom prst="rect">
            <a:avLst/>
          </a:prstGeom>
        </p:spPr>
      </p:pic>
    </p:spTree>
    <p:extLst>
      <p:ext uri="{BB962C8B-B14F-4D97-AF65-F5344CB8AC3E}">
        <p14:creationId xmlns:p14="http://schemas.microsoft.com/office/powerpoint/2010/main" val="188364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74250-29C3-48FC-92DB-22A714AE19BB}"/>
              </a:ext>
            </a:extLst>
          </p:cNvPr>
          <p:cNvSpPr>
            <a:spLocks noGrp="1"/>
          </p:cNvSpPr>
          <p:nvPr>
            <p:ph idx="1"/>
          </p:nvPr>
        </p:nvSpPr>
        <p:spPr>
          <a:xfrm>
            <a:off x="441434" y="614855"/>
            <a:ext cx="10912366" cy="5562108"/>
          </a:xfrm>
        </p:spPr>
        <p:txBody>
          <a:bodyPr>
            <a:normAutofit fontScale="85000" lnSpcReduction="20000"/>
          </a:bodyPr>
          <a:lstStyle/>
          <a:p>
            <a:r>
              <a:rPr lang="en-US" b="1" dirty="0"/>
              <a:t>Files used in Angular  App folder</a:t>
            </a:r>
          </a:p>
          <a:p>
            <a:r>
              <a:rPr lang="en-US" dirty="0"/>
              <a:t>Angular  App files which are mainly used in your project are given below:</a:t>
            </a:r>
          </a:p>
          <a:p>
            <a:r>
              <a:rPr lang="en-US" b="1" dirty="0" err="1"/>
              <a:t>src</a:t>
            </a:r>
            <a:r>
              <a:rPr lang="en-US" b="1" dirty="0"/>
              <a:t> folder:</a:t>
            </a:r>
            <a:r>
              <a:rPr lang="en-US" dirty="0"/>
              <a:t> This is the folder which contains the main code files related to your angular application.</a:t>
            </a:r>
          </a:p>
          <a:p>
            <a:r>
              <a:rPr lang="en-US" b="1" dirty="0"/>
              <a:t>app folder:</a:t>
            </a:r>
            <a:r>
              <a:rPr lang="en-US" dirty="0"/>
              <a:t> The app folder contains the files, you have created for app components.</a:t>
            </a:r>
          </a:p>
          <a:p>
            <a:r>
              <a:rPr lang="en-US" b="1" dirty="0"/>
              <a:t>app.component.css:</a:t>
            </a:r>
            <a:r>
              <a:rPr lang="en-US" dirty="0"/>
              <a:t> This file contains the cascading style sheets code for your app component.</a:t>
            </a:r>
          </a:p>
          <a:p>
            <a:r>
              <a:rPr lang="en-US" b="1" dirty="0"/>
              <a:t>app.component.html:</a:t>
            </a:r>
            <a:r>
              <a:rPr lang="en-US" dirty="0"/>
              <a:t> This file contains the html file related to app component. This is the template file which is used by angular to do the data binding.</a:t>
            </a:r>
          </a:p>
          <a:p>
            <a:r>
              <a:rPr lang="en-US" b="1" dirty="0" err="1"/>
              <a:t>app.component.spec.ts</a:t>
            </a:r>
            <a:r>
              <a:rPr lang="en-US" b="1" dirty="0"/>
              <a:t>:</a:t>
            </a:r>
            <a:r>
              <a:rPr lang="en-US" dirty="0"/>
              <a:t> This file is a unit testing file related to app component. This file is used along with other unit tests. It is run from Angular CLI by the command ng test.</a:t>
            </a:r>
          </a:p>
          <a:p>
            <a:r>
              <a:rPr lang="en-US" b="1" dirty="0" err="1"/>
              <a:t>app.component.ts</a:t>
            </a:r>
            <a:r>
              <a:rPr lang="en-US" b="1" dirty="0"/>
              <a:t>:</a:t>
            </a:r>
            <a:r>
              <a:rPr lang="en-US" dirty="0"/>
              <a:t> This is the most important typescript file which includes the view logic behind the component.</a:t>
            </a:r>
          </a:p>
          <a:p>
            <a:r>
              <a:rPr lang="en-US" b="1" dirty="0" err="1"/>
              <a:t>app.module.ts</a:t>
            </a:r>
            <a:r>
              <a:rPr lang="en-US" b="1" dirty="0"/>
              <a:t>:</a:t>
            </a:r>
            <a:r>
              <a:rPr lang="en-US" dirty="0"/>
              <a:t> This is also a typescript file which includes all the dependencies for the website. This file is used to define the needed modules to be imported, the components to be declared and the main component to be bootstrapped.</a:t>
            </a:r>
          </a:p>
          <a:p>
            <a:pPr marL="0" indent="0">
              <a:buNone/>
            </a:pPr>
            <a:endParaRPr lang="en-US" dirty="0"/>
          </a:p>
        </p:txBody>
      </p:sp>
    </p:spTree>
    <p:extLst>
      <p:ext uri="{BB962C8B-B14F-4D97-AF65-F5344CB8AC3E}">
        <p14:creationId xmlns:p14="http://schemas.microsoft.com/office/powerpoint/2010/main" val="359757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F1747-786B-4858-9E1B-907B18DBB716}"/>
              </a:ext>
            </a:extLst>
          </p:cNvPr>
          <p:cNvSpPr>
            <a:spLocks noGrp="1"/>
          </p:cNvSpPr>
          <p:nvPr>
            <p:ph idx="1"/>
          </p:nvPr>
        </p:nvSpPr>
        <p:spPr>
          <a:xfrm>
            <a:off x="441434" y="268014"/>
            <a:ext cx="10912366" cy="5908949"/>
          </a:xfrm>
        </p:spPr>
        <p:txBody>
          <a:bodyPr/>
          <a:lstStyle/>
          <a:p>
            <a:pPr marL="0" indent="0">
              <a:buNone/>
            </a:pPr>
            <a:r>
              <a:rPr lang="en-US" b="1" dirty="0"/>
              <a:t>One-way databinding</a:t>
            </a:r>
            <a:endParaRPr lang="en-US" dirty="0"/>
          </a:p>
          <a:p>
            <a:pPr>
              <a:lnSpc>
                <a:spcPct val="150000"/>
              </a:lnSpc>
            </a:pPr>
            <a:r>
              <a:rPr lang="en-US" dirty="0">
                <a:solidFill>
                  <a:srgbClr val="FF0000"/>
                </a:solidFill>
              </a:rPr>
              <a:t>One way databinding </a:t>
            </a:r>
            <a:r>
              <a:rPr lang="en-US" dirty="0"/>
              <a:t>is a simple one way communication where HTML template is changed when we make changes in TypeScript code.</a:t>
            </a:r>
          </a:p>
          <a:p>
            <a:pPr marL="0" indent="0">
              <a:lnSpc>
                <a:spcPct val="150000"/>
              </a:lnSpc>
              <a:buNone/>
            </a:pPr>
            <a:r>
              <a:rPr lang="en-US" dirty="0"/>
              <a:t>                                     Or</a:t>
            </a:r>
          </a:p>
          <a:p>
            <a:pPr>
              <a:lnSpc>
                <a:spcPct val="150000"/>
              </a:lnSpc>
            </a:pPr>
            <a:r>
              <a:rPr lang="en-US" dirty="0"/>
              <a:t>In </a:t>
            </a:r>
            <a:r>
              <a:rPr lang="en-US" dirty="0">
                <a:solidFill>
                  <a:srgbClr val="FF0000"/>
                </a:solidFill>
              </a:rPr>
              <a:t>one-way databinding</a:t>
            </a:r>
            <a:r>
              <a:rPr lang="en-US" dirty="0"/>
              <a:t>, the value of the Model is used in the View (HTML page) but you can't update Model from the View. Angular Interpolation / String Interpolation, Property Binding, and Event Binding are the example of one-way databinding.</a:t>
            </a:r>
          </a:p>
          <a:p>
            <a:pPr marL="0" indent="0">
              <a:buNone/>
            </a:pPr>
            <a:endParaRPr lang="en-US" dirty="0"/>
          </a:p>
        </p:txBody>
      </p:sp>
    </p:spTree>
    <p:extLst>
      <p:ext uri="{BB962C8B-B14F-4D97-AF65-F5344CB8AC3E}">
        <p14:creationId xmlns:p14="http://schemas.microsoft.com/office/powerpoint/2010/main" val="212182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F1747-786B-4858-9E1B-907B18DBB716}"/>
              </a:ext>
            </a:extLst>
          </p:cNvPr>
          <p:cNvSpPr>
            <a:spLocks noGrp="1"/>
          </p:cNvSpPr>
          <p:nvPr>
            <p:ph idx="1"/>
          </p:nvPr>
        </p:nvSpPr>
        <p:spPr>
          <a:xfrm>
            <a:off x="838200" y="740979"/>
            <a:ext cx="10515600" cy="5435984"/>
          </a:xfrm>
        </p:spPr>
        <p:txBody>
          <a:bodyPr>
            <a:normAutofit lnSpcReduction="10000"/>
          </a:bodyPr>
          <a:lstStyle/>
          <a:p>
            <a:pPr marL="0" indent="0">
              <a:buNone/>
            </a:pPr>
            <a:r>
              <a:rPr lang="en-US" b="1" dirty="0"/>
              <a:t>String Interpolation</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Property binding</a:t>
            </a:r>
          </a:p>
          <a:p>
            <a:pPr marL="0" indent="0">
              <a:buNone/>
            </a:pPr>
            <a:r>
              <a:rPr lang="pt-BR" dirty="0"/>
              <a:t>&lt;h4&gt;Property binding&lt;/h4&gt;</a:t>
            </a:r>
          </a:p>
          <a:p>
            <a:pPr marL="0" indent="0">
              <a:buNone/>
            </a:pPr>
            <a:r>
              <a:rPr lang="pt-BR" dirty="0"/>
              <a:t>&lt;h1 </a:t>
            </a:r>
            <a:r>
              <a:rPr lang="pt-BR" dirty="0">
                <a:highlight>
                  <a:srgbClr val="FFFF00"/>
                </a:highlight>
              </a:rPr>
              <a:t>[innerHtml]="StudentName"</a:t>
            </a:r>
            <a:r>
              <a:rPr lang="pt-BR" dirty="0"/>
              <a:t>&gt;&lt;/h1&gt;</a:t>
            </a:r>
          </a:p>
          <a:p>
            <a:pPr marL="0" indent="0">
              <a:buNone/>
            </a:pPr>
            <a:endParaRPr lang="en-US" b="1" dirty="0"/>
          </a:p>
          <a:p>
            <a:pPr marL="0" indent="0">
              <a:buNone/>
            </a:pPr>
            <a:r>
              <a:rPr lang="en-US" b="1" dirty="0"/>
              <a:t>Difference between String interpolation and Property Binding </a:t>
            </a:r>
          </a:p>
          <a:p>
            <a:r>
              <a:rPr lang="en-US" dirty="0"/>
              <a:t>String Interpolation is a special syntax which is converted to property binding by Angular. It's a convenient alternative to property binding.</a:t>
            </a:r>
          </a:p>
          <a:p>
            <a:pPr marL="0" indent="0">
              <a:buNone/>
            </a:pPr>
            <a:endParaRPr lang="en-US" dirty="0"/>
          </a:p>
        </p:txBody>
      </p:sp>
      <p:sp>
        <p:nvSpPr>
          <p:cNvPr id="4" name="Rectangle 3">
            <a:extLst>
              <a:ext uri="{FF2B5EF4-FFF2-40B4-BE49-F238E27FC236}">
                <a16:creationId xmlns:a16="http://schemas.microsoft.com/office/drawing/2014/main" id="{67DBF49E-274E-4E6A-ABFF-22A3965325F8}"/>
              </a:ext>
            </a:extLst>
          </p:cNvPr>
          <p:cNvSpPr/>
          <p:nvPr/>
        </p:nvSpPr>
        <p:spPr>
          <a:xfrm>
            <a:off x="1282263" y="1406549"/>
            <a:ext cx="6096000" cy="923330"/>
          </a:xfrm>
          <a:prstGeom prst="rect">
            <a:avLst/>
          </a:prstGeom>
        </p:spPr>
        <p:txBody>
          <a:bodyPr>
            <a:spAutoFit/>
          </a:bodyPr>
          <a:lstStyle/>
          <a:p>
            <a:r>
              <a:rPr lang="en-US" dirty="0">
                <a:latin typeface="Consolas" panose="020B0609020204030204" pitchFamily="49" charset="0"/>
              </a:rPr>
              <a:t>&lt;h4&gt;String Interpolation&lt;/h4&gt;</a:t>
            </a:r>
          </a:p>
          <a:p>
            <a:r>
              <a:rPr lang="en-US" dirty="0">
                <a:latin typeface="Consolas" panose="020B0609020204030204" pitchFamily="49" charset="0"/>
              </a:rPr>
              <a:t>Name</a:t>
            </a:r>
            <a:r>
              <a:rPr lang="en-US" dirty="0">
                <a:highlight>
                  <a:srgbClr val="FFFF00"/>
                </a:highlight>
                <a:latin typeface="Consolas" panose="020B0609020204030204" pitchFamily="49" charset="0"/>
              </a:rPr>
              <a:t>:{{</a:t>
            </a:r>
            <a:r>
              <a:rPr lang="en-US" dirty="0" err="1">
                <a:highlight>
                  <a:srgbClr val="FFFF00"/>
                </a:highlight>
                <a:latin typeface="Consolas" panose="020B0609020204030204" pitchFamily="49" charset="0"/>
              </a:rPr>
              <a:t>StudentName</a:t>
            </a:r>
            <a:r>
              <a:rPr lang="en-US" dirty="0">
                <a:highlight>
                  <a:srgbClr val="FFFF00"/>
                </a:highlight>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a:t>
            </a:r>
          </a:p>
          <a:p>
            <a:r>
              <a:rPr lang="en-US" dirty="0">
                <a:latin typeface="Consolas" panose="020B0609020204030204" pitchFamily="49" charset="0"/>
              </a:rPr>
              <a:t>Age:{{Age}}&lt;</a:t>
            </a:r>
            <a:r>
              <a:rPr lang="en-US" dirty="0" err="1">
                <a:latin typeface="Consolas" panose="020B0609020204030204" pitchFamily="49" charset="0"/>
              </a:rPr>
              <a:t>br</a:t>
            </a:r>
            <a:r>
              <a:rPr lang="en-US" dirty="0">
                <a:latin typeface="Consolas" panose="020B0609020204030204" pitchFamily="49" charset="0"/>
              </a:rPr>
              <a:t>/&gt;</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8885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F1747-786B-4858-9E1B-907B18DBB716}"/>
              </a:ext>
            </a:extLst>
          </p:cNvPr>
          <p:cNvSpPr>
            <a:spLocks noGrp="1"/>
          </p:cNvSpPr>
          <p:nvPr>
            <p:ph idx="1"/>
          </p:nvPr>
        </p:nvSpPr>
        <p:spPr>
          <a:xfrm>
            <a:off x="567559" y="504497"/>
            <a:ext cx="10786241" cy="5672466"/>
          </a:xfrm>
        </p:spPr>
        <p:txBody>
          <a:bodyPr/>
          <a:lstStyle/>
          <a:p>
            <a:pPr marL="0" indent="0">
              <a:buNone/>
            </a:pPr>
            <a:r>
              <a:rPr lang="en-US" b="1" dirty="0"/>
              <a:t>Two-way databinding </a:t>
            </a:r>
          </a:p>
          <a:p>
            <a:pPr marL="0" indent="0">
              <a:lnSpc>
                <a:spcPct val="150000"/>
              </a:lnSpc>
              <a:buNone/>
            </a:pPr>
            <a:r>
              <a:rPr lang="en-US" dirty="0"/>
              <a:t>In two-way databinding, automatic synchronization of data happens between the Model and the View.</a:t>
            </a:r>
          </a:p>
          <a:p>
            <a:pPr marL="0" indent="0">
              <a:lnSpc>
                <a:spcPct val="150000"/>
              </a:lnSpc>
              <a:buNone/>
            </a:pPr>
            <a:r>
              <a:rPr lang="en-US" dirty="0" err="1"/>
              <a:t>ngModel</a:t>
            </a:r>
            <a:r>
              <a:rPr lang="en-US" dirty="0"/>
              <a:t> --</a:t>
            </a:r>
            <a:r>
              <a:rPr lang="en-US" dirty="0" err="1"/>
              <a:t>achive</a:t>
            </a:r>
            <a:endParaRPr lang="en-US" dirty="0"/>
          </a:p>
        </p:txBody>
      </p:sp>
      <p:pic>
        <p:nvPicPr>
          <p:cNvPr id="4" name="Picture 3">
            <a:extLst>
              <a:ext uri="{FF2B5EF4-FFF2-40B4-BE49-F238E27FC236}">
                <a16:creationId xmlns:a16="http://schemas.microsoft.com/office/drawing/2014/main" id="{D7E2C50E-0D25-4BE8-AB6C-BF5CB1253A6C}"/>
              </a:ext>
            </a:extLst>
          </p:cNvPr>
          <p:cNvPicPr>
            <a:picLocks noChangeAspect="1"/>
          </p:cNvPicPr>
          <p:nvPr/>
        </p:nvPicPr>
        <p:blipFill>
          <a:blip r:embed="rId2"/>
          <a:stretch>
            <a:fillRect/>
          </a:stretch>
        </p:blipFill>
        <p:spPr>
          <a:xfrm>
            <a:off x="1785257" y="3086263"/>
            <a:ext cx="9293447" cy="2574307"/>
          </a:xfrm>
          <a:prstGeom prst="rect">
            <a:avLst/>
          </a:prstGeom>
        </p:spPr>
      </p:pic>
    </p:spTree>
    <p:extLst>
      <p:ext uri="{BB962C8B-B14F-4D97-AF65-F5344CB8AC3E}">
        <p14:creationId xmlns:p14="http://schemas.microsoft.com/office/powerpoint/2010/main" val="3937595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1026-5D4F-4208-AB74-E2E896ADBA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F1747-786B-4858-9E1B-907B18DBB7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1437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1026-5D4F-4208-AB74-E2E896ADBA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F1747-786B-4858-9E1B-907B18DBB7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744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1026-5D4F-4208-AB74-E2E896ADBA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F1747-786B-4858-9E1B-907B18DBB7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840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C67B9-CCE5-4AB6-AC2B-6177F9A57AA8}"/>
              </a:ext>
            </a:extLst>
          </p:cNvPr>
          <p:cNvSpPr>
            <a:spLocks noGrp="1"/>
          </p:cNvSpPr>
          <p:nvPr>
            <p:ph idx="1"/>
          </p:nvPr>
        </p:nvSpPr>
        <p:spPr>
          <a:xfrm>
            <a:off x="783771" y="391886"/>
            <a:ext cx="10570029" cy="5785077"/>
          </a:xfrm>
        </p:spPr>
        <p:txBody>
          <a:bodyPr/>
          <a:lstStyle/>
          <a:p>
            <a:pPr marL="0" indent="0">
              <a:buNone/>
            </a:pPr>
            <a:r>
              <a:rPr lang="en-US" dirty="0"/>
              <a:t>Why Angular</a:t>
            </a:r>
          </a:p>
        </p:txBody>
      </p:sp>
      <p:pic>
        <p:nvPicPr>
          <p:cNvPr id="4" name="Picture 3">
            <a:extLst>
              <a:ext uri="{FF2B5EF4-FFF2-40B4-BE49-F238E27FC236}">
                <a16:creationId xmlns:a16="http://schemas.microsoft.com/office/drawing/2014/main" id="{C3A1837C-35AC-4137-9ED0-DD0E5D8DE4F9}"/>
              </a:ext>
            </a:extLst>
          </p:cNvPr>
          <p:cNvPicPr>
            <a:picLocks noChangeAspect="1"/>
          </p:cNvPicPr>
          <p:nvPr/>
        </p:nvPicPr>
        <p:blipFill>
          <a:blip r:embed="rId2"/>
          <a:stretch>
            <a:fillRect/>
          </a:stretch>
        </p:blipFill>
        <p:spPr>
          <a:xfrm>
            <a:off x="3060130" y="1358896"/>
            <a:ext cx="6017309" cy="4818067"/>
          </a:xfrm>
          <a:prstGeom prst="rect">
            <a:avLst/>
          </a:prstGeom>
        </p:spPr>
      </p:pic>
    </p:spTree>
    <p:extLst>
      <p:ext uri="{BB962C8B-B14F-4D97-AF65-F5344CB8AC3E}">
        <p14:creationId xmlns:p14="http://schemas.microsoft.com/office/powerpoint/2010/main" val="132634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2B474E-4471-45A4-98D7-ECFE7F0D61EA}"/>
              </a:ext>
            </a:extLst>
          </p:cNvPr>
          <p:cNvPicPr>
            <a:picLocks noChangeAspect="1"/>
          </p:cNvPicPr>
          <p:nvPr/>
        </p:nvPicPr>
        <p:blipFill>
          <a:blip r:embed="rId2"/>
          <a:stretch>
            <a:fillRect/>
          </a:stretch>
        </p:blipFill>
        <p:spPr>
          <a:xfrm>
            <a:off x="3688802" y="2538249"/>
            <a:ext cx="5943360" cy="2441521"/>
          </a:xfrm>
          <a:prstGeom prst="rect">
            <a:avLst/>
          </a:prstGeom>
        </p:spPr>
      </p:pic>
      <p:sp>
        <p:nvSpPr>
          <p:cNvPr id="8" name="Content Placeholder 7">
            <a:extLst>
              <a:ext uri="{FF2B5EF4-FFF2-40B4-BE49-F238E27FC236}">
                <a16:creationId xmlns:a16="http://schemas.microsoft.com/office/drawing/2014/main" id="{885E9972-9D64-4B1B-AF01-286869B1CEBB}"/>
              </a:ext>
            </a:extLst>
          </p:cNvPr>
          <p:cNvSpPr>
            <a:spLocks noGrp="1"/>
          </p:cNvSpPr>
          <p:nvPr>
            <p:ph idx="1"/>
          </p:nvPr>
        </p:nvSpPr>
        <p:spPr>
          <a:xfrm>
            <a:off x="726527" y="409903"/>
            <a:ext cx="10738945" cy="5625170"/>
          </a:xfrm>
        </p:spPr>
        <p:txBody>
          <a:bodyPr/>
          <a:lstStyle/>
          <a:p>
            <a:pPr marL="0" indent="0">
              <a:buNone/>
            </a:pPr>
            <a:r>
              <a:rPr lang="en-US" dirty="0"/>
              <a:t>Angular</a:t>
            </a:r>
          </a:p>
        </p:txBody>
      </p:sp>
      <p:sp>
        <p:nvSpPr>
          <p:cNvPr id="9" name="Rectangle 8">
            <a:extLst>
              <a:ext uri="{FF2B5EF4-FFF2-40B4-BE49-F238E27FC236}">
                <a16:creationId xmlns:a16="http://schemas.microsoft.com/office/drawing/2014/main" id="{B7436C96-9E0A-4590-94AA-6052087D3432}"/>
              </a:ext>
            </a:extLst>
          </p:cNvPr>
          <p:cNvSpPr/>
          <p:nvPr/>
        </p:nvSpPr>
        <p:spPr>
          <a:xfrm>
            <a:off x="3880496" y="1012411"/>
            <a:ext cx="6096000" cy="1852815"/>
          </a:xfrm>
          <a:prstGeom prst="rect">
            <a:avLst/>
          </a:prstGeom>
        </p:spPr>
        <p:txBody>
          <a:bodyPr>
            <a:spAutoFit/>
          </a:bodyPr>
          <a:lstStyle/>
          <a:p>
            <a:pPr>
              <a:lnSpc>
                <a:spcPct val="200000"/>
              </a:lnSpc>
            </a:pPr>
            <a:r>
              <a:rPr lang="en-US" sz="2000" dirty="0"/>
              <a:t>Angular is indeed a great client-side and open-source JavaScript framework for building interactive components as well as elements of a website</a:t>
            </a:r>
          </a:p>
        </p:txBody>
      </p:sp>
    </p:spTree>
    <p:extLst>
      <p:ext uri="{BB962C8B-B14F-4D97-AF65-F5344CB8AC3E}">
        <p14:creationId xmlns:p14="http://schemas.microsoft.com/office/powerpoint/2010/main" val="311881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FD2E4-DD90-4155-B306-904BFCA3C99C}"/>
              </a:ext>
            </a:extLst>
          </p:cNvPr>
          <p:cNvSpPr>
            <a:spLocks noGrp="1"/>
          </p:cNvSpPr>
          <p:nvPr>
            <p:ph idx="1"/>
          </p:nvPr>
        </p:nvSpPr>
        <p:spPr>
          <a:xfrm>
            <a:off x="536028" y="488731"/>
            <a:ext cx="10817772" cy="5688232"/>
          </a:xfrm>
        </p:spPr>
        <p:txBody>
          <a:bodyPr/>
          <a:lstStyle/>
          <a:p>
            <a:pPr marL="0" indent="0">
              <a:buNone/>
            </a:pPr>
            <a:r>
              <a:rPr lang="en-US" dirty="0"/>
              <a:t>SPA:</a:t>
            </a:r>
          </a:p>
        </p:txBody>
      </p:sp>
      <p:pic>
        <p:nvPicPr>
          <p:cNvPr id="4" name="Picture 3">
            <a:extLst>
              <a:ext uri="{FF2B5EF4-FFF2-40B4-BE49-F238E27FC236}">
                <a16:creationId xmlns:a16="http://schemas.microsoft.com/office/drawing/2014/main" id="{A22351D6-0256-46C3-BF3B-97F4DAB29D04}"/>
              </a:ext>
            </a:extLst>
          </p:cNvPr>
          <p:cNvPicPr>
            <a:picLocks noChangeAspect="1"/>
          </p:cNvPicPr>
          <p:nvPr/>
        </p:nvPicPr>
        <p:blipFill>
          <a:blip r:embed="rId2"/>
          <a:stretch>
            <a:fillRect/>
          </a:stretch>
        </p:blipFill>
        <p:spPr>
          <a:xfrm>
            <a:off x="2037035" y="681037"/>
            <a:ext cx="8674508" cy="3455535"/>
          </a:xfrm>
          <a:prstGeom prst="rect">
            <a:avLst/>
          </a:prstGeom>
        </p:spPr>
      </p:pic>
      <p:pic>
        <p:nvPicPr>
          <p:cNvPr id="5" name="Picture 4">
            <a:extLst>
              <a:ext uri="{FF2B5EF4-FFF2-40B4-BE49-F238E27FC236}">
                <a16:creationId xmlns:a16="http://schemas.microsoft.com/office/drawing/2014/main" id="{081E7E44-AE2B-45ED-9CD4-B90A85A46E08}"/>
              </a:ext>
            </a:extLst>
          </p:cNvPr>
          <p:cNvPicPr>
            <a:picLocks noChangeAspect="1"/>
          </p:cNvPicPr>
          <p:nvPr/>
        </p:nvPicPr>
        <p:blipFill>
          <a:blip r:embed="rId3"/>
          <a:stretch>
            <a:fillRect/>
          </a:stretch>
        </p:blipFill>
        <p:spPr>
          <a:xfrm>
            <a:off x="2037035" y="4151059"/>
            <a:ext cx="7716565" cy="2218209"/>
          </a:xfrm>
          <a:prstGeom prst="rect">
            <a:avLst/>
          </a:prstGeom>
        </p:spPr>
      </p:pic>
    </p:spTree>
    <p:extLst>
      <p:ext uri="{BB962C8B-B14F-4D97-AF65-F5344CB8AC3E}">
        <p14:creationId xmlns:p14="http://schemas.microsoft.com/office/powerpoint/2010/main" val="239143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391DB-23EB-4C1A-A171-E520ED834175}"/>
              </a:ext>
            </a:extLst>
          </p:cNvPr>
          <p:cNvSpPr>
            <a:spLocks noGrp="1"/>
          </p:cNvSpPr>
          <p:nvPr>
            <p:ph idx="1"/>
          </p:nvPr>
        </p:nvSpPr>
        <p:spPr>
          <a:xfrm>
            <a:off x="362607" y="126124"/>
            <a:ext cx="10991193" cy="6050839"/>
          </a:xfrm>
        </p:spPr>
        <p:txBody>
          <a:bodyPr/>
          <a:lstStyle/>
          <a:p>
            <a:pPr marL="0" indent="0">
              <a:buNone/>
            </a:pPr>
            <a:r>
              <a:rPr lang="en-US" dirty="0"/>
              <a:t>Type Script</a:t>
            </a:r>
          </a:p>
        </p:txBody>
      </p:sp>
      <p:pic>
        <p:nvPicPr>
          <p:cNvPr id="4" name="Picture 3">
            <a:extLst>
              <a:ext uri="{FF2B5EF4-FFF2-40B4-BE49-F238E27FC236}">
                <a16:creationId xmlns:a16="http://schemas.microsoft.com/office/drawing/2014/main" id="{3B33A562-D25F-4576-95EB-09B85FD4FBDF}"/>
              </a:ext>
            </a:extLst>
          </p:cNvPr>
          <p:cNvPicPr>
            <a:picLocks noChangeAspect="1"/>
          </p:cNvPicPr>
          <p:nvPr/>
        </p:nvPicPr>
        <p:blipFill>
          <a:blip r:embed="rId2"/>
          <a:stretch>
            <a:fillRect/>
          </a:stretch>
        </p:blipFill>
        <p:spPr>
          <a:xfrm>
            <a:off x="8932776" y="1063304"/>
            <a:ext cx="2333625" cy="2333625"/>
          </a:xfrm>
          <a:prstGeom prst="rect">
            <a:avLst/>
          </a:prstGeom>
        </p:spPr>
      </p:pic>
      <p:pic>
        <p:nvPicPr>
          <p:cNvPr id="5" name="Picture 4">
            <a:extLst>
              <a:ext uri="{FF2B5EF4-FFF2-40B4-BE49-F238E27FC236}">
                <a16:creationId xmlns:a16="http://schemas.microsoft.com/office/drawing/2014/main" id="{2C5A07AC-0296-4B13-9A93-C8640C2DF636}"/>
              </a:ext>
            </a:extLst>
          </p:cNvPr>
          <p:cNvPicPr>
            <a:picLocks noChangeAspect="1"/>
          </p:cNvPicPr>
          <p:nvPr/>
        </p:nvPicPr>
        <p:blipFill>
          <a:blip r:embed="rId3"/>
          <a:stretch>
            <a:fillRect/>
          </a:stretch>
        </p:blipFill>
        <p:spPr>
          <a:xfrm>
            <a:off x="685800" y="1426615"/>
            <a:ext cx="8392104" cy="2514014"/>
          </a:xfrm>
          <a:prstGeom prst="rect">
            <a:avLst/>
          </a:prstGeom>
        </p:spPr>
      </p:pic>
    </p:spTree>
    <p:extLst>
      <p:ext uri="{BB962C8B-B14F-4D97-AF65-F5344CB8AC3E}">
        <p14:creationId xmlns:p14="http://schemas.microsoft.com/office/powerpoint/2010/main" val="216764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A2B6-575C-435F-9E29-C3B59663D0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82D970-C115-46FA-A85E-02A1D80F7C7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37F21A-62B2-41A3-8EA5-E78DA1E013F3}"/>
              </a:ext>
            </a:extLst>
          </p:cNvPr>
          <p:cNvPicPr>
            <a:picLocks noChangeAspect="1"/>
          </p:cNvPicPr>
          <p:nvPr/>
        </p:nvPicPr>
        <p:blipFill>
          <a:blip r:embed="rId2"/>
          <a:stretch>
            <a:fillRect/>
          </a:stretch>
        </p:blipFill>
        <p:spPr>
          <a:xfrm>
            <a:off x="1088571" y="681038"/>
            <a:ext cx="9666515" cy="5275208"/>
          </a:xfrm>
          <a:prstGeom prst="rect">
            <a:avLst/>
          </a:prstGeom>
        </p:spPr>
      </p:pic>
    </p:spTree>
    <p:extLst>
      <p:ext uri="{BB962C8B-B14F-4D97-AF65-F5344CB8AC3E}">
        <p14:creationId xmlns:p14="http://schemas.microsoft.com/office/powerpoint/2010/main" val="270223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8CFD-DFC9-4F6C-A616-A459A76E39B9}"/>
              </a:ext>
            </a:extLst>
          </p:cNvPr>
          <p:cNvSpPr>
            <a:spLocks noGrp="1"/>
          </p:cNvSpPr>
          <p:nvPr>
            <p:ph type="title"/>
          </p:nvPr>
        </p:nvSpPr>
        <p:spPr>
          <a:xfrm>
            <a:off x="838200" y="-1115331"/>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E5C1703-0F27-4890-853F-EEE477298862}"/>
              </a:ext>
            </a:extLst>
          </p:cNvPr>
          <p:cNvSpPr>
            <a:spLocks noGrp="1"/>
          </p:cNvSpPr>
          <p:nvPr>
            <p:ph idx="1"/>
          </p:nvPr>
        </p:nvSpPr>
        <p:spPr>
          <a:xfrm>
            <a:off x="674914" y="391886"/>
            <a:ext cx="10678886" cy="5785077"/>
          </a:xfrm>
        </p:spPr>
        <p:txBody>
          <a:bodyPr/>
          <a:lstStyle/>
          <a:p>
            <a:pPr marL="0" indent="0">
              <a:buNone/>
            </a:pPr>
            <a:r>
              <a:rPr lang="en-US" dirty="0"/>
              <a:t>Angular components</a:t>
            </a:r>
          </a:p>
        </p:txBody>
      </p:sp>
      <p:pic>
        <p:nvPicPr>
          <p:cNvPr id="4" name="Picture 3">
            <a:extLst>
              <a:ext uri="{FF2B5EF4-FFF2-40B4-BE49-F238E27FC236}">
                <a16:creationId xmlns:a16="http://schemas.microsoft.com/office/drawing/2014/main" id="{B7BB876A-34C6-47B7-B994-E29B775E4AE1}"/>
              </a:ext>
            </a:extLst>
          </p:cNvPr>
          <p:cNvPicPr>
            <a:picLocks noChangeAspect="1"/>
          </p:cNvPicPr>
          <p:nvPr/>
        </p:nvPicPr>
        <p:blipFill>
          <a:blip r:embed="rId2"/>
          <a:stretch>
            <a:fillRect/>
          </a:stretch>
        </p:blipFill>
        <p:spPr>
          <a:xfrm>
            <a:off x="2379133" y="1338262"/>
            <a:ext cx="5192610" cy="3767138"/>
          </a:xfrm>
          <a:prstGeom prst="rect">
            <a:avLst/>
          </a:prstGeom>
        </p:spPr>
      </p:pic>
    </p:spTree>
    <p:extLst>
      <p:ext uri="{BB962C8B-B14F-4D97-AF65-F5344CB8AC3E}">
        <p14:creationId xmlns:p14="http://schemas.microsoft.com/office/powerpoint/2010/main" val="7239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7BC-0A5E-449B-BF5F-716E199A21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7C5F86-6E2E-4826-AC47-15FCABB122B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F40BD85-BFEB-4E34-83C2-82B11B450BBD}"/>
              </a:ext>
            </a:extLst>
          </p:cNvPr>
          <p:cNvPicPr>
            <a:picLocks noChangeAspect="1"/>
          </p:cNvPicPr>
          <p:nvPr/>
        </p:nvPicPr>
        <p:blipFill>
          <a:blip r:embed="rId2"/>
          <a:stretch>
            <a:fillRect/>
          </a:stretch>
        </p:blipFill>
        <p:spPr>
          <a:xfrm>
            <a:off x="914928" y="552450"/>
            <a:ext cx="10125075" cy="5448300"/>
          </a:xfrm>
          <a:prstGeom prst="rect">
            <a:avLst/>
          </a:prstGeom>
        </p:spPr>
      </p:pic>
    </p:spTree>
    <p:extLst>
      <p:ext uri="{BB962C8B-B14F-4D97-AF65-F5344CB8AC3E}">
        <p14:creationId xmlns:p14="http://schemas.microsoft.com/office/powerpoint/2010/main" val="393459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F3E43-A34C-43D4-938A-92074DD5BCEF}"/>
              </a:ext>
            </a:extLst>
          </p:cNvPr>
          <p:cNvSpPr>
            <a:spLocks noGrp="1"/>
          </p:cNvSpPr>
          <p:nvPr>
            <p:ph idx="1"/>
          </p:nvPr>
        </p:nvSpPr>
        <p:spPr>
          <a:xfrm>
            <a:off x="544286" y="391886"/>
            <a:ext cx="10809514" cy="5785077"/>
          </a:xfrm>
        </p:spPr>
        <p:txBody>
          <a:bodyPr/>
          <a:lstStyle/>
          <a:p>
            <a:pPr marL="0" indent="0">
              <a:buNone/>
            </a:pPr>
            <a:r>
              <a:rPr lang="en-US" dirty="0"/>
              <a:t>Angular Version</a:t>
            </a:r>
          </a:p>
        </p:txBody>
      </p:sp>
      <p:pic>
        <p:nvPicPr>
          <p:cNvPr id="4" name="Picture 3">
            <a:extLst>
              <a:ext uri="{FF2B5EF4-FFF2-40B4-BE49-F238E27FC236}">
                <a16:creationId xmlns:a16="http://schemas.microsoft.com/office/drawing/2014/main" id="{07F57AB9-ACC8-4161-A0D9-B8081CC082B3}"/>
              </a:ext>
            </a:extLst>
          </p:cNvPr>
          <p:cNvPicPr>
            <a:picLocks noChangeAspect="1"/>
          </p:cNvPicPr>
          <p:nvPr/>
        </p:nvPicPr>
        <p:blipFill>
          <a:blip r:embed="rId2"/>
          <a:stretch>
            <a:fillRect/>
          </a:stretch>
        </p:blipFill>
        <p:spPr>
          <a:xfrm>
            <a:off x="2787423" y="1825625"/>
            <a:ext cx="6204177" cy="4140643"/>
          </a:xfrm>
          <a:prstGeom prst="rect">
            <a:avLst/>
          </a:prstGeom>
        </p:spPr>
      </p:pic>
    </p:spTree>
    <p:extLst>
      <p:ext uri="{BB962C8B-B14F-4D97-AF65-F5344CB8AC3E}">
        <p14:creationId xmlns:p14="http://schemas.microsoft.com/office/powerpoint/2010/main" val="2499415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Angular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Ambika V</dc:creator>
  <cp:lastModifiedBy>Monisha Nandhakumar</cp:lastModifiedBy>
  <cp:revision>18</cp:revision>
  <dcterms:created xsi:type="dcterms:W3CDTF">2020-01-21T06:29:50Z</dcterms:created>
  <dcterms:modified xsi:type="dcterms:W3CDTF">2020-10-20T09:30:29Z</dcterms:modified>
</cp:coreProperties>
</file>