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468" r:id="rId2"/>
    <p:sldId id="582" r:id="rId3"/>
    <p:sldId id="584" r:id="rId4"/>
    <p:sldId id="583" r:id="rId5"/>
    <p:sldId id="585" r:id="rId6"/>
    <p:sldId id="591" r:id="rId7"/>
    <p:sldId id="592" r:id="rId8"/>
    <p:sldId id="593" r:id="rId9"/>
    <p:sldId id="586" r:id="rId10"/>
    <p:sldId id="587" r:id="rId11"/>
    <p:sldId id="588" r:id="rId12"/>
    <p:sldId id="594" r:id="rId13"/>
    <p:sldId id="589" r:id="rId14"/>
    <p:sldId id="279" r:id="rId15"/>
    <p:sldId id="300" r:id="rId16"/>
    <p:sldId id="301" r:id="rId17"/>
    <p:sldId id="59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2" autoAdjust="0"/>
    <p:restoredTop sz="99497" autoAdjust="0"/>
  </p:normalViewPr>
  <p:slideViewPr>
    <p:cSldViewPr snapToGrid="0" snapToObjects="1">
      <p:cViewPr varScale="1">
        <p:scale>
          <a:sx n="67" d="100"/>
          <a:sy n="67" d="100"/>
        </p:scale>
        <p:origin x="120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388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6C0CF-EF7B-F44F-9E10-A7458CF31E0D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DADF4-2B27-6146-9315-F950E2AABB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9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7487E-3E2A-B343-B16F-C8BE0BCA607A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28A79-60B8-9040-9417-3C6DCDDD56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295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9F3A-442F-9946-8393-7F08EF3FBE61}" type="datetime1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06-02-2019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80F-E560-6D4A-A057-1134F2A3278D}" type="datetime1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06-02-2019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658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FE44-8FAE-5349-BD70-DD61E84BB649}" type="datetime1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06-02-2019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731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Avenir Book"/>
                <a:cs typeface="Avenir Book"/>
              </a:defRPr>
            </a:lvl1pPr>
            <a:lvl2pPr>
              <a:defRPr sz="2000">
                <a:latin typeface="Avenir Book"/>
                <a:cs typeface="Avenir Book"/>
              </a:defRPr>
            </a:lvl2pPr>
            <a:lvl3pPr>
              <a:defRPr sz="2000">
                <a:latin typeface="Avenir Book"/>
                <a:cs typeface="Avenir Book"/>
              </a:defRPr>
            </a:lvl3pPr>
            <a:lvl4pPr>
              <a:defRPr sz="2000">
                <a:latin typeface="Avenir Book"/>
                <a:cs typeface="Avenir Book"/>
              </a:defRPr>
            </a:lvl4pPr>
            <a:lvl5pPr>
              <a:defRPr sz="2000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1762"/>
            <a:ext cx="2133600" cy="365125"/>
          </a:xfrm>
        </p:spPr>
        <p:txBody>
          <a:bodyPr/>
          <a:lstStyle/>
          <a:p>
            <a:fld id="{7AFFD411-8B4E-F64D-B6BB-1BD141EF8626}" type="datetime1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06-02-2019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1762"/>
            <a:ext cx="2133600" cy="365125"/>
          </a:xfrm>
        </p:spPr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itle 3"/>
          <p:cNvSpPr txBox="1">
            <a:spLocks/>
          </p:cNvSpPr>
          <p:nvPr userDrawn="1"/>
        </p:nvSpPr>
        <p:spPr>
          <a:xfrm>
            <a:off x="-24967" y="-27384"/>
            <a:ext cx="9180512" cy="1143000"/>
          </a:xfrm>
          <a:prstGeom prst="rect">
            <a:avLst/>
          </a:prstGeom>
          <a:solidFill>
            <a:srgbClr val="1A152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  <a:defRPr/>
            </a:pPr>
            <a:endParaRPr lang="en-IN" sz="4000" dirty="0">
              <a:solidFill>
                <a:prstClr val="white"/>
              </a:solidFill>
              <a:latin typeface="Raleway medium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venir Book"/>
                <a:cs typeface="Avenir Book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27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74CD-F6CE-864D-86C1-1A58D6E9B31F}" type="datetime1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06-02-2019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744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D608-0E84-0B43-86BE-8FE2D7E94BC2}" type="datetime1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06-02-2019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755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FDDB-9DAB-A146-A957-FB239AFE4C5F}" type="datetime1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06-02-2019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226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B3B8-123E-9C46-B33D-1E0B5CACDBF3}" type="datetime1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06-02-2019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613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176E-49F4-574B-AA14-24D48A1235AC}" type="datetime1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06-02-2019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474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C7D7-EAC2-7B40-87A3-F154AD7FB040}" type="datetime1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06-02-2019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789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2C27-C510-8D4D-A2BF-6F891D3254C4}" type="datetime1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06-02-2019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265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5842770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" name="think-cell Slide" r:id="rId15" imgW="360" imgH="360" progId="">
                  <p:embed/>
                </p:oleObj>
              </mc:Choice>
              <mc:Fallback>
                <p:oleObj name="think-cell Slide" r:id="rId15" imgW="360" imgH="360" progId="">
                  <p:embed/>
                  <p:pic>
                    <p:nvPicPr>
                      <p:cNvPr id="0" name="Picture 9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C7EDE288-423F-1A48-9DB7-511D0EEE5D2C}" type="datetime1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06-02-2019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IN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909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Book"/>
          <a:ea typeface="+mj-ea"/>
          <a:cs typeface="Avenir Book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opedia.com/TERM/M/Microsoft.html" TargetMode="External"/><Relationship Id="rId2" Type="http://schemas.openxmlformats.org/officeDocument/2006/relationships/hyperlink" Target="http://www.webopedia.com/TERM/P/program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ebopedia.com/TERM/A/application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-10160" y="1493912"/>
            <a:ext cx="9180512" cy="53640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  <a:defRPr/>
            </a:pPr>
            <a:endParaRPr lang="en-IN" sz="4000" dirty="0">
              <a:solidFill>
                <a:prstClr val="white"/>
              </a:solidFill>
              <a:latin typeface="Raleway mediu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53585" y="35030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795" y="2679055"/>
            <a:ext cx="8282115" cy="1470025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IN" sz="4000" dirty="0">
                <a:solidFill>
                  <a:schemeClr val="bg1"/>
                </a:solidFill>
                <a:latin typeface="Arial"/>
                <a:cs typeface="Arial"/>
              </a:rPr>
              <a:t>What is .NET?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9390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1325" indent="-441325">
              <a:defRPr/>
            </a:pPr>
            <a:r>
              <a:rPr lang="en-US" sz="2800" dirty="0">
                <a:latin typeface="+mn-lt"/>
              </a:rPr>
              <a:t>Common Language Runtime</a:t>
            </a:r>
          </a:p>
          <a:p>
            <a:pPr marL="993775" lvl="1" indent="-363538">
              <a:defRPr/>
            </a:pPr>
            <a:r>
              <a:rPr lang="en-US" sz="2800" dirty="0">
                <a:latin typeface="+mn-lt"/>
              </a:rPr>
              <a:t>Garbage collection</a:t>
            </a:r>
          </a:p>
          <a:p>
            <a:pPr marL="993775" lvl="1" indent="-363538">
              <a:defRPr/>
            </a:pPr>
            <a:r>
              <a:rPr lang="en-US" sz="2800" dirty="0">
                <a:latin typeface="+mn-lt"/>
              </a:rPr>
              <a:t>Language integration</a:t>
            </a:r>
          </a:p>
          <a:p>
            <a:pPr marL="993775" lvl="1" indent="-363538">
              <a:defRPr/>
            </a:pPr>
            <a:r>
              <a:rPr lang="en-US" sz="2800" dirty="0">
                <a:latin typeface="+mn-lt"/>
              </a:rPr>
              <a:t>Multiple versioning support </a:t>
            </a:r>
          </a:p>
          <a:p>
            <a:pPr marL="630237" lvl="1" indent="0">
              <a:buFontTx/>
              <a:buNone/>
              <a:defRPr/>
            </a:pPr>
            <a:r>
              <a:rPr lang="en-US" sz="2800" dirty="0">
                <a:latin typeface="+mn-lt"/>
              </a:rPr>
              <a:t>                  (no more DLL hell!)</a:t>
            </a:r>
          </a:p>
          <a:p>
            <a:pPr marL="993775" lvl="1" indent="-363538">
              <a:defRPr/>
            </a:pPr>
            <a:r>
              <a:rPr lang="en-US" sz="2800" dirty="0">
                <a:latin typeface="+mn-lt"/>
              </a:rPr>
              <a:t>Integrated security</a:t>
            </a:r>
          </a:p>
          <a:p>
            <a:pPr marL="993775" lvl="1" indent="-363538">
              <a:defRPr/>
            </a:pPr>
            <a:r>
              <a:rPr lang="en-US" sz="2800" dirty="0">
                <a:latin typeface="+mn-lt"/>
              </a:rPr>
              <a:t>Managed code </a:t>
            </a:r>
            <a:r>
              <a:rPr lang="en-US" sz="2800">
                <a:latin typeface="+mn-lt"/>
              </a:rPr>
              <a:t>and unmanaged code</a:t>
            </a:r>
            <a:endParaRPr lang="en-US" sz="2800" dirty="0">
              <a:latin typeface="+mn-lt"/>
            </a:endParaRPr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Language Runtime</a:t>
            </a:r>
          </a:p>
        </p:txBody>
      </p:sp>
    </p:spTree>
    <p:extLst>
      <p:ext uri="{BB962C8B-B14F-4D97-AF65-F5344CB8AC3E}">
        <p14:creationId xmlns:p14="http://schemas.microsoft.com/office/powerpoint/2010/main" val="2722112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1325" indent="-441325">
              <a:defRPr/>
            </a:pPr>
            <a:r>
              <a:rPr lang="en-US" sz="2800" dirty="0">
                <a:latin typeface="+mn-lt"/>
              </a:rPr>
              <a:t>Framework Class Library</a:t>
            </a:r>
          </a:p>
          <a:p>
            <a:pPr marL="630237" lvl="1" indent="0">
              <a:buNone/>
              <a:defRPr/>
            </a:pPr>
            <a:r>
              <a:rPr lang="en-US" sz="2800">
                <a:latin typeface="+mn-lt"/>
              </a:rPr>
              <a:t>    Provides </a:t>
            </a:r>
            <a:r>
              <a:rPr lang="en-US" sz="2800" dirty="0">
                <a:latin typeface="+mn-lt"/>
              </a:rPr>
              <a:t>the core functionality:</a:t>
            </a:r>
          </a:p>
          <a:p>
            <a:pPr marL="993775" lvl="1" indent="-363538">
              <a:buFont typeface="Wingdings" panose="05000000000000000000" pitchFamily="2" charset="2"/>
              <a:buNone/>
              <a:defRPr/>
            </a:pPr>
            <a:r>
              <a:rPr lang="en-US" sz="2800" dirty="0">
                <a:latin typeface="+mn-lt"/>
              </a:rPr>
              <a:t>	ASP.NET, Web Services, ADO.NET, Windows Forms, IO, XML, etc.</a:t>
            </a:r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Framework Class Library</a:t>
            </a:r>
          </a:p>
        </p:txBody>
      </p:sp>
    </p:spTree>
    <p:extLst>
      <p:ext uri="{BB962C8B-B14F-4D97-AF65-F5344CB8AC3E}">
        <p14:creationId xmlns:p14="http://schemas.microsoft.com/office/powerpoint/2010/main" val="3132413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>
              <a:latin typeface="+mn-lt"/>
              <a:cs typeface="Arial"/>
            </a:endParaRPr>
          </a:p>
          <a:p>
            <a:endParaRPr lang="en-US" sz="2800" dirty="0">
              <a:latin typeface="+mn-lt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C# Code Compilation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9431" y="1404600"/>
            <a:ext cx="5545138" cy="491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62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+mn-lt"/>
              <a:cs typeface="Arial"/>
            </a:endParaRPr>
          </a:p>
          <a:p>
            <a:endParaRPr lang="en-US" sz="2800" dirty="0">
              <a:latin typeface="+mn-lt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 Why .NET? – Points from Suresh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295631" y="1778001"/>
            <a:ext cx="4187536" cy="37719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.NET is a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CLR – Common Language 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FCL – Framework Class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Visual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Language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algn="ctr"/>
            <a:endParaRPr lang="en-IN" dirty="0"/>
          </a:p>
        </p:txBody>
      </p:sp>
      <p:pic>
        <p:nvPicPr>
          <p:cNvPr id="2050" name="Picture 2" descr="http://thinkoutsidethepiggybank.typepad.com/.a/6a00e5522004338834019104d341be970c-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8" y="2146300"/>
            <a:ext cx="3670301" cy="367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1984875" y="1768884"/>
            <a:ext cx="104273" cy="477983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" y="1361453"/>
            <a:ext cx="395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should I use .NET for this web app?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0802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Assemblies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</a:t>
            </a:r>
            <a:r>
              <a:rPr lang="en-US" dirty="0" err="1"/>
              <a:t>.Net</a:t>
            </a:r>
            <a:r>
              <a:rPr lang="en-US" dirty="0"/>
              <a:t> Application on compilation gives assembly files(.dll or .exe)</a:t>
            </a:r>
          </a:p>
          <a:p>
            <a:r>
              <a:rPr lang="en-US" dirty="0"/>
              <a:t>Assemblies are fundamental unit of deployment, version control, reuse and security for a </a:t>
            </a:r>
            <a:r>
              <a:rPr lang="en-US" dirty="0" err="1"/>
              <a:t>.net</a:t>
            </a:r>
            <a:r>
              <a:rPr lang="en-US" dirty="0"/>
              <a:t> application.</a:t>
            </a:r>
          </a:p>
          <a:p>
            <a:r>
              <a:rPr lang="en-US" dirty="0"/>
              <a:t>Assembly contains – PE Header, CLR Header, Manifest and IL</a:t>
            </a:r>
          </a:p>
          <a:p>
            <a:r>
              <a:rPr lang="en-US" dirty="0"/>
              <a:t>Manifest files contain metadata</a:t>
            </a:r>
          </a:p>
          <a:p>
            <a:r>
              <a:rPr lang="en-US" dirty="0"/>
              <a:t>Assemblies can be private or shared</a:t>
            </a:r>
          </a:p>
          <a:p>
            <a:r>
              <a:rPr lang="en-US" dirty="0"/>
              <a:t>Shared Assemblies are placed in GAC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87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Assemblies </a:t>
            </a:r>
            <a:r>
              <a:rPr lang="en-US" dirty="0" err="1"/>
              <a:t>contd</a:t>
            </a:r>
            <a:r>
              <a:rPr lang="en-US" dirty="0"/>
              <a:t>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information in the assembly manifest can be modified using attributes</a:t>
            </a:r>
          </a:p>
          <a:p>
            <a:r>
              <a:rPr lang="en-US" dirty="0"/>
              <a:t>We use ILDASM to peek into the assembly Manifest and IL file. We can use this tool to export the same to a text file.</a:t>
            </a:r>
          </a:p>
          <a:p>
            <a:r>
              <a:rPr lang="en-US" dirty="0"/>
              <a:t>We use ILASM to reconstruct an assembly from the text file into assembly Manifest and the IL.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9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Assembly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wide central repository of assemblies</a:t>
            </a:r>
          </a:p>
          <a:p>
            <a:r>
              <a:rPr lang="en-US" dirty="0"/>
              <a:t>Assemblies in GAC must be strongly named</a:t>
            </a:r>
          </a:p>
          <a:p>
            <a:r>
              <a:rPr lang="en-US" dirty="0"/>
              <a:t>Strong name consists of simple text name, version number, and culture information(if provided), a public key and a digital signature</a:t>
            </a:r>
          </a:p>
          <a:p>
            <a:r>
              <a:rPr lang="en-US" dirty="0"/>
              <a:t> </a:t>
            </a:r>
            <a:r>
              <a:rPr lang="en-US" dirty="0" err="1"/>
              <a:t>gacutil</a:t>
            </a:r>
            <a:r>
              <a:rPr lang="en-US" dirty="0"/>
              <a:t> / </a:t>
            </a:r>
            <a:r>
              <a:rPr lang="en-US" dirty="0" err="1"/>
              <a:t>i</a:t>
            </a:r>
            <a:r>
              <a:rPr lang="en-US" dirty="0"/>
              <a:t> for installing and / u for uninstalling</a:t>
            </a:r>
          </a:p>
        </p:txBody>
      </p:sp>
    </p:spTree>
    <p:extLst>
      <p:ext uri="{BB962C8B-B14F-4D97-AF65-F5344CB8AC3E}">
        <p14:creationId xmlns:p14="http://schemas.microsoft.com/office/powerpoint/2010/main" val="3303847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B92CCD-AD9E-4C36-BAEC-A83C90241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F89234-83B9-4F07-ADFC-588B486D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96E8D0-0019-4777-8085-37FA5B6A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01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NET is the Microsoft Web services strategy to connect</a:t>
            </a:r>
          </a:p>
          <a:p>
            <a:pPr lvl="1"/>
            <a:r>
              <a:rPr lang="en-US" sz="2800" dirty="0"/>
              <a:t>information</a:t>
            </a:r>
          </a:p>
          <a:p>
            <a:pPr lvl="1"/>
            <a:r>
              <a:rPr lang="en-US" sz="2800" dirty="0">
                <a:latin typeface="+mn-lt"/>
              </a:rPr>
              <a:t>people</a:t>
            </a:r>
          </a:p>
          <a:p>
            <a:pPr lvl="1"/>
            <a:r>
              <a:rPr lang="en-US" sz="2800" dirty="0"/>
              <a:t>systems </a:t>
            </a:r>
          </a:p>
          <a:p>
            <a:pPr lvl="1"/>
            <a:r>
              <a:rPr lang="en-US" sz="2800" dirty="0"/>
              <a:t>devices</a:t>
            </a:r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en-US" sz="2800" dirty="0">
                <a:latin typeface="+mn-lt"/>
              </a:rPr>
              <a:t>through software.</a:t>
            </a:r>
          </a:p>
          <a:p>
            <a:pPr marL="0" indent="0">
              <a:buNone/>
            </a:pPr>
            <a:endParaRPr lang="en-US" sz="2800" dirty="0">
              <a:latin typeface="+mn-lt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What is .NET?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353" y="2527300"/>
            <a:ext cx="493901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0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latin typeface="+mn-lt"/>
              </a:rPr>
              <a:t>A </a:t>
            </a:r>
            <a:r>
              <a:rPr lang="en-IN" sz="2800" dirty="0">
                <a:latin typeface="+mn-lt"/>
                <a:hlinkClick r:id="rId2"/>
              </a:rPr>
              <a:t>programming</a:t>
            </a:r>
            <a:r>
              <a:rPr lang="en-IN" sz="2800" dirty="0">
                <a:latin typeface="+mn-lt"/>
              </a:rPr>
              <a:t> infrastructure created by </a:t>
            </a:r>
            <a:r>
              <a:rPr lang="en-IN" sz="2800" dirty="0">
                <a:latin typeface="+mn-lt"/>
                <a:hlinkClick r:id="rId3"/>
              </a:rPr>
              <a:t>Microsoft</a:t>
            </a:r>
            <a:r>
              <a:rPr lang="en-IN" sz="2800" dirty="0">
                <a:latin typeface="+mn-lt"/>
              </a:rPr>
              <a:t> for building, deploying, and running </a:t>
            </a:r>
            <a:r>
              <a:rPr lang="en-IN" sz="2800" dirty="0">
                <a:latin typeface="+mn-lt"/>
                <a:hlinkClick r:id="rId4"/>
              </a:rPr>
              <a:t>applications</a:t>
            </a:r>
            <a:endParaRPr lang="en-IN" sz="2800" dirty="0">
              <a:latin typeface="+mn-lt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Framework?</a:t>
            </a:r>
          </a:p>
        </p:txBody>
      </p:sp>
    </p:spTree>
    <p:extLst>
      <p:ext uri="{BB962C8B-B14F-4D97-AF65-F5344CB8AC3E}">
        <p14:creationId xmlns:p14="http://schemas.microsoft.com/office/powerpoint/2010/main" val="3632009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1325" indent="-441325">
              <a:defRPr/>
            </a:pPr>
            <a:r>
              <a:rPr lang="en-US" sz="2800" dirty="0">
                <a:latin typeface="+mn-lt"/>
              </a:rPr>
              <a:t>NET provides a standardized set of services</a:t>
            </a:r>
          </a:p>
          <a:p>
            <a:pPr marL="841375" lvl="1" indent="-441325">
              <a:defRPr/>
            </a:pPr>
            <a:r>
              <a:rPr lang="en-US" sz="2800" dirty="0">
                <a:latin typeface="+mn-lt"/>
              </a:rPr>
              <a:t>Data access and connectivity (ADO.NET)</a:t>
            </a:r>
          </a:p>
          <a:p>
            <a:pPr marL="841375" lvl="1" indent="-441325">
              <a:defRPr/>
            </a:pPr>
            <a:r>
              <a:rPr lang="en-US" sz="2800" dirty="0">
                <a:latin typeface="+mn-lt"/>
              </a:rPr>
              <a:t>User Interfaces (</a:t>
            </a:r>
            <a:r>
              <a:rPr lang="en-US" sz="2800" dirty="0" err="1">
                <a:latin typeface="+mn-lt"/>
              </a:rPr>
              <a:t>WinForms</a:t>
            </a:r>
            <a:r>
              <a:rPr lang="en-US" sz="2800" dirty="0">
                <a:latin typeface="+mn-lt"/>
              </a:rPr>
              <a:t>, WPF)</a:t>
            </a:r>
          </a:p>
          <a:p>
            <a:pPr marL="841375" lvl="1" indent="-441325">
              <a:defRPr/>
            </a:pPr>
            <a:r>
              <a:rPr lang="en-US" sz="2800" dirty="0">
                <a:latin typeface="+mn-lt"/>
              </a:rPr>
              <a:t>Web Applications (ASP.NET, Silverlight)</a:t>
            </a:r>
          </a:p>
          <a:p>
            <a:pPr marL="841375" lvl="1" indent="-441325">
              <a:defRPr/>
            </a:pPr>
            <a:r>
              <a:rPr lang="en-US" sz="2800" dirty="0">
                <a:latin typeface="+mn-lt"/>
              </a:rPr>
              <a:t>Network Communication (WCF), Workflow (WF)</a:t>
            </a:r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does the framework provide?</a:t>
            </a:r>
          </a:p>
        </p:txBody>
      </p:sp>
    </p:spTree>
    <p:extLst>
      <p:ext uri="{BB962C8B-B14F-4D97-AF65-F5344CB8AC3E}">
        <p14:creationId xmlns:p14="http://schemas.microsoft.com/office/powerpoint/2010/main" val="242408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.NET Framework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90600" y="5822747"/>
            <a:ext cx="5842000" cy="568325"/>
          </a:xfrm>
          <a:prstGeom prst="rect">
            <a:avLst/>
          </a:prstGeom>
          <a:solidFill>
            <a:srgbClr val="808080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808080"/>
            </a:extrusionClr>
            <a:contourClr>
              <a:srgbClr val="80808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Operating System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90600" y="5383213"/>
            <a:ext cx="5842000" cy="568325"/>
          </a:xfrm>
          <a:prstGeom prst="rect">
            <a:avLst/>
          </a:prstGeom>
          <a:solidFill>
            <a:schemeClr val="hlink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Common Language Runtime</a:t>
            </a: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004888" y="3211513"/>
            <a:ext cx="5856287" cy="2141537"/>
            <a:chOff x="585" y="1771"/>
            <a:chExt cx="3824" cy="1410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85" y="2845"/>
              <a:ext cx="3814" cy="336"/>
            </a:xfrm>
            <a:prstGeom prst="rect">
              <a:avLst/>
            </a:prstGeom>
            <a:solidFill>
              <a:schemeClr val="accent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ECEC6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.NET Framework (Base Class Library)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88" y="2468"/>
              <a:ext cx="3814" cy="331"/>
            </a:xfrm>
            <a:prstGeom prst="rect">
              <a:avLst/>
            </a:prstGeom>
            <a:solidFill>
              <a:schemeClr val="accent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ECEC6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ADO .NET and XML</a:t>
              </a:r>
            </a:p>
          </p:txBody>
        </p: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585" y="1771"/>
              <a:ext cx="3824" cy="599"/>
              <a:chOff x="296" y="1753"/>
              <a:chExt cx="3513" cy="692"/>
            </a:xfrm>
          </p:grpSpPr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296" y="1774"/>
                <a:ext cx="2208" cy="671"/>
              </a:xfrm>
              <a:prstGeom prst="rect">
                <a:avLst/>
              </a:prstGeom>
              <a:solidFill>
                <a:schemeClr val="accent2"/>
              </a:solidFill>
              <a:ln w="12700">
                <a:miter lim="800000"/>
                <a:headEnd type="none" w="sm" len="sm"/>
                <a:tailEnd type="none" w="sm" len="sm"/>
              </a:ln>
              <a:effectLst/>
              <a:scene3d>
                <a:camera prst="legacyObliqueTopRight"/>
                <a:lightRig rig="legacyFlat3" dir="b"/>
              </a:scene3d>
              <a:sp3d extrusionH="582600" prstMaterial="legacyMatte">
                <a:bevelT w="13500" h="13500" prst="angle"/>
                <a:bevelB w="13500" h="13500" prst="angle"/>
                <a:extrusionClr>
                  <a:schemeClr val="accent2"/>
                </a:extrusionClr>
                <a:contourClr>
                  <a:schemeClr val="accent2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rgbClr val="ECEC6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ASP .NET</a:t>
                </a:r>
              </a:p>
              <a:p>
                <a:pPr algn="ctr">
                  <a:defRPr/>
                </a:pPr>
                <a:r>
                  <a:rPr lang="en-US" sz="1800" b="1" i="1" dirty="0">
                    <a:solidFill>
                      <a:srgbClr val="ECEC6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Web Forms   Web Services</a:t>
                </a:r>
              </a:p>
              <a:p>
                <a:pPr algn="ctr">
                  <a:defRPr/>
                </a:pPr>
                <a:r>
                  <a:rPr lang="en-US" sz="1800" b="1" i="1" dirty="0">
                    <a:solidFill>
                      <a:srgbClr val="ECEC6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Mobile Internet Toolkit</a:t>
                </a: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2561" y="1753"/>
                <a:ext cx="1248" cy="671"/>
              </a:xfrm>
              <a:prstGeom prst="rect">
                <a:avLst/>
              </a:prstGeom>
              <a:solidFill>
                <a:schemeClr val="accent2"/>
              </a:solidFill>
              <a:ln w="12700">
                <a:miter lim="800000"/>
                <a:headEnd type="none" w="sm" len="sm"/>
                <a:tailEnd type="none" w="sm" len="sm"/>
              </a:ln>
              <a:effectLst/>
              <a:scene3d>
                <a:camera prst="legacyObliqueTopRight"/>
                <a:lightRig rig="legacyFlat3" dir="b"/>
              </a:scene3d>
              <a:sp3d extrusionH="582600" prstMaterial="legacyMatte">
                <a:bevelT w="13500" h="13500" prst="angle"/>
                <a:bevelB w="13500" h="13500" prst="angle"/>
                <a:extrusionClr>
                  <a:schemeClr val="accent2"/>
                </a:extrusionClr>
                <a:contourClr>
                  <a:schemeClr val="accent2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rgbClr val="ECEC6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Windows</a:t>
                </a:r>
              </a:p>
              <a:p>
                <a:pPr algn="ctr">
                  <a:defRPr/>
                </a:pPr>
                <a:r>
                  <a:rPr lang="en-US" sz="2000" b="1" dirty="0">
                    <a:solidFill>
                      <a:srgbClr val="ECEC6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Forms</a:t>
                </a:r>
              </a:p>
            </p:txBody>
          </p:sp>
        </p:grpSp>
      </p:grp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990600" y="2595563"/>
            <a:ext cx="5842000" cy="504825"/>
          </a:xfrm>
          <a:prstGeom prst="rect">
            <a:avLst/>
          </a:prstGeom>
          <a:solidFill>
            <a:srgbClr val="5A99D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5A99D2"/>
            </a:extrusionClr>
            <a:contourClr>
              <a:srgbClr val="5A99D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Common Language Specification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990600" y="1981200"/>
            <a:ext cx="735013" cy="504825"/>
          </a:xfrm>
          <a:prstGeom prst="rect">
            <a:avLst/>
          </a:prstGeom>
          <a:solidFill>
            <a:srgbClr val="5A99D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5A99D2"/>
            </a:extrusionClr>
            <a:contourClr>
              <a:srgbClr val="5A99D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C++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804988" y="1981200"/>
            <a:ext cx="784225" cy="504825"/>
          </a:xfrm>
          <a:prstGeom prst="rect">
            <a:avLst/>
          </a:prstGeom>
          <a:solidFill>
            <a:srgbClr val="5A99D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5A99D2"/>
            </a:extrusionClr>
            <a:contourClr>
              <a:srgbClr val="5A99D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C#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751138" y="2039938"/>
            <a:ext cx="762000" cy="504825"/>
          </a:xfrm>
          <a:prstGeom prst="rect">
            <a:avLst/>
          </a:prstGeom>
          <a:solidFill>
            <a:srgbClr val="5A99D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5A99D2"/>
            </a:extrusionClr>
            <a:contourClr>
              <a:srgbClr val="5A99D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1800" b="1" dirty="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VB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511550" y="1981200"/>
            <a:ext cx="747713" cy="504825"/>
          </a:xfrm>
          <a:prstGeom prst="rect">
            <a:avLst/>
          </a:prstGeom>
          <a:solidFill>
            <a:srgbClr val="5A99D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5A99D2"/>
            </a:extrusionClr>
            <a:contourClr>
              <a:srgbClr val="5A99D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Perl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371975" y="1981200"/>
            <a:ext cx="766763" cy="504825"/>
          </a:xfrm>
          <a:prstGeom prst="rect">
            <a:avLst/>
          </a:prstGeom>
          <a:solidFill>
            <a:srgbClr val="5A99D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5A99D2"/>
            </a:extrusionClr>
            <a:contourClr>
              <a:srgbClr val="5A99D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J#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181600" y="1981200"/>
            <a:ext cx="1651000" cy="504825"/>
          </a:xfrm>
          <a:prstGeom prst="rect">
            <a:avLst/>
          </a:prstGeom>
          <a:solidFill>
            <a:srgbClr val="5A99D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5A99D2"/>
            </a:extrusionClr>
            <a:contourClr>
              <a:srgbClr val="5A99D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875463" y="1981200"/>
            <a:ext cx="1201737" cy="4419600"/>
          </a:xfrm>
          <a:prstGeom prst="rect">
            <a:avLst/>
          </a:prstGeom>
          <a:solidFill>
            <a:schemeClr val="accent1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flatTx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ECEC6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Visual Studio .NET</a:t>
            </a:r>
          </a:p>
        </p:txBody>
      </p:sp>
    </p:spTree>
    <p:extLst>
      <p:ext uri="{BB962C8B-B14F-4D97-AF65-F5344CB8AC3E}">
        <p14:creationId xmlns:p14="http://schemas.microsoft.com/office/powerpoint/2010/main" val="316714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-10160" y="1493912"/>
            <a:ext cx="9180512" cy="53640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  <a:defRPr/>
            </a:pPr>
            <a:endParaRPr lang="en-IN" sz="4000" dirty="0">
              <a:solidFill>
                <a:prstClr val="white"/>
              </a:solidFill>
              <a:latin typeface="Raleway mediu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53585" y="35030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795" y="2679055"/>
            <a:ext cx="8282115" cy="1470025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IN" sz="2800" dirty="0">
                <a:solidFill>
                  <a:schemeClr val="bg1"/>
                </a:solidFill>
                <a:latin typeface="Arial"/>
                <a:cs typeface="Arial"/>
              </a:rPr>
              <a:t>What is CLS?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0800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82701"/>
            <a:ext cx="7899400" cy="1651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Provides basic set of features to be implemented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CLS enables language interoperability</a:t>
            </a:r>
          </a:p>
          <a:p>
            <a:endParaRPr lang="en-US" sz="2800" dirty="0">
              <a:latin typeface="+mn-lt"/>
              <a:cs typeface="Arial"/>
            </a:endParaRPr>
          </a:p>
          <a:p>
            <a:endParaRPr lang="en-US" sz="2800" dirty="0">
              <a:latin typeface="+mn-lt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CLS – Common Language Specification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212" y="3619500"/>
            <a:ext cx="2510588" cy="2501901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457200" y="3149600"/>
            <a:ext cx="7238999" cy="3167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dirty="0"/>
              <a:t>Components that adhere to CLS rules are called CLS-compliant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CTS is a subset of CLS</a:t>
            </a:r>
          </a:p>
          <a:p>
            <a:endParaRPr lang="en-US" sz="2800" dirty="0">
              <a:latin typeface="+mn-lt"/>
              <a:cs typeface="Arial"/>
            </a:endParaRPr>
          </a:p>
          <a:p>
            <a:endParaRPr lang="en-US" sz="2800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577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altLang="en-US" sz="2800" dirty="0">
                <a:latin typeface="+mn-lt"/>
              </a:rPr>
              <a:t>It defines the rules which Common Language Runtime follows when declaring, using, and managing types</a:t>
            </a:r>
          </a:p>
          <a:p>
            <a:pPr lvl="1"/>
            <a:r>
              <a:rPr lang="en-IN" altLang="en-US" sz="2800" dirty="0">
                <a:latin typeface="+mn-lt"/>
              </a:rPr>
              <a:t>Enables cross language integration</a:t>
            </a:r>
          </a:p>
          <a:p>
            <a:pPr lvl="1"/>
            <a:r>
              <a:rPr lang="en-IN" altLang="en-US" sz="2800" dirty="0">
                <a:latin typeface="+mn-lt"/>
              </a:rPr>
              <a:t>Provides an object oriented model for implementation by many languages</a:t>
            </a:r>
          </a:p>
          <a:p>
            <a:pPr lvl="1"/>
            <a:r>
              <a:rPr lang="en-IN" altLang="en-US" sz="2800" dirty="0">
                <a:latin typeface="+mn-lt"/>
              </a:rPr>
              <a:t>Defines rules that every language must follow under .NET framework</a:t>
            </a:r>
          </a:p>
          <a:p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CTS – Common Type System</a:t>
            </a:r>
          </a:p>
        </p:txBody>
      </p:sp>
    </p:spTree>
    <p:extLst>
      <p:ext uri="{BB962C8B-B14F-4D97-AF65-F5344CB8AC3E}">
        <p14:creationId xmlns:p14="http://schemas.microsoft.com/office/powerpoint/2010/main" val="176372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FCL – Framework Class Library</a:t>
            </a:r>
          </a:p>
          <a:p>
            <a:r>
              <a:rPr lang="en-US" sz="2800" dirty="0">
                <a:latin typeface="+mn-lt"/>
              </a:rPr>
              <a:t>CLR – Common Language Runtime</a:t>
            </a:r>
            <a:endParaRPr lang="en-IN" sz="28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806B-2C15-4732-8BE4-466CDA07A21C}" type="slidenum">
              <a:rPr lang="en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of the framework</a:t>
            </a:r>
          </a:p>
        </p:txBody>
      </p:sp>
    </p:spTree>
    <p:extLst>
      <p:ext uri="{BB962C8B-B14F-4D97-AF65-F5344CB8AC3E}">
        <p14:creationId xmlns:p14="http://schemas.microsoft.com/office/powerpoint/2010/main" val="35713988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</Words>
  <Application>Microsoft Office PowerPoint</Application>
  <PresentationFormat>On-screen Show (4:3)</PresentationFormat>
  <Paragraphs>100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Avenir Book</vt:lpstr>
      <vt:lpstr>Calibri</vt:lpstr>
      <vt:lpstr>Raleway medium</vt:lpstr>
      <vt:lpstr>Wingdings</vt:lpstr>
      <vt:lpstr>1_Office Theme</vt:lpstr>
      <vt:lpstr>think-cell Slide</vt:lpstr>
      <vt:lpstr>What is .NET?</vt:lpstr>
      <vt:lpstr>What is .NET?</vt:lpstr>
      <vt:lpstr>What is a Framework?</vt:lpstr>
      <vt:lpstr>What does the framework provide?</vt:lpstr>
      <vt:lpstr>.NET Framework</vt:lpstr>
      <vt:lpstr>What is CLS?</vt:lpstr>
      <vt:lpstr>CLS – Common Language Specification</vt:lpstr>
      <vt:lpstr> CTS – Common Type System</vt:lpstr>
      <vt:lpstr>Core of the framework</vt:lpstr>
      <vt:lpstr>Common Language Runtime</vt:lpstr>
      <vt:lpstr>Framework Class Library</vt:lpstr>
      <vt:lpstr>C# Code Compilation</vt:lpstr>
      <vt:lpstr> Why .NET? – Points from Suresh</vt:lpstr>
      <vt:lpstr>  Assemblies </vt:lpstr>
      <vt:lpstr>Assemblies contd….</vt:lpstr>
      <vt:lpstr>Global Assembly Cache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Rajan Singh</dc:creator>
  <cp:lastModifiedBy>Monisha Nandhakumar</cp:lastModifiedBy>
  <cp:revision>1237</cp:revision>
  <dcterms:created xsi:type="dcterms:W3CDTF">2014-06-30T07:13:18Z</dcterms:created>
  <dcterms:modified xsi:type="dcterms:W3CDTF">2019-02-06T17:03:16Z</dcterms:modified>
</cp:coreProperties>
</file>