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handoutMasterIdLst>
    <p:handoutMasterId r:id="rId32"/>
  </p:handoutMasterIdLst>
  <p:sldIdLst>
    <p:sldId id="260" r:id="rId5"/>
    <p:sldId id="341" r:id="rId6"/>
    <p:sldId id="340" r:id="rId7"/>
    <p:sldId id="261" r:id="rId8"/>
    <p:sldId id="263" r:id="rId9"/>
    <p:sldId id="291" r:id="rId10"/>
    <p:sldId id="284" r:id="rId11"/>
    <p:sldId id="286" r:id="rId12"/>
    <p:sldId id="287" r:id="rId13"/>
    <p:sldId id="288" r:id="rId14"/>
    <p:sldId id="267" r:id="rId15"/>
    <p:sldId id="292" r:id="rId16"/>
    <p:sldId id="290" r:id="rId17"/>
    <p:sldId id="269" r:id="rId18"/>
    <p:sldId id="272" r:id="rId19"/>
    <p:sldId id="343" r:id="rId20"/>
    <p:sldId id="273" r:id="rId21"/>
    <p:sldId id="294" r:id="rId22"/>
    <p:sldId id="295" r:id="rId23"/>
    <p:sldId id="297" r:id="rId24"/>
    <p:sldId id="296" r:id="rId25"/>
    <p:sldId id="298" r:id="rId26"/>
    <p:sldId id="282" r:id="rId27"/>
    <p:sldId id="338" r:id="rId28"/>
    <p:sldId id="339" r:id="rId29"/>
    <p:sldId id="342" r:id="rId3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F5F5F"/>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627" autoAdjust="0"/>
    <p:restoredTop sz="94494" autoAdjust="0"/>
  </p:normalViewPr>
  <p:slideViewPr>
    <p:cSldViewPr>
      <p:cViewPr varScale="1">
        <p:scale>
          <a:sx n="69" d="100"/>
          <a:sy n="69" d="100"/>
        </p:scale>
        <p:origin x="-7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08089A3-9553-4397-B6F3-E223126B5939}" type="slidenum">
              <a:rPr lang="en-US"/>
              <a:pPr>
                <a:defRPr/>
              </a:pPr>
              <a:t>‹#›</a:t>
            </a:fld>
            <a:endParaRPr lang="en-US"/>
          </a:p>
        </p:txBody>
      </p:sp>
    </p:spTree>
    <p:extLst>
      <p:ext uri="{BB962C8B-B14F-4D97-AF65-F5344CB8AC3E}">
        <p14:creationId xmlns="" xmlns:p14="http://schemas.microsoft.com/office/powerpoint/2010/main" val="1758245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41C320E-EA4C-4E79-9848-C1BD6F6E2178}" type="slidenum">
              <a:rPr lang="en-US"/>
              <a:pPr>
                <a:defRPr/>
              </a:pPr>
              <a:t>‹#›</a:t>
            </a:fld>
            <a:endParaRPr lang="en-US"/>
          </a:p>
        </p:txBody>
      </p:sp>
    </p:spTree>
    <p:extLst>
      <p:ext uri="{BB962C8B-B14F-4D97-AF65-F5344CB8AC3E}">
        <p14:creationId xmlns="" xmlns:p14="http://schemas.microsoft.com/office/powerpoint/2010/main" val="1651991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2.0</a:t>
            </a:r>
          </a:p>
          <a:p>
            <a:pPr lvl="1"/>
            <a:r>
              <a:rPr lang="en-US" sz="2000" dirty="0" smtClean="0"/>
              <a:t>HTML 2.0 was developed by the Internet Engineering Task Force HTML Working Group in 1996.</a:t>
            </a:r>
          </a:p>
          <a:p>
            <a:r>
              <a:rPr lang="en-US" dirty="0" smtClean="0"/>
              <a:t>HTML 3.2</a:t>
            </a:r>
          </a:p>
          <a:p>
            <a:r>
              <a:rPr lang="en-US" dirty="0" smtClean="0"/>
              <a:t>HTML 4.0</a:t>
            </a:r>
          </a:p>
          <a:p>
            <a:r>
              <a:rPr lang="en-US" dirty="0" smtClean="0"/>
              <a:t>HTML 4.01</a:t>
            </a:r>
          </a:p>
          <a:p>
            <a:pPr lvl="1"/>
            <a:r>
              <a:rPr lang="en-US" sz="2000" dirty="0" smtClean="0"/>
              <a:t>HTML 4.01 was released as a W3C Recommendation 24. December 1999.</a:t>
            </a:r>
          </a:p>
          <a:p>
            <a:pPr lvl="1"/>
            <a:r>
              <a:rPr lang="en-US" sz="2000" dirty="0" smtClean="0"/>
              <a:t>HTML 4.01 is a minor update of corrections and bug fixes in HTML 4.0.</a:t>
            </a:r>
          </a:p>
          <a:p>
            <a:pPr lvl="1"/>
            <a:r>
              <a:rPr lang="en-US" sz="2000" dirty="0" smtClean="0"/>
              <a:t>W3C will not continue to develop HTML. Future W3C work will be focusing on XHTML.</a:t>
            </a:r>
            <a:endParaRPr lang="en-US" dirty="0" smtClean="0"/>
          </a:p>
          <a:p>
            <a:pPr>
              <a:lnSpc>
                <a:spcPct val="120000"/>
              </a:lnSpc>
            </a:pPr>
            <a:r>
              <a:rPr lang="en-US" dirty="0" smtClean="0"/>
              <a:t>XHTML 1.0</a:t>
            </a:r>
          </a:p>
          <a:p>
            <a:pPr lvl="1">
              <a:lnSpc>
                <a:spcPct val="120000"/>
              </a:lnSpc>
            </a:pPr>
            <a:r>
              <a:rPr lang="en-US" sz="2000" dirty="0" smtClean="0"/>
              <a:t>XHTML 1.0 reformulates HTML 4.01 in XML.</a:t>
            </a:r>
          </a:p>
          <a:p>
            <a:pPr lvl="1">
              <a:lnSpc>
                <a:spcPct val="120000"/>
              </a:lnSpc>
            </a:pPr>
            <a:r>
              <a:rPr lang="en-US" sz="2000" dirty="0" smtClean="0"/>
              <a:t>XHTML 1.0 was released as a W3C Recommendation 20. January 2000. </a:t>
            </a:r>
          </a:p>
          <a:p>
            <a:pPr>
              <a:lnSpc>
                <a:spcPct val="120000"/>
              </a:lnSpc>
            </a:pPr>
            <a:r>
              <a:rPr lang="en-US" dirty="0" smtClean="0"/>
              <a:t>HTML5 </a:t>
            </a:r>
          </a:p>
          <a:p>
            <a:pPr lvl="1">
              <a:lnSpc>
                <a:spcPct val="120000"/>
              </a:lnSpc>
            </a:pPr>
            <a:r>
              <a:rPr lang="en-US" sz="2000" dirty="0" smtClean="0"/>
              <a:t>Web Hypertext Application Technology Working Group(WHATWG) and W3C came up with this in 2007 </a:t>
            </a:r>
          </a:p>
          <a:p>
            <a:pPr lvl="1">
              <a:lnSpc>
                <a:spcPct val="120000"/>
              </a:lnSpc>
            </a:pPr>
            <a:r>
              <a:rPr lang="en-US" sz="2000" dirty="0" smtClean="0"/>
              <a:t>HTML 5 is a combination of HTML 4.01 and XHTML 1.0.</a:t>
            </a:r>
          </a:p>
          <a:p>
            <a:pPr lvl="1">
              <a:lnSpc>
                <a:spcPct val="120000"/>
              </a:lnSpc>
            </a:pPr>
            <a:r>
              <a:rPr lang="en-US" sz="2000" dirty="0" smtClean="0"/>
              <a:t>Many browsers are going to start supporting this in the future. </a:t>
            </a:r>
          </a:p>
          <a:p>
            <a:pPr lvl="1">
              <a:lnSpc>
                <a:spcPct val="120000"/>
              </a:lnSpc>
            </a:pPr>
            <a:r>
              <a:rPr lang="en-US" sz="2000" dirty="0" smtClean="0"/>
              <a:t>HTML 5 is backwards compatible.</a:t>
            </a:r>
          </a:p>
          <a:p>
            <a:endParaRPr lang="en-US" dirty="0"/>
          </a:p>
        </p:txBody>
      </p:sp>
      <p:sp>
        <p:nvSpPr>
          <p:cNvPr id="4" name="Slide Number Placeholder 3"/>
          <p:cNvSpPr>
            <a:spLocks noGrp="1"/>
          </p:cNvSpPr>
          <p:nvPr>
            <p:ph type="sldNum" sz="quarter" idx="10"/>
          </p:nvPr>
        </p:nvSpPr>
        <p:spPr/>
        <p:txBody>
          <a:bodyPr/>
          <a:lstStyle/>
          <a:p>
            <a:pPr>
              <a:defRPr/>
            </a:pPr>
            <a:fld id="{241C320E-EA4C-4E79-9848-C1BD6F6E2178}" type="slidenum">
              <a:rPr lang="en-US" smtClean="0"/>
              <a:pPr>
                <a:defRPr/>
              </a:pPr>
              <a:t>4</a:t>
            </a:fld>
            <a:endParaRPr lang="en-US"/>
          </a:p>
        </p:txBody>
      </p:sp>
    </p:spTree>
    <p:extLst>
      <p:ext uri="{BB962C8B-B14F-4D97-AF65-F5344CB8AC3E}">
        <p14:creationId xmlns="" xmlns:p14="http://schemas.microsoft.com/office/powerpoint/2010/main" val="415264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000" b="1" dirty="0" smtClean="0">
                <a:latin typeface="Courier New" pitchFamily="49" charset="0"/>
                <a:cs typeface="Courier New" pitchFamily="49" charset="0"/>
              </a:rPr>
              <a:t>&lt;head&gt; </a:t>
            </a:r>
            <a:r>
              <a:rPr lang="en-US" sz="2000" b="1" dirty="0" smtClean="0">
                <a:latin typeface="Courier New" pitchFamily="49" charset="0"/>
                <a:cs typeface="Courier New" pitchFamily="49" charset="0"/>
                <a:sym typeface="Wingdings" pitchFamily="2" charset="2"/>
              </a:rPr>
              <a:t> </a:t>
            </a:r>
            <a:r>
              <a:rPr lang="en-US" sz="2000" dirty="0" smtClean="0">
                <a:ea typeface="+mn-ea"/>
                <a:cs typeface="+mn-cs"/>
                <a:sym typeface="Wingdings" pitchFamily="2" charset="2"/>
              </a:rPr>
              <a:t>contains</a:t>
            </a:r>
            <a:r>
              <a:rPr lang="en-US" sz="2000" b="1" dirty="0" smtClean="0">
                <a:latin typeface="Courier New" pitchFamily="49" charset="0"/>
                <a:ea typeface="+mn-ea"/>
                <a:cs typeface="Courier New" pitchFamily="49" charset="0"/>
                <a:sym typeface="Wingdings" pitchFamily="2" charset="2"/>
              </a:rPr>
              <a:t> </a:t>
            </a:r>
            <a:r>
              <a:rPr lang="en-US" sz="2000" dirty="0" smtClean="0">
                <a:ea typeface="+mn-ea"/>
                <a:cs typeface="+mn-cs"/>
                <a:sym typeface="Wingdings" pitchFamily="2" charset="2"/>
              </a:rPr>
              <a:t>information about HTML page like the title, meta tags, scripts etc. The tags inside this will not be displayed in the page.</a:t>
            </a:r>
            <a:endParaRPr lang="en-US" sz="2000" dirty="0" smtClean="0">
              <a:ea typeface="+mn-ea"/>
              <a:cs typeface="+mn-cs"/>
            </a:endParaRPr>
          </a:p>
          <a:p>
            <a:r>
              <a:rPr lang="en-US" sz="2000" b="1" dirty="0" smtClean="0">
                <a:latin typeface="Courier New" pitchFamily="49" charset="0"/>
                <a:cs typeface="Courier New" pitchFamily="49" charset="0"/>
              </a:rPr>
              <a:t>&lt;body&gt; </a:t>
            </a:r>
            <a:r>
              <a:rPr lang="en-US" sz="2000" b="1" dirty="0" smtClean="0">
                <a:latin typeface="Courier New" pitchFamily="49" charset="0"/>
                <a:cs typeface="Courier New" pitchFamily="49" charset="0"/>
                <a:sym typeface="Wingdings" pitchFamily="2" charset="2"/>
              </a:rPr>
              <a:t></a:t>
            </a:r>
            <a:r>
              <a:rPr lang="en-US" sz="2000" i="1" dirty="0" smtClean="0">
                <a:solidFill>
                  <a:srgbClr val="0000FF"/>
                </a:solidFill>
              </a:rPr>
              <a:t> </a:t>
            </a:r>
            <a:r>
              <a:rPr lang="en-US" sz="2000" dirty="0" smtClean="0">
                <a:ea typeface="+mn-ea"/>
                <a:cs typeface="+mn-cs"/>
              </a:rPr>
              <a:t>This is the tag which holds all the controls and data that will be displayed in HTML page.</a:t>
            </a:r>
            <a:r>
              <a:rPr lang="en-US" dirty="0" smtClean="0"/>
              <a:t> The attribute that sets the color for the background, foreground, link are deprecated in HTML 4. </a:t>
            </a:r>
            <a:r>
              <a:rPr lang="en-US" b="1" dirty="0" smtClean="0">
                <a:latin typeface="Courier New" pitchFamily="49" charset="0"/>
                <a:cs typeface="Courier New" pitchFamily="49" charset="0"/>
              </a:rPr>
              <a:t>style </a:t>
            </a:r>
            <a:r>
              <a:rPr lang="en-US" dirty="0" smtClean="0"/>
              <a:t>attribute </a:t>
            </a:r>
            <a:r>
              <a:rPr lang="en-US" b="1" dirty="0" smtClean="0">
                <a:latin typeface="Courier New" pitchFamily="49" charset="0"/>
                <a:cs typeface="Courier New" pitchFamily="49" charset="0"/>
              </a:rPr>
              <a:t>or </a:t>
            </a:r>
            <a:r>
              <a:rPr lang="en-US" dirty="0" smtClean="0"/>
              <a:t>style sheet (CSS) can be used to set all of these. </a:t>
            </a:r>
            <a:endParaRPr lang="en-US" sz="2000" dirty="0" smtClean="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i="1" dirty="0" smtClean="0"/>
              <a:t>We will look at the style sheets later</a:t>
            </a:r>
          </a:p>
          <a:p>
            <a:endParaRPr lang="en-US" dirty="0"/>
          </a:p>
        </p:txBody>
      </p:sp>
      <p:sp>
        <p:nvSpPr>
          <p:cNvPr id="4" name="Slide Number Placeholder 3"/>
          <p:cNvSpPr>
            <a:spLocks noGrp="1"/>
          </p:cNvSpPr>
          <p:nvPr>
            <p:ph type="sldNum" sz="quarter" idx="10"/>
          </p:nvPr>
        </p:nvSpPr>
        <p:spPr/>
        <p:txBody>
          <a:bodyPr/>
          <a:lstStyle/>
          <a:p>
            <a:pPr>
              <a:defRPr/>
            </a:pPr>
            <a:fld id="{241C320E-EA4C-4E79-9848-C1BD6F6E2178}" type="slidenum">
              <a:rPr lang="en-US" smtClean="0"/>
              <a:pPr>
                <a:defRPr/>
              </a:pPr>
              <a:t>7</a:t>
            </a:fld>
            <a:endParaRPr lang="en-US"/>
          </a:p>
        </p:txBody>
      </p:sp>
    </p:spTree>
    <p:extLst>
      <p:ext uri="{BB962C8B-B14F-4D97-AF65-F5344CB8AC3E}">
        <p14:creationId xmlns="" xmlns:p14="http://schemas.microsoft.com/office/powerpoint/2010/main" val="54985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&lt;HTML&gt;&lt;BODY&gt;</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H1&gt;Topics&lt;/H1&gt;</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&lt;A </a:t>
            </a:r>
            <a:r>
              <a:rPr lang="en-US" sz="2000" b="1" dirty="0" err="1" smtClean="0">
                <a:solidFill>
                  <a:schemeClr val="tx1"/>
                </a:solidFill>
                <a:latin typeface="Courier New" pitchFamily="49" charset="0"/>
                <a:ea typeface="+mn-ea"/>
                <a:cs typeface="Courier New" pitchFamily="49" charset="0"/>
              </a:rPr>
              <a:t>href</a:t>
            </a:r>
            <a:r>
              <a:rPr lang="en-US" sz="2000" b="1" dirty="0" smtClean="0">
                <a:solidFill>
                  <a:schemeClr val="tx1"/>
                </a:solidFill>
                <a:latin typeface="Courier New" pitchFamily="49" charset="0"/>
                <a:ea typeface="+mn-ea"/>
                <a:cs typeface="Courier New" pitchFamily="49" charset="0"/>
              </a:rPr>
              <a:t>="#topic1"&gt;Introduction&lt;/A&gt;&lt;BR&gt;</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&lt;A </a:t>
            </a:r>
            <a:r>
              <a:rPr lang="en-US" sz="2000" b="1" dirty="0" err="1" smtClean="0">
                <a:solidFill>
                  <a:schemeClr val="tx1"/>
                </a:solidFill>
                <a:latin typeface="Courier New" pitchFamily="49" charset="0"/>
                <a:ea typeface="+mn-ea"/>
                <a:cs typeface="Courier New" pitchFamily="49" charset="0"/>
              </a:rPr>
              <a:t>href</a:t>
            </a:r>
            <a:r>
              <a:rPr lang="en-US" sz="2000" b="1" dirty="0" smtClean="0">
                <a:solidFill>
                  <a:schemeClr val="tx1"/>
                </a:solidFill>
                <a:latin typeface="Courier New" pitchFamily="49" charset="0"/>
                <a:ea typeface="+mn-ea"/>
                <a:cs typeface="Courier New" pitchFamily="49" charset="0"/>
              </a:rPr>
              <a:t>="#topic2"&gt;HTML&lt;/A&gt;&lt;BR&gt;</a:t>
            </a:r>
          </a:p>
          <a:p>
            <a:pPr marL="1009650" lvl="1" indent="-609600" eaLnBrk="1" hangingPunct="1">
              <a:lnSpc>
                <a:spcPct val="120000"/>
              </a:lnSpc>
              <a:buNone/>
            </a:pPr>
            <a:r>
              <a:rPr lang="en-US" sz="2000" b="1" dirty="0" smtClean="0">
                <a:solidFill>
                  <a:schemeClr val="tx1"/>
                </a:solidFill>
                <a:latin typeface="Courier New" pitchFamily="49" charset="0"/>
                <a:ea typeface="+mn-ea"/>
                <a:cs typeface="Courier New" pitchFamily="49" charset="0"/>
              </a:rPr>
              <a:t>&lt;A </a:t>
            </a:r>
            <a:r>
              <a:rPr lang="en-US" sz="2000" b="1" dirty="0" err="1" smtClean="0">
                <a:solidFill>
                  <a:schemeClr val="tx1"/>
                </a:solidFill>
                <a:latin typeface="Courier New" pitchFamily="49" charset="0"/>
                <a:ea typeface="+mn-ea"/>
                <a:cs typeface="Courier New" pitchFamily="49" charset="0"/>
              </a:rPr>
              <a:t>href</a:t>
            </a:r>
            <a:r>
              <a:rPr lang="en-US" sz="2000" b="1" dirty="0" smtClean="0">
                <a:solidFill>
                  <a:schemeClr val="tx1"/>
                </a:solidFill>
                <a:latin typeface="Courier New" pitchFamily="49" charset="0"/>
                <a:ea typeface="+mn-ea"/>
                <a:cs typeface="Courier New" pitchFamily="49" charset="0"/>
              </a:rPr>
              <a:t>="#topic2.1"&gt;CSS&lt;/A&gt;&lt;BR&gt;</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Some text&lt;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 </a:t>
            </a:r>
          </a:p>
          <a:p>
            <a:pPr marL="1009650" lvl="1" indent="-609600" eaLnBrk="1" hangingPunct="1">
              <a:lnSpc>
                <a:spcPct val="120000"/>
              </a:lnSpc>
              <a:buNone/>
            </a:pPr>
            <a:r>
              <a:rPr lang="en-US" sz="2000" b="1" dirty="0" smtClean="0">
                <a:latin typeface="Courier New" pitchFamily="49" charset="0"/>
                <a:cs typeface="Courier New" pitchFamily="49" charset="0"/>
              </a:rPr>
              <a:t>&lt;H2&gt;</a:t>
            </a:r>
          </a:p>
          <a:p>
            <a:pPr marL="1009650" lvl="1" indent="-609600" eaLnBrk="1" hangingPunct="1">
              <a:lnSpc>
                <a:spcPct val="120000"/>
              </a:lnSpc>
              <a:buNone/>
            </a:pPr>
            <a:r>
              <a:rPr lang="en-US" sz="2000" b="1" dirty="0" smtClean="0">
                <a:solidFill>
                  <a:srgbClr val="C00000"/>
                </a:solidFill>
                <a:latin typeface="Courier New" pitchFamily="49" charset="0"/>
                <a:cs typeface="Courier New" pitchFamily="49" charset="0"/>
              </a:rPr>
              <a:t>&lt;A name="topic1"&gt;</a:t>
            </a:r>
            <a:r>
              <a:rPr lang="en-US" sz="2000" b="1" dirty="0" smtClean="0">
                <a:latin typeface="Courier New" pitchFamily="49" charset="0"/>
                <a:cs typeface="Courier New" pitchFamily="49" charset="0"/>
              </a:rPr>
              <a:t>Introduction&lt;/A&gt;&lt;/H2&gt;</a:t>
            </a:r>
          </a:p>
          <a:p>
            <a:pPr marL="1009650" lvl="1" indent="-609600" eaLnBrk="1" hangingPunct="1">
              <a:lnSpc>
                <a:spcPct val="120000"/>
              </a:lnSpc>
              <a:buNone/>
            </a:pPr>
            <a:r>
              <a:rPr lang="en-US" sz="2000" b="1" dirty="0" err="1" smtClean="0">
                <a:latin typeface="Courier New" pitchFamily="49" charset="0"/>
                <a:cs typeface="Courier New" pitchFamily="49" charset="0"/>
              </a:rPr>
              <a:t>Introductionto</a:t>
            </a:r>
            <a:r>
              <a:rPr lang="en-US" sz="2000" b="1" dirty="0" smtClean="0">
                <a:latin typeface="Courier New" pitchFamily="49" charset="0"/>
                <a:cs typeface="Courier New" pitchFamily="49" charset="0"/>
              </a:rPr>
              <a:t> web ...</a:t>
            </a:r>
          </a:p>
          <a:p>
            <a:pPr marL="1009650" lvl="1" indent="-609600" eaLnBrk="1" hangingPunct="1">
              <a:lnSpc>
                <a:spcPct val="120000"/>
              </a:lnSpc>
              <a:buNone/>
            </a:pPr>
            <a:r>
              <a:rPr lang="en-US" sz="2000" b="1" dirty="0" smtClean="0">
                <a:latin typeface="Courier New" pitchFamily="49" charset="0"/>
                <a:cs typeface="Courier New" pitchFamily="49" charset="0"/>
              </a:rPr>
              <a:t>&lt;H2&gt;</a:t>
            </a:r>
          </a:p>
          <a:p>
            <a:pPr marL="1009650" lvl="1" indent="-609600" eaLnBrk="1" hangingPunct="1">
              <a:lnSpc>
                <a:spcPct val="120000"/>
              </a:lnSpc>
              <a:buNone/>
            </a:pPr>
            <a:r>
              <a:rPr lang="en-US" sz="2000" b="1" dirty="0" smtClean="0">
                <a:solidFill>
                  <a:srgbClr val="C00000"/>
                </a:solidFill>
                <a:latin typeface="Courier New" pitchFamily="49" charset="0"/>
                <a:cs typeface="Courier New" pitchFamily="49" charset="0"/>
              </a:rPr>
              <a:t>&lt;A name="topic2"&gt;</a:t>
            </a:r>
            <a:r>
              <a:rPr lang="en-US" sz="2000" b="1" dirty="0" smtClean="0">
                <a:latin typeface="Courier New" pitchFamily="49" charset="0"/>
                <a:cs typeface="Courier New" pitchFamily="49" charset="0"/>
              </a:rPr>
              <a:t>HTML&lt;/A&gt;&lt;/H2&gt;</a:t>
            </a:r>
          </a:p>
          <a:p>
            <a:pPr marL="1009650" lvl="1" indent="-609600" eaLnBrk="1" hangingPunct="1">
              <a:lnSpc>
                <a:spcPct val="120000"/>
              </a:lnSpc>
              <a:buNone/>
            </a:pPr>
            <a:r>
              <a:rPr lang="en-US" sz="2000" b="1" dirty="0" smtClean="0">
                <a:latin typeface="Courier New" pitchFamily="49" charset="0"/>
                <a:cs typeface="Courier New" pitchFamily="49" charset="0"/>
              </a:rPr>
              <a:t>...Hyper text markup language...</a:t>
            </a:r>
          </a:p>
          <a:p>
            <a:pPr marL="1009650" lvl="1" indent="-609600" eaLnBrk="1" hangingPunct="1">
              <a:lnSpc>
                <a:spcPct val="120000"/>
              </a:lnSpc>
              <a:buNone/>
            </a:pPr>
            <a:r>
              <a:rPr lang="en-US" sz="2000" b="1" dirty="0" smtClean="0">
                <a:latin typeface="Courier New" pitchFamily="49" charset="0"/>
                <a:cs typeface="Courier New" pitchFamily="49" charset="0"/>
              </a:rPr>
              <a:t>&lt;H3&gt;</a:t>
            </a:r>
          </a:p>
          <a:p>
            <a:pPr marL="1009650" lvl="1" indent="-609600" eaLnBrk="1" hangingPunct="1">
              <a:lnSpc>
                <a:spcPct val="120000"/>
              </a:lnSpc>
              <a:buNone/>
            </a:pPr>
            <a:r>
              <a:rPr lang="en-US" sz="2000" b="1" dirty="0" smtClean="0">
                <a:solidFill>
                  <a:srgbClr val="C00000"/>
                </a:solidFill>
                <a:latin typeface="Courier New" pitchFamily="49" charset="0"/>
                <a:cs typeface="Courier New" pitchFamily="49" charset="0"/>
              </a:rPr>
              <a:t>&lt;A name="topic2.1"&gt;</a:t>
            </a:r>
            <a:r>
              <a:rPr lang="en-US" sz="2000" b="1" dirty="0" smtClean="0">
                <a:latin typeface="Courier New" pitchFamily="49" charset="0"/>
                <a:cs typeface="Courier New" pitchFamily="49" charset="0"/>
              </a:rPr>
              <a:t>CSS&lt;/A&gt;&lt;/H3&gt;</a:t>
            </a:r>
          </a:p>
          <a:p>
            <a:pPr marL="1009650" lvl="1" indent="-609600" eaLnBrk="1" hangingPunct="1">
              <a:lnSpc>
                <a:spcPct val="120000"/>
              </a:lnSpc>
              <a:buNone/>
            </a:pPr>
            <a:r>
              <a:rPr lang="en-US" sz="2000" b="1" dirty="0" smtClean="0">
                <a:latin typeface="Courier New" pitchFamily="49" charset="0"/>
                <a:cs typeface="Courier New" pitchFamily="49" charset="0"/>
              </a:rPr>
              <a:t>...Cascading Style Sheet ...</a:t>
            </a:r>
          </a:p>
          <a:p>
            <a:pPr marL="1009650" lvl="1" indent="-609600" eaLnBrk="1" hangingPunct="1">
              <a:lnSpc>
                <a:spcPct val="120000"/>
              </a:lnSpc>
              <a:buNone/>
            </a:pPr>
            <a:r>
              <a:rPr lang="en-US" sz="2000" b="1" dirty="0" smtClean="0">
                <a:latin typeface="Courier New" pitchFamily="49" charset="0"/>
                <a:cs typeface="Courier New" pitchFamily="49" charset="0"/>
              </a:rPr>
              <a:t>&lt;/BODY&gt;&lt;/HTML&gt;</a:t>
            </a:r>
            <a:endParaRPr lang="en-US" b="1"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241C320E-EA4C-4E79-9848-C1BD6F6E2178}" type="slidenum">
              <a:rPr lang="en-US" smtClean="0"/>
              <a:pPr>
                <a:defRPr/>
              </a:pPr>
              <a:t>10</a:t>
            </a:fld>
            <a:endParaRPr lang="en-US"/>
          </a:p>
        </p:txBody>
      </p:sp>
    </p:spTree>
    <p:extLst>
      <p:ext uri="{BB962C8B-B14F-4D97-AF65-F5344CB8AC3E}">
        <p14:creationId xmlns="" xmlns:p14="http://schemas.microsoft.com/office/powerpoint/2010/main" val="1209832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04986F8-6318-4133-A837-5084DDE6FB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7368CA2-01E1-4384-80A4-9860B79A2D6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6061FB-8680-4C30-98F2-2D640C177C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C67F005-AF80-499D-B38C-6BD1DB26FC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5DEF090B-1496-46D4-8F71-1D17A64EEF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FF4EC3AE-030B-49C9-82A8-853753D4498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AEB72E66-CF15-48FC-AD17-D24B33A5D0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0C080B9-1978-408B-8C74-71117C12DC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189200D5-69A7-45BD-B76E-FD0674B1735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3E327B8-E125-4147-8F6E-9EDF34D562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D9CBBE8-8D11-4ACF-B29D-BC3AD3E9BF0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10" descr="all three"/>
          <p:cNvPicPr>
            <a:picLocks noChangeAspect="1" noChangeArrowheads="1"/>
          </p:cNvPicPr>
          <p:nvPr userDrawn="1"/>
        </p:nvPicPr>
        <p:blipFill>
          <a:blip r:embed="rId14" cstate="print"/>
          <a:srcRect t="71950" b="17998"/>
          <a:stretch>
            <a:fillRect/>
          </a:stretch>
        </p:blipFill>
        <p:spPr bwMode="auto">
          <a:xfrm>
            <a:off x="0" y="0"/>
            <a:ext cx="9144000" cy="11430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F8449837-0D66-4207-A22C-2C545E5C5E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6" r:id="rId12"/>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dirty="0" smtClean="0"/>
              <a:t>HTML</a:t>
            </a:r>
          </a:p>
        </p:txBody>
      </p:sp>
      <p:sp>
        <p:nvSpPr>
          <p:cNvPr id="4099" name="Rectangle 3"/>
          <p:cNvSpPr>
            <a:spLocks noGrp="1" noChangeArrowheads="1"/>
          </p:cNvSpPr>
          <p:nvPr>
            <p:ph type="subTitle" idx="1"/>
          </p:nvPr>
        </p:nvSpPr>
        <p:spPr/>
        <p:txBody>
          <a:bodyPr/>
          <a:lstStyle/>
          <a:p>
            <a:pPr eaLnBrk="1" hangingPunct="1"/>
            <a:r>
              <a:rPr lang="en-US" smtClean="0"/>
              <a:t>(Hyper Text Markup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a:xfrm>
            <a:off x="304800" y="1507958"/>
            <a:ext cx="8458200" cy="4207042"/>
          </a:xfrm>
        </p:spPr>
        <p:txBody>
          <a:bodyPr/>
          <a:lstStyle/>
          <a:p>
            <a:pPr marL="609600" indent="-609600" eaLnBrk="1" hangingPunct="1">
              <a:lnSpc>
                <a:spcPct val="120000"/>
              </a:lnSpc>
            </a:pPr>
            <a:r>
              <a:rPr lang="en-US" dirty="0" smtClean="0"/>
              <a:t>Adding links to other pages </a:t>
            </a:r>
          </a:p>
          <a:p>
            <a:pPr marL="1009650" lvl="1" indent="-609600" eaLnBrk="1" hangingPunct="1">
              <a:lnSpc>
                <a:spcPct val="120000"/>
              </a:lnSpc>
              <a:buFontTx/>
              <a:buNone/>
            </a:pPr>
            <a:r>
              <a:rPr lang="en-US" sz="2000" b="1" dirty="0" smtClean="0">
                <a:solidFill>
                  <a:schemeClr val="tx1"/>
                </a:solidFill>
                <a:latin typeface="Courier New" pitchFamily="49" charset="0"/>
                <a:ea typeface="+mn-ea"/>
                <a:cs typeface="Courier New" pitchFamily="49" charset="0"/>
              </a:rPr>
              <a:t>&lt;a </a:t>
            </a:r>
            <a:r>
              <a:rPr lang="en-US" sz="2000" b="1" dirty="0" err="1" smtClean="0">
                <a:solidFill>
                  <a:schemeClr val="tx1"/>
                </a:solidFill>
                <a:latin typeface="Courier New" pitchFamily="49" charset="0"/>
                <a:ea typeface="+mn-ea"/>
                <a:cs typeface="Courier New" pitchFamily="49" charset="0"/>
              </a:rPr>
              <a:t>href</a:t>
            </a:r>
            <a:r>
              <a:rPr lang="en-US" sz="2000" b="1" dirty="0" smtClean="0">
                <a:solidFill>
                  <a:schemeClr val="tx1"/>
                </a:solidFill>
                <a:latin typeface="Courier New" pitchFamily="49" charset="0"/>
                <a:ea typeface="+mn-ea"/>
                <a:cs typeface="Courier New" pitchFamily="49" charset="0"/>
              </a:rPr>
              <a:t>=“Home.html"&gt;Home page&lt;/a&gt;</a:t>
            </a:r>
          </a:p>
          <a:p>
            <a:pPr marL="609600" indent="-609600" eaLnBrk="1" hangingPunct="1">
              <a:lnSpc>
                <a:spcPct val="120000"/>
              </a:lnSpc>
            </a:pPr>
            <a:r>
              <a:rPr lang="en-US" dirty="0" smtClean="0">
                <a:ea typeface="+mn-ea"/>
                <a:cs typeface="+mn-cs"/>
              </a:rPr>
              <a:t>Adding linking parts of the same page : anchor</a:t>
            </a:r>
          </a:p>
          <a:p>
            <a:pPr marL="1009650" lvl="1" indent="-609600" eaLnBrk="1" hangingPunct="1">
              <a:lnSpc>
                <a:spcPct val="120000"/>
              </a:lnSpc>
            </a:pPr>
            <a:r>
              <a:rPr lang="en-US" sz="2000" dirty="0" smtClean="0">
                <a:ea typeface="+mn-ea"/>
                <a:cs typeface="+mn-cs"/>
              </a:rPr>
              <a:t>First parts of the page must be named using </a:t>
            </a:r>
          </a:p>
          <a:p>
            <a:pPr marL="1009650" lvl="1" indent="-609600" eaLnBrk="1" hangingPunct="1">
              <a:lnSpc>
                <a:spcPct val="120000"/>
              </a:lnSpc>
              <a:buNone/>
            </a:pPr>
            <a:r>
              <a:rPr lang="en-US" dirty="0" smtClean="0">
                <a:ea typeface="+mn-ea"/>
                <a:cs typeface="+mn-cs"/>
              </a:rPr>
              <a:t>	</a:t>
            </a:r>
            <a:r>
              <a:rPr lang="en-US" sz="2000" b="1" dirty="0" smtClean="0">
                <a:solidFill>
                  <a:schemeClr val="tx1"/>
                </a:solidFill>
                <a:latin typeface="Courier New" pitchFamily="49" charset="0"/>
                <a:ea typeface="+mn-ea"/>
                <a:cs typeface="Courier New" pitchFamily="49" charset="0"/>
              </a:rPr>
              <a:t>&lt;a name=“p1”&gt; part 1&lt;/a&gt;</a:t>
            </a:r>
          </a:p>
          <a:p>
            <a:pPr marL="1009650" lvl="1" indent="-609600" eaLnBrk="1" hangingPunct="1">
              <a:lnSpc>
                <a:spcPct val="120000"/>
              </a:lnSpc>
            </a:pPr>
            <a:r>
              <a:rPr lang="en-US" sz="2000" dirty="0" smtClean="0">
                <a:ea typeface="+mn-ea"/>
                <a:cs typeface="+mn-cs"/>
              </a:rPr>
              <a:t>Then using these names, links can be created beginning with a # followed by the name.</a:t>
            </a:r>
          </a:p>
          <a:p>
            <a:pPr marL="400050" lvl="1" indent="0" eaLnBrk="1" hangingPunct="1">
              <a:lnSpc>
                <a:spcPct val="120000"/>
              </a:lnSpc>
              <a:buNone/>
            </a:pPr>
            <a:r>
              <a:rPr lang="en-US" sz="2000" b="1" dirty="0" smtClean="0">
                <a:solidFill>
                  <a:schemeClr val="tx1"/>
                </a:solidFill>
                <a:latin typeface="Courier New" pitchFamily="49" charset="0"/>
                <a:cs typeface="Courier New" pitchFamily="49" charset="0"/>
              </a:rPr>
              <a:t>	&lt;a </a:t>
            </a:r>
            <a:r>
              <a:rPr lang="en-US" sz="2000" b="1" dirty="0" err="1">
                <a:solidFill>
                  <a:schemeClr val="tx1"/>
                </a:solidFill>
                <a:latin typeface="Courier New" pitchFamily="49" charset="0"/>
                <a:cs typeface="Courier New" pitchFamily="49" charset="0"/>
              </a:rPr>
              <a:t>href</a:t>
            </a:r>
            <a:r>
              <a:rPr lang="en-US" sz="2000" b="1" dirty="0" smtClean="0">
                <a:solidFill>
                  <a:schemeClr val="tx1"/>
                </a:solidFill>
                <a:latin typeface="Courier New" pitchFamily="49" charset="0"/>
                <a:cs typeface="Courier New" pitchFamily="49" charset="0"/>
              </a:rPr>
              <a:t>="#</a:t>
            </a:r>
            <a:r>
              <a:rPr lang="en-US" sz="2000" b="1" dirty="0">
                <a:solidFill>
                  <a:schemeClr val="tx1"/>
                </a:solidFill>
                <a:latin typeface="Courier New" pitchFamily="49" charset="0"/>
                <a:cs typeface="Courier New" pitchFamily="49" charset="0"/>
              </a:rPr>
              <a:t>p</a:t>
            </a:r>
            <a:r>
              <a:rPr lang="en-US" sz="2000" b="1" dirty="0" smtClean="0">
                <a:solidFill>
                  <a:schemeClr val="tx1"/>
                </a:solidFill>
                <a:latin typeface="Courier New" pitchFamily="49" charset="0"/>
                <a:cs typeface="Courier New" pitchFamily="49" charset="0"/>
              </a:rPr>
              <a:t>1"&gt; part 1: details&lt;/a&gt;</a:t>
            </a:r>
            <a:endParaRPr lang="en-US" sz="2000" dirty="0" smtClean="0">
              <a:ea typeface="+mn-ea"/>
              <a:cs typeface="+mn-cs"/>
            </a:endParaRP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images</a:t>
            </a:r>
            <a:endParaRPr lang="en-US" dirty="0"/>
          </a:p>
        </p:txBody>
      </p:sp>
      <p:sp>
        <p:nvSpPr>
          <p:cNvPr id="11266" name="Rectangle 3"/>
          <p:cNvSpPr>
            <a:spLocks noGrp="1" noChangeArrowheads="1"/>
          </p:cNvSpPr>
          <p:nvPr>
            <p:ph type="body" idx="4294967295"/>
          </p:nvPr>
        </p:nvSpPr>
        <p:spPr>
          <a:xfrm>
            <a:off x="533400" y="1219200"/>
            <a:ext cx="8305800" cy="5257800"/>
          </a:xfrm>
        </p:spPr>
        <p:txBody>
          <a:bodyPr/>
          <a:lstStyle/>
          <a:p>
            <a:pPr eaLnBrk="1" hangingPunct="1"/>
            <a:r>
              <a:rPr lang="en-US" dirty="0" smtClean="0"/>
              <a:t>Images can be inserted using </a:t>
            </a:r>
            <a:r>
              <a:rPr lang="en-US" b="1" dirty="0" smtClean="0">
                <a:latin typeface="Courier New" pitchFamily="49" charset="0"/>
                <a:cs typeface="Courier New" pitchFamily="49" charset="0"/>
              </a:rPr>
              <a:t>&lt;img&gt; </a:t>
            </a:r>
            <a:r>
              <a:rPr lang="en-US" dirty="0" smtClean="0"/>
              <a:t>and</a:t>
            </a:r>
            <a:r>
              <a:rPr lang="en-US" b="1" dirty="0" smtClean="0">
                <a:latin typeface="Courier New" pitchFamily="49" charset="0"/>
                <a:cs typeface="Courier New" pitchFamily="49" charset="0"/>
              </a:rPr>
              <a:t> </a:t>
            </a:r>
            <a:r>
              <a:rPr lang="en-US" dirty="0" smtClean="0"/>
              <a:t>has two required attributes: </a:t>
            </a:r>
            <a:r>
              <a:rPr lang="en-US" b="1" kern="1200" dirty="0" err="1" smtClean="0">
                <a:solidFill>
                  <a:schemeClr val="tx1"/>
                </a:solidFill>
                <a:latin typeface="Courier New" pitchFamily="49" charset="0"/>
                <a:cs typeface="Courier New" pitchFamily="49" charset="0"/>
              </a:rPr>
              <a:t>src</a:t>
            </a:r>
            <a:r>
              <a:rPr lang="en-US" dirty="0" smtClean="0"/>
              <a:t> and </a:t>
            </a:r>
            <a:r>
              <a:rPr lang="en-US" b="1" kern="1200" dirty="0" smtClean="0">
                <a:solidFill>
                  <a:schemeClr val="tx1"/>
                </a:solidFill>
                <a:latin typeface="Courier New" pitchFamily="49" charset="0"/>
                <a:cs typeface="Courier New" pitchFamily="49" charset="0"/>
              </a:rPr>
              <a:t>alt</a:t>
            </a:r>
            <a:r>
              <a:rPr lang="en-US" dirty="0" smtClean="0"/>
              <a:t>.</a:t>
            </a:r>
          </a:p>
          <a:p>
            <a:pPr eaLnBrk="1" hangingPunct="1"/>
            <a:r>
              <a:rPr lang="en-US" b="1" dirty="0" err="1" smtClean="0">
                <a:latin typeface="Courier New" pitchFamily="49" charset="0"/>
                <a:cs typeface="Courier New" pitchFamily="49" charset="0"/>
              </a:rPr>
              <a:t>src</a:t>
            </a:r>
            <a:r>
              <a:rPr lang="en-US" dirty="0" smtClean="0"/>
              <a:t> specifies the URL of an image</a:t>
            </a:r>
          </a:p>
          <a:p>
            <a:pPr eaLnBrk="1" hangingPunct="1"/>
            <a:r>
              <a:rPr lang="en-US" dirty="0" smtClean="0"/>
              <a:t>The </a:t>
            </a:r>
            <a:r>
              <a:rPr lang="en-US" b="1" dirty="0" smtClean="0">
                <a:latin typeface="Courier New" pitchFamily="49" charset="0"/>
                <a:cs typeface="Courier New" pitchFamily="49" charset="0"/>
              </a:rPr>
              <a:t>alt</a:t>
            </a:r>
            <a:r>
              <a:rPr lang="en-US" dirty="0" smtClean="0"/>
              <a:t> attribute is used to give the short description, for those who can't see the image, can read in its absence .</a:t>
            </a:r>
          </a:p>
          <a:p>
            <a:pPr eaLnBrk="1" hangingPunct="1"/>
            <a:r>
              <a:rPr lang="en-US" b="1" dirty="0" smtClean="0">
                <a:latin typeface="Courier New" pitchFamily="49" charset="0"/>
                <a:cs typeface="Courier New" pitchFamily="49" charset="0"/>
              </a:rPr>
              <a:t>&lt;img&gt; </a:t>
            </a:r>
            <a:r>
              <a:rPr lang="en-US" dirty="0" smtClean="0"/>
              <a:t>is an empty tag.</a:t>
            </a:r>
          </a:p>
          <a:p>
            <a:pPr eaLnBrk="1" hangingPunct="1"/>
            <a:r>
              <a:rPr lang="en-US" dirty="0" smtClean="0"/>
              <a:t>Examples:</a:t>
            </a:r>
          </a:p>
          <a:p>
            <a:pPr eaLnBrk="1" hangingPunct="1">
              <a:buFontTx/>
              <a:buNone/>
            </a:pPr>
            <a:r>
              <a:rPr lang="en-US" b="1" kern="1200" dirty="0" smtClean="0">
                <a:solidFill>
                  <a:schemeClr val="tx1"/>
                </a:solidFill>
                <a:latin typeface="Courier New" pitchFamily="49" charset="0"/>
                <a:cs typeface="Courier New" pitchFamily="49" charset="0"/>
              </a:rPr>
              <a:t>	&lt;img </a:t>
            </a:r>
            <a:r>
              <a:rPr lang="en-US" b="1" kern="1200" dirty="0" err="1" smtClean="0">
                <a:solidFill>
                  <a:schemeClr val="tx1"/>
                </a:solidFill>
                <a:latin typeface="Courier New" pitchFamily="49" charset="0"/>
                <a:cs typeface="Courier New" pitchFamily="49" charset="0"/>
              </a:rPr>
              <a:t>src</a:t>
            </a:r>
            <a:r>
              <a:rPr lang="en-US" b="1" kern="1200" dirty="0" smtClean="0">
                <a:solidFill>
                  <a:schemeClr val="tx1"/>
                </a:solidFill>
                <a:latin typeface="Courier New" pitchFamily="49" charset="0"/>
                <a:cs typeface="Courier New" pitchFamily="49" charset="0"/>
              </a:rPr>
              <a:t>="pic.jpg" width="200" height="150" alt="My </a:t>
            </a:r>
            <a:r>
              <a:rPr lang="en-US" b="1" kern="1200" dirty="0" err="1" smtClean="0">
                <a:solidFill>
                  <a:schemeClr val="tx1"/>
                </a:solidFill>
                <a:latin typeface="Courier New" pitchFamily="49" charset="0"/>
                <a:cs typeface="Courier New" pitchFamily="49" charset="0"/>
              </a:rPr>
              <a:t>pic</a:t>
            </a:r>
            <a:r>
              <a:rPr lang="en-US" b="1" kern="1200" dirty="0" smtClean="0">
                <a:solidFill>
                  <a:schemeClr val="tx1"/>
                </a:solidFill>
                <a:latin typeface="Courier New" pitchFamily="49" charset="0"/>
                <a:cs typeface="Courier New" pitchFamily="49" charset="0"/>
              </a:rPr>
              <a:t>“ /&gt; </a:t>
            </a:r>
          </a:p>
          <a:p>
            <a:pPr eaLnBrk="1" hangingPunct="1"/>
            <a:r>
              <a:rPr lang="en-US" dirty="0" smtClean="0"/>
              <a:t>Images are actually linked to HTML pages unlike Microsoft Word document where images can become part of the page.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Clickable regions within images</a:t>
            </a:r>
          </a:p>
        </p:txBody>
      </p:sp>
      <p:sp>
        <p:nvSpPr>
          <p:cNvPr id="4" name="Content Placeholder 3"/>
          <p:cNvSpPr>
            <a:spLocks noGrp="1"/>
          </p:cNvSpPr>
          <p:nvPr>
            <p:ph idx="1"/>
          </p:nvPr>
        </p:nvSpPr>
        <p:spPr>
          <a:xfrm>
            <a:off x="228600" y="990600"/>
            <a:ext cx="8915400" cy="1828800"/>
          </a:xfrm>
        </p:spPr>
        <p:txBody>
          <a:bodyPr/>
          <a:lstStyle/>
          <a:p>
            <a:r>
              <a:rPr lang="en-US" dirty="0" smtClean="0"/>
              <a:t>Parts of the images can be made clickable by using </a:t>
            </a:r>
            <a:r>
              <a:rPr lang="en-US" b="1" dirty="0" smtClean="0">
                <a:latin typeface="Courier New" pitchFamily="49" charset="0"/>
                <a:cs typeface="Courier New" pitchFamily="49" charset="0"/>
              </a:rPr>
              <a:t>&lt;map&gt;.</a:t>
            </a:r>
          </a:p>
          <a:p>
            <a:r>
              <a:rPr lang="en-US" dirty="0" smtClean="0"/>
              <a:t>The name attribute of the </a:t>
            </a:r>
            <a:r>
              <a:rPr lang="en-US" b="1" dirty="0" smtClean="0">
                <a:latin typeface="Courier New" pitchFamily="49" charset="0"/>
                <a:cs typeface="Courier New" pitchFamily="49" charset="0"/>
              </a:rPr>
              <a:t>&lt;map&gt; </a:t>
            </a:r>
            <a:r>
              <a:rPr lang="en-US" dirty="0" smtClean="0"/>
              <a:t>element is linked with the </a:t>
            </a:r>
            <a:r>
              <a:rPr lang="en-US" b="1" dirty="0" err="1" smtClean="0">
                <a:latin typeface="Courier New" pitchFamily="49" charset="0"/>
                <a:cs typeface="Courier New" pitchFamily="49" charset="0"/>
              </a:rPr>
              <a:t>usemap</a:t>
            </a:r>
            <a:r>
              <a:rPr lang="en-US" dirty="0" smtClean="0"/>
              <a:t>  attribute of </a:t>
            </a:r>
            <a:r>
              <a:rPr lang="en-US" b="1" dirty="0" smtClean="0">
                <a:latin typeface="Courier New" pitchFamily="49" charset="0"/>
                <a:cs typeface="Courier New" pitchFamily="49" charset="0"/>
              </a:rPr>
              <a:t>&lt;img&gt;</a:t>
            </a:r>
            <a:r>
              <a:rPr lang="en-US" dirty="0" smtClean="0"/>
              <a:t> and creates a relationship between the image and the map.</a:t>
            </a:r>
          </a:p>
          <a:p>
            <a:endParaRPr lang="en-US" dirty="0"/>
          </a:p>
        </p:txBody>
      </p:sp>
      <p:sp>
        <p:nvSpPr>
          <p:cNvPr id="3" name="Slide Number Placeholder 2"/>
          <p:cNvSpPr>
            <a:spLocks noGrp="1"/>
          </p:cNvSpPr>
          <p:nvPr>
            <p:ph type="sldNum" sz="quarter" idx="10"/>
          </p:nvPr>
        </p:nvSpPr>
        <p:spPr/>
        <p:txBody>
          <a:bodyPr/>
          <a:lstStyle/>
          <a:p>
            <a:pPr>
              <a:defRPr/>
            </a:pPr>
            <a:fld id="{D0C080B9-1978-408B-8C74-71117C12DC37}" type="slidenum">
              <a:rPr lang="en-US" smtClean="0"/>
              <a:pPr>
                <a:defRPr/>
              </a:pPr>
              <a:t>12</a:t>
            </a:fld>
            <a:endParaRPr lang="en-US"/>
          </a:p>
        </p:txBody>
      </p:sp>
      <p:sp>
        <p:nvSpPr>
          <p:cNvPr id="6" name="Rectangle 5"/>
          <p:cNvSpPr/>
          <p:nvPr/>
        </p:nvSpPr>
        <p:spPr>
          <a:xfrm>
            <a:off x="228600" y="2843748"/>
            <a:ext cx="8839200" cy="3785652"/>
          </a:xfrm>
          <a:prstGeom prst="rect">
            <a:avLst/>
          </a:prstGeom>
        </p:spPr>
        <p:txBody>
          <a:bodyPr wrap="square">
            <a:spAutoFit/>
          </a:bodyPr>
          <a:lstStyle/>
          <a:p>
            <a:r>
              <a:rPr lang="en-US" dirty="0" smtClean="0"/>
              <a:t>&lt;</a:t>
            </a:r>
            <a:r>
              <a:rPr lang="en-US" sz="2000" b="1" dirty="0" smtClean="0">
                <a:latin typeface="Courier New" pitchFamily="49" charset="0"/>
                <a:cs typeface="Courier New" pitchFamily="49" charset="0"/>
              </a:rPr>
              <a:t>HTML&gt;</a:t>
            </a:r>
          </a:p>
          <a:p>
            <a:r>
              <a:rPr lang="en-US" sz="2000" b="1" dirty="0" smtClean="0">
                <a:latin typeface="Courier New" pitchFamily="49" charset="0"/>
                <a:cs typeface="Courier New" pitchFamily="49" charset="0"/>
              </a:rPr>
              <a:t>&lt;BODY&gt;</a:t>
            </a:r>
          </a:p>
          <a:p>
            <a:r>
              <a:rPr lang="en-US" sz="2000" b="1" dirty="0" smtClean="0">
                <a:latin typeface="Courier New" pitchFamily="49" charset="0"/>
                <a:cs typeface="Courier New" pitchFamily="49" charset="0"/>
              </a:rPr>
              <a:t>&lt;p align="center"&gt; </a:t>
            </a:r>
          </a:p>
          <a:p>
            <a:r>
              <a:rPr lang="en-US" sz="2000" b="1" dirty="0" smtClean="0">
                <a:latin typeface="Courier New" pitchFamily="49" charset="0"/>
                <a:cs typeface="Courier New" pitchFamily="49" charset="0"/>
              </a:rPr>
              <a:t>&lt;img </a:t>
            </a:r>
            <a:r>
              <a:rPr lang="en-US" sz="2000" b="1" dirty="0" err="1" smtClean="0">
                <a:latin typeface="Courier New" pitchFamily="49" charset="0"/>
                <a:cs typeface="Courier New" pitchFamily="49" charset="0"/>
              </a:rPr>
              <a:t>src</a:t>
            </a:r>
            <a:r>
              <a:rPr lang="en-US" sz="2000" b="1" dirty="0" smtClean="0">
                <a:latin typeface="Courier New" pitchFamily="49" charset="0"/>
                <a:cs typeface="Courier New" pitchFamily="49" charset="0"/>
              </a:rPr>
              <a:t>=“scene.jpg" alt=“scene" </a:t>
            </a:r>
            <a:r>
              <a:rPr lang="en-US" sz="2000" b="1" dirty="0" err="1" smtClean="0">
                <a:solidFill>
                  <a:srgbClr val="C00000"/>
                </a:solidFill>
                <a:latin typeface="Courier New" pitchFamily="49" charset="0"/>
                <a:cs typeface="Courier New" pitchFamily="49" charset="0"/>
              </a:rPr>
              <a:t>usemap</a:t>
            </a:r>
            <a:r>
              <a:rPr lang="en-US" sz="2000" b="1" dirty="0" smtClean="0">
                <a:solidFill>
                  <a:srgbClr val="C00000"/>
                </a:solidFill>
                <a:latin typeface="Courier New" pitchFamily="49" charset="0"/>
                <a:cs typeface="Courier New" pitchFamily="49" charset="0"/>
              </a:rPr>
              <a:t>="#</a:t>
            </a:r>
            <a:r>
              <a:rPr lang="en-US" sz="2000" b="1" dirty="0" err="1" smtClean="0">
                <a:solidFill>
                  <a:srgbClr val="C00000"/>
                </a:solidFill>
                <a:latin typeface="Courier New" pitchFamily="49" charset="0"/>
                <a:cs typeface="Courier New" pitchFamily="49" charset="0"/>
              </a:rPr>
              <a:t>scenemap</a:t>
            </a:r>
            <a:r>
              <a:rPr lang="en-US" sz="2000" b="1" dirty="0" smtClean="0">
                <a:solidFill>
                  <a:srgbClr val="C00000"/>
                </a:solidFill>
                <a:latin typeface="Courier New" pitchFamily="49" charset="0"/>
                <a:cs typeface="Courier New" pitchFamily="49" charset="0"/>
              </a:rPr>
              <a:t>"</a:t>
            </a:r>
            <a:r>
              <a:rPr lang="en-US" sz="2000" b="1" dirty="0" smtClean="0">
                <a:latin typeface="Courier New" pitchFamily="49" charset="0"/>
                <a:cs typeface="Courier New" pitchFamily="49" charset="0"/>
              </a:rPr>
              <a:t>/&gt; </a:t>
            </a:r>
          </a:p>
          <a:p>
            <a:r>
              <a:rPr lang="en-US" sz="2000" b="1" dirty="0" smtClean="0">
                <a:latin typeface="Courier New" pitchFamily="49" charset="0"/>
                <a:cs typeface="Courier New" pitchFamily="49" charset="0"/>
              </a:rPr>
              <a:t>&lt;map name=“</a:t>
            </a:r>
            <a:r>
              <a:rPr lang="en-US" sz="2000" b="1" dirty="0" err="1" smtClean="0">
                <a:latin typeface="Courier New" pitchFamily="49" charset="0"/>
                <a:cs typeface="Courier New" pitchFamily="49" charset="0"/>
              </a:rPr>
              <a:t>scenemap</a:t>
            </a:r>
            <a:r>
              <a:rPr lang="en-US" sz="2000" b="1" dirty="0" smtClean="0">
                <a:latin typeface="Courier New" pitchFamily="49" charset="0"/>
                <a:cs typeface="Courier New" pitchFamily="49" charset="0"/>
              </a:rPr>
              <a:t>"&gt;</a:t>
            </a:r>
          </a:p>
          <a:p>
            <a:r>
              <a:rPr lang="en-US" sz="2000" b="1" dirty="0" smtClean="0">
                <a:solidFill>
                  <a:srgbClr val="C00000"/>
                </a:solidFill>
                <a:latin typeface="Courier New" pitchFamily="49" charset="0"/>
                <a:cs typeface="Courier New" pitchFamily="49" charset="0"/>
              </a:rPr>
              <a:t>&lt;area shape="</a:t>
            </a:r>
            <a:r>
              <a:rPr lang="en-US" sz="2000" b="1" dirty="0" err="1" smtClean="0">
                <a:solidFill>
                  <a:srgbClr val="7030A0"/>
                </a:solidFill>
                <a:latin typeface="Courier New" pitchFamily="49" charset="0"/>
                <a:cs typeface="Courier New" pitchFamily="49" charset="0"/>
              </a:rPr>
              <a:t>rect</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coords</a:t>
            </a:r>
            <a:r>
              <a:rPr lang="en-US" sz="2000" b="1" dirty="0" smtClean="0">
                <a:solidFill>
                  <a:srgbClr val="C00000"/>
                </a:solidFill>
                <a:latin typeface="Courier New" pitchFamily="49" charset="0"/>
                <a:cs typeface="Courier New" pitchFamily="49" charset="0"/>
              </a:rPr>
              <a:t>="</a:t>
            </a:r>
            <a:r>
              <a:rPr lang="en-US" sz="2000" b="1" dirty="0" smtClean="0">
                <a:solidFill>
                  <a:srgbClr val="C00000"/>
                </a:solidFill>
                <a:latin typeface="Courier New" pitchFamily="49" charset="0"/>
                <a:cs typeface="Courier New" pitchFamily="49" charset="0"/>
              </a:rPr>
              <a:t>6,116,97,184" </a:t>
            </a:r>
            <a:r>
              <a:rPr lang="en-US" sz="2000" b="1" dirty="0" err="1" smtClean="0">
                <a:solidFill>
                  <a:srgbClr val="C00000"/>
                </a:solidFill>
                <a:latin typeface="Courier New" pitchFamily="49" charset="0"/>
                <a:cs typeface="Courier New" pitchFamily="49" charset="0"/>
              </a:rPr>
              <a:t>href</a:t>
            </a:r>
            <a:r>
              <a:rPr lang="en-US" sz="2000" b="1" dirty="0" smtClean="0">
                <a:solidFill>
                  <a:srgbClr val="C00000"/>
                </a:solidFill>
                <a:latin typeface="Courier New" pitchFamily="49" charset="0"/>
                <a:cs typeface="Courier New" pitchFamily="49" charset="0"/>
              </a:rPr>
              <a:t>="road.html" alt="road"/&gt;</a:t>
            </a:r>
          </a:p>
          <a:p>
            <a:r>
              <a:rPr lang="en-US" sz="2000" b="1" dirty="0" smtClean="0">
                <a:solidFill>
                  <a:srgbClr val="C00000"/>
                </a:solidFill>
                <a:latin typeface="Courier New" pitchFamily="49" charset="0"/>
                <a:cs typeface="Courier New" pitchFamily="49" charset="0"/>
              </a:rPr>
              <a:t>&lt;area shape="</a:t>
            </a:r>
            <a:r>
              <a:rPr lang="en-US" sz="2000" b="1" dirty="0" smtClean="0">
                <a:solidFill>
                  <a:srgbClr val="7030A0"/>
                </a:solidFill>
                <a:latin typeface="Courier New" pitchFamily="49" charset="0"/>
                <a:cs typeface="Courier New" pitchFamily="49" charset="0"/>
              </a:rPr>
              <a:t>circle</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coords</a:t>
            </a:r>
            <a:r>
              <a:rPr lang="en-US" sz="2000" b="1" dirty="0" smtClean="0">
                <a:solidFill>
                  <a:srgbClr val="C00000"/>
                </a:solidFill>
                <a:latin typeface="Courier New" pitchFamily="49" charset="0"/>
                <a:cs typeface="Courier New" pitchFamily="49" charset="0"/>
              </a:rPr>
              <a:t>="210,10,10" </a:t>
            </a:r>
            <a:r>
              <a:rPr lang="en-US" sz="2000" b="1" dirty="0" err="1" smtClean="0">
                <a:solidFill>
                  <a:srgbClr val="C00000"/>
                </a:solidFill>
                <a:latin typeface="Courier New" pitchFamily="49" charset="0"/>
                <a:cs typeface="Courier New" pitchFamily="49" charset="0"/>
              </a:rPr>
              <a:t>href</a:t>
            </a:r>
            <a:r>
              <a:rPr lang="en-US" sz="2000" b="1" dirty="0" smtClean="0">
                <a:solidFill>
                  <a:srgbClr val="C00000"/>
                </a:solidFill>
                <a:latin typeface="Courier New" pitchFamily="49" charset="0"/>
                <a:cs typeface="Courier New" pitchFamily="49" charset="0"/>
              </a:rPr>
              <a:t>="home.html" alt="home"/&gt; </a:t>
            </a:r>
          </a:p>
          <a:p>
            <a:r>
              <a:rPr lang="en-US" sz="2000" b="1" dirty="0" smtClean="0">
                <a:solidFill>
                  <a:srgbClr val="C00000"/>
                </a:solidFill>
                <a:latin typeface="Courier New" pitchFamily="49" charset="0"/>
                <a:cs typeface="Courier New" pitchFamily="49" charset="0"/>
              </a:rPr>
              <a:t>&lt;area shape="</a:t>
            </a:r>
            <a:r>
              <a:rPr lang="en-US" sz="2000" b="1" dirty="0" smtClean="0">
                <a:solidFill>
                  <a:srgbClr val="7030A0"/>
                </a:solidFill>
                <a:latin typeface="Courier New" pitchFamily="49" charset="0"/>
                <a:cs typeface="Courier New" pitchFamily="49" charset="0"/>
              </a:rPr>
              <a:t>poly</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coords</a:t>
            </a:r>
            <a:r>
              <a:rPr lang="en-US" sz="2000" b="1" dirty="0" smtClean="0">
                <a:solidFill>
                  <a:srgbClr val="C00000"/>
                </a:solidFill>
                <a:latin typeface="Courier New" pitchFamily="49" charset="0"/>
                <a:cs typeface="Courier New" pitchFamily="49" charset="0"/>
              </a:rPr>
              <a:t>=""6,116,97,184" </a:t>
            </a:r>
            <a:r>
              <a:rPr lang="en-US" sz="2000" b="1" dirty="0" err="1" smtClean="0">
                <a:solidFill>
                  <a:srgbClr val="C00000"/>
                </a:solidFill>
                <a:latin typeface="Courier New" pitchFamily="49" charset="0"/>
                <a:cs typeface="Courier New" pitchFamily="49" charset="0"/>
              </a:rPr>
              <a:t>href</a:t>
            </a:r>
            <a:r>
              <a:rPr lang="en-US" sz="2000" b="1" dirty="0" smtClean="0">
                <a:solidFill>
                  <a:srgbClr val="C00000"/>
                </a:solidFill>
                <a:latin typeface="Courier New" pitchFamily="49" charset="0"/>
                <a:cs typeface="Courier New" pitchFamily="49" charset="0"/>
              </a:rPr>
              <a:t>="ground.html" alt="sky"/&gt; </a:t>
            </a:r>
          </a:p>
          <a:p>
            <a:r>
              <a:rPr lang="en-US" sz="2000" b="1" dirty="0" smtClean="0">
                <a:latin typeface="Courier New" pitchFamily="49" charset="0"/>
                <a:cs typeface="Courier New" pitchFamily="49" charset="0"/>
              </a:rPr>
              <a:t>&lt;/map&gt; &lt;/p&gt; &lt;/BODY&gt;&lt;/HTML&gt;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4" name="Content Placeholder 3"/>
          <p:cNvSpPr>
            <a:spLocks noGrp="1"/>
          </p:cNvSpPr>
          <p:nvPr>
            <p:ph idx="1"/>
          </p:nvPr>
        </p:nvSpPr>
        <p:spPr>
          <a:xfrm>
            <a:off x="304800" y="1066800"/>
            <a:ext cx="8534400" cy="5410200"/>
          </a:xfrm>
        </p:spPr>
        <p:txBody>
          <a:bodyPr/>
          <a:lstStyle/>
          <a:p>
            <a:pPr marL="609600" indent="-609600" eaLnBrk="1" hangingPunct="1"/>
            <a:r>
              <a:rPr lang="en-US" dirty="0" smtClean="0"/>
              <a:t>Creating unordered list. </a:t>
            </a:r>
          </a:p>
          <a:p>
            <a:pPr marL="1009650" lvl="1" indent="-609600" eaLnBrk="1" hangingPunct="1">
              <a:lnSpc>
                <a:spcPct val="100000"/>
              </a:lnSpc>
              <a:buFontTx/>
              <a:buNone/>
            </a:pPr>
            <a:r>
              <a:rPr lang="en-US" sz="2000" b="1" kern="1200" dirty="0" smtClean="0">
                <a:solidFill>
                  <a:schemeClr val="tx1"/>
                </a:solidFill>
                <a:latin typeface="Courier New" pitchFamily="49" charset="0"/>
                <a:cs typeface="Courier New" pitchFamily="49" charset="0"/>
              </a:rPr>
              <a:t>&lt;</a:t>
            </a:r>
            <a:r>
              <a:rPr lang="en-US" sz="2000" b="1" kern="1200" dirty="0" err="1" smtClean="0">
                <a:solidFill>
                  <a:schemeClr val="tx1"/>
                </a:solidFill>
                <a:latin typeface="Courier New" pitchFamily="49" charset="0"/>
                <a:cs typeface="Courier New" pitchFamily="49" charset="0"/>
              </a:rPr>
              <a:t>ul</a:t>
            </a:r>
            <a:r>
              <a:rPr lang="en-US" sz="2000" b="1" kern="1200" dirty="0" smtClean="0">
                <a:solidFill>
                  <a:schemeClr val="tx1"/>
                </a:solidFill>
                <a:latin typeface="Courier New" pitchFamily="49" charset="0"/>
                <a:cs typeface="Courier New" pitchFamily="49" charset="0"/>
              </a:rPr>
              <a:t>&gt;</a:t>
            </a:r>
          </a:p>
          <a:p>
            <a:pPr marL="1009650" lvl="1" indent="-609600" eaLnBrk="1" hangingPunct="1">
              <a:lnSpc>
                <a:spcPct val="100000"/>
              </a:lnSpc>
              <a:buFontTx/>
              <a:buNone/>
            </a:pPr>
            <a:r>
              <a:rPr lang="en-US" sz="2000" b="1" kern="1200" dirty="0" smtClean="0">
                <a:solidFill>
                  <a:schemeClr val="tx1"/>
                </a:solidFill>
                <a:latin typeface="Courier New" pitchFamily="49" charset="0"/>
                <a:cs typeface="Courier New" pitchFamily="49" charset="0"/>
              </a:rPr>
              <a:t>	&lt;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the first list item&lt;/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a:t>
            </a:r>
          </a:p>
          <a:p>
            <a:pPr marL="1009650" lvl="1" indent="-609600" eaLnBrk="1" hangingPunct="1">
              <a:lnSpc>
                <a:spcPct val="100000"/>
              </a:lnSpc>
              <a:buFontTx/>
              <a:buNone/>
            </a:pPr>
            <a:r>
              <a:rPr lang="en-US" sz="2000" b="1" kern="1200" dirty="0" smtClean="0">
                <a:solidFill>
                  <a:schemeClr val="tx1"/>
                </a:solidFill>
                <a:latin typeface="Courier New" pitchFamily="49" charset="0"/>
                <a:cs typeface="Courier New" pitchFamily="49" charset="0"/>
              </a:rPr>
              <a:t>	&lt;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the second list item&lt;/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a:t>
            </a:r>
          </a:p>
          <a:p>
            <a:pPr marL="1009650" lvl="1" indent="-609600" eaLnBrk="1" hangingPunct="1">
              <a:lnSpc>
                <a:spcPct val="100000"/>
              </a:lnSpc>
              <a:buFontTx/>
              <a:buNone/>
            </a:pPr>
            <a:r>
              <a:rPr lang="en-US" sz="2000" b="1" kern="1200" dirty="0" smtClean="0">
                <a:solidFill>
                  <a:schemeClr val="tx1"/>
                </a:solidFill>
                <a:latin typeface="Courier New" pitchFamily="49" charset="0"/>
                <a:cs typeface="Courier New" pitchFamily="49" charset="0"/>
              </a:rPr>
              <a:t>&lt;/</a:t>
            </a:r>
            <a:r>
              <a:rPr lang="en-US" sz="2000" b="1" kern="1200" dirty="0" err="1" smtClean="0">
                <a:solidFill>
                  <a:schemeClr val="tx1"/>
                </a:solidFill>
                <a:latin typeface="Courier New" pitchFamily="49" charset="0"/>
                <a:cs typeface="Courier New" pitchFamily="49" charset="0"/>
              </a:rPr>
              <a:t>ul</a:t>
            </a:r>
            <a:r>
              <a:rPr lang="en-US" sz="2000" b="1" kern="1200" dirty="0" smtClean="0">
                <a:solidFill>
                  <a:schemeClr val="tx1"/>
                </a:solidFill>
                <a:latin typeface="Courier New" pitchFamily="49" charset="0"/>
                <a:cs typeface="Courier New" pitchFamily="49" charset="0"/>
              </a:rPr>
              <a:t>&gt;  </a:t>
            </a:r>
          </a:p>
          <a:p>
            <a:r>
              <a:rPr lang="en-US" dirty="0" smtClean="0"/>
              <a:t>Creating ordered list where items are displayed numbered from 1.</a:t>
            </a:r>
          </a:p>
          <a:p>
            <a:pPr marL="1009650" lvl="1" indent="-609600" eaLnBrk="1" hangingPunct="1">
              <a:lnSpc>
                <a:spcPct val="100000"/>
              </a:lnSpc>
              <a:buNone/>
            </a:pPr>
            <a:r>
              <a:rPr lang="en-US" sz="2000" b="1" kern="1200" dirty="0" smtClean="0">
                <a:solidFill>
                  <a:schemeClr val="tx1"/>
                </a:solidFill>
                <a:latin typeface="Courier New" pitchFamily="49" charset="0"/>
                <a:cs typeface="Courier New" pitchFamily="49" charset="0"/>
              </a:rPr>
              <a:t>&lt;</a:t>
            </a:r>
            <a:r>
              <a:rPr lang="en-US" sz="2000" b="1" kern="1200" dirty="0" err="1" smtClean="0">
                <a:solidFill>
                  <a:schemeClr val="tx1"/>
                </a:solidFill>
                <a:latin typeface="Courier New" pitchFamily="49" charset="0"/>
                <a:cs typeface="Courier New" pitchFamily="49" charset="0"/>
              </a:rPr>
              <a:t>ol</a:t>
            </a:r>
            <a:r>
              <a:rPr lang="en-US" sz="2000" b="1" kern="1200" dirty="0" smtClean="0">
                <a:solidFill>
                  <a:schemeClr val="tx1"/>
                </a:solidFill>
                <a:latin typeface="Courier New" pitchFamily="49" charset="0"/>
                <a:cs typeface="Courier New" pitchFamily="49" charset="0"/>
              </a:rPr>
              <a:t> type=“1”&gt;</a:t>
            </a:r>
            <a:endParaRPr lang="en-US" sz="2000" b="1" kern="1200" dirty="0" smtClean="0">
              <a:solidFill>
                <a:schemeClr val="tx1"/>
              </a:solidFill>
              <a:latin typeface="Courier New" pitchFamily="49" charset="0"/>
              <a:cs typeface="Courier New" pitchFamily="49" charset="0"/>
            </a:endParaRPr>
          </a:p>
          <a:p>
            <a:pPr marL="1009650" lvl="1" indent="-609600" eaLnBrk="1" hangingPunct="1">
              <a:lnSpc>
                <a:spcPct val="100000"/>
              </a:lnSpc>
              <a:buNone/>
            </a:pPr>
            <a:r>
              <a:rPr lang="en-US" sz="2000" b="1" kern="1200" dirty="0" smtClean="0">
                <a:solidFill>
                  <a:schemeClr val="tx1"/>
                </a:solidFill>
                <a:latin typeface="Courier New" pitchFamily="49" charset="0"/>
                <a:cs typeface="Courier New" pitchFamily="49" charset="0"/>
              </a:rPr>
              <a:t>	&lt;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the first list item&lt;/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a:t>
            </a:r>
          </a:p>
          <a:p>
            <a:pPr marL="1009650" lvl="1" indent="-609600" eaLnBrk="1" hangingPunct="1">
              <a:lnSpc>
                <a:spcPct val="100000"/>
              </a:lnSpc>
              <a:buNone/>
            </a:pPr>
            <a:r>
              <a:rPr lang="en-US" sz="2000" b="1" kern="1200" dirty="0" smtClean="0">
                <a:solidFill>
                  <a:schemeClr val="tx1"/>
                </a:solidFill>
                <a:latin typeface="Courier New" pitchFamily="49" charset="0"/>
                <a:cs typeface="Courier New" pitchFamily="49" charset="0"/>
              </a:rPr>
              <a:t>	&lt;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the second list item&lt;/</a:t>
            </a:r>
            <a:r>
              <a:rPr lang="en-US" sz="2000" b="1" kern="1200" dirty="0" err="1" smtClean="0">
                <a:solidFill>
                  <a:schemeClr val="tx1"/>
                </a:solidFill>
                <a:latin typeface="Courier New" pitchFamily="49" charset="0"/>
                <a:cs typeface="Courier New" pitchFamily="49" charset="0"/>
              </a:rPr>
              <a:t>li</a:t>
            </a:r>
            <a:r>
              <a:rPr lang="en-US" sz="2000" b="1" kern="1200" dirty="0" smtClean="0">
                <a:solidFill>
                  <a:schemeClr val="tx1"/>
                </a:solidFill>
                <a:latin typeface="Courier New" pitchFamily="49" charset="0"/>
                <a:cs typeface="Courier New" pitchFamily="49" charset="0"/>
              </a:rPr>
              <a:t>&gt; </a:t>
            </a:r>
          </a:p>
          <a:p>
            <a:pPr marL="1009650" lvl="1" indent="-609600" eaLnBrk="1" hangingPunct="1">
              <a:lnSpc>
                <a:spcPct val="100000"/>
              </a:lnSpc>
              <a:buNone/>
            </a:pPr>
            <a:r>
              <a:rPr lang="en-US" sz="2000" b="1" kern="1200" dirty="0" smtClean="0">
                <a:solidFill>
                  <a:schemeClr val="tx1"/>
                </a:solidFill>
                <a:latin typeface="Courier New" pitchFamily="49" charset="0"/>
                <a:cs typeface="Courier New" pitchFamily="49" charset="0"/>
              </a:rPr>
              <a:t>&lt;/</a:t>
            </a:r>
            <a:r>
              <a:rPr lang="en-US" sz="2000" b="1" kern="1200" dirty="0" err="1" smtClean="0">
                <a:solidFill>
                  <a:schemeClr val="tx1"/>
                </a:solidFill>
                <a:latin typeface="Courier New" pitchFamily="49" charset="0"/>
                <a:cs typeface="Courier New" pitchFamily="49" charset="0"/>
              </a:rPr>
              <a:t>ol</a:t>
            </a:r>
            <a:r>
              <a:rPr lang="en-US" sz="2000" b="1" kern="1200" dirty="0" smtClean="0">
                <a:solidFill>
                  <a:schemeClr val="tx1"/>
                </a:solidFill>
                <a:latin typeface="Courier New" pitchFamily="49" charset="0"/>
                <a:cs typeface="Courier New" pitchFamily="49" charset="0"/>
              </a:rPr>
              <a:t>&gt;</a:t>
            </a:r>
          </a:p>
          <a:p>
            <a:pPr lvl="1" eaLnBrk="1" hangingPunct="1"/>
            <a:r>
              <a:rPr lang="en-US" sz="2000" b="1" dirty="0" smtClean="0">
                <a:latin typeface="Courier New" pitchFamily="49" charset="0"/>
                <a:ea typeface="+mn-ea"/>
                <a:cs typeface="Courier New" pitchFamily="49" charset="0"/>
              </a:rPr>
              <a:t>&lt;</a:t>
            </a:r>
            <a:r>
              <a:rPr lang="en-US" sz="2000" b="1" dirty="0" err="1" smtClean="0">
                <a:latin typeface="Courier New" pitchFamily="49" charset="0"/>
                <a:ea typeface="+mn-ea"/>
                <a:cs typeface="Courier New" pitchFamily="49" charset="0"/>
              </a:rPr>
              <a:t>ol</a:t>
            </a:r>
            <a:r>
              <a:rPr lang="en-US" sz="2000" b="1" dirty="0" smtClean="0">
                <a:latin typeface="Courier New" pitchFamily="49" charset="0"/>
                <a:ea typeface="+mn-ea"/>
                <a:cs typeface="Courier New" pitchFamily="49" charset="0"/>
              </a:rPr>
              <a:t>&gt; </a:t>
            </a:r>
            <a:r>
              <a:rPr lang="en-US" sz="2000" dirty="0" smtClean="0">
                <a:ea typeface="+mn-ea"/>
                <a:cs typeface="+mn-cs"/>
              </a:rPr>
              <a:t>can have </a:t>
            </a:r>
            <a:r>
              <a:rPr lang="en-US" sz="2000" b="1" dirty="0" smtClean="0">
                <a:latin typeface="Courier New" pitchFamily="49" charset="0"/>
                <a:ea typeface="+mn-ea"/>
                <a:cs typeface="Courier New" pitchFamily="49" charset="0"/>
              </a:rPr>
              <a:t>type</a:t>
            </a:r>
            <a:r>
              <a:rPr lang="en-US" sz="2000" dirty="0" smtClean="0">
                <a:ea typeface="+mn-ea"/>
                <a:cs typeface="+mn-cs"/>
              </a:rPr>
              <a:t> can be either </a:t>
            </a:r>
            <a:r>
              <a:rPr lang="en-US" sz="2000" b="1" kern="1200" dirty="0" smtClean="0">
                <a:solidFill>
                  <a:schemeClr val="tx1"/>
                </a:solidFill>
                <a:latin typeface="Courier New" pitchFamily="49" charset="0"/>
                <a:cs typeface="Courier New" pitchFamily="49" charset="0"/>
              </a:rPr>
              <a:t>1 or a or I or </a:t>
            </a:r>
            <a:r>
              <a:rPr lang="en-US" sz="2000" b="1" kern="1200" dirty="0" err="1" smtClean="0">
                <a:solidFill>
                  <a:schemeClr val="tx1"/>
                </a:solidFill>
                <a:latin typeface="Courier New" pitchFamily="49" charset="0"/>
                <a:cs typeface="Courier New" pitchFamily="49" charset="0"/>
              </a:rPr>
              <a:t>i</a:t>
            </a:r>
            <a:r>
              <a:rPr lang="en-US" sz="2000" b="1" kern="1200" dirty="0" smtClean="0">
                <a:solidFill>
                  <a:schemeClr val="tx1"/>
                </a:solidFill>
                <a:latin typeface="Courier New" pitchFamily="49" charset="0"/>
                <a:cs typeface="Courier New" pitchFamily="49" charset="0"/>
              </a:rPr>
              <a:t>. </a:t>
            </a:r>
            <a:r>
              <a:rPr lang="en-US" sz="2000" dirty="0" smtClean="0">
                <a:cs typeface="Courier New" pitchFamily="49" charset="0"/>
              </a:rPr>
              <a:t>This specifies what ordering char to be used when list items are displayed. For example, if “I” is used, list item is displayed using Roman numbers.</a:t>
            </a:r>
            <a:endParaRPr lang="en-US" dirty="0"/>
          </a:p>
        </p:txBody>
      </p:sp>
      <p:sp>
        <p:nvSpPr>
          <p:cNvPr id="3" name="Slide Number Placeholder 2"/>
          <p:cNvSpPr>
            <a:spLocks noGrp="1"/>
          </p:cNvSpPr>
          <p:nvPr>
            <p:ph type="sldNum" sz="quarter" idx="10"/>
          </p:nvPr>
        </p:nvSpPr>
        <p:spPr/>
        <p:txBody>
          <a:bodyPr/>
          <a:lstStyle/>
          <a:p>
            <a:pPr>
              <a:defRPr/>
            </a:pPr>
            <a:fld id="{D0C080B9-1978-408B-8C74-71117C12DC37}"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 breaks and horizontal line</a:t>
            </a:r>
            <a:endParaRPr lang="en-US" dirty="0"/>
          </a:p>
        </p:txBody>
      </p:sp>
      <p:sp>
        <p:nvSpPr>
          <p:cNvPr id="13314" name="Rectangle 3"/>
          <p:cNvSpPr>
            <a:spLocks noGrp="1" noChangeArrowheads="1"/>
          </p:cNvSpPr>
          <p:nvPr>
            <p:ph idx="1"/>
          </p:nvPr>
        </p:nvSpPr>
        <p:spPr>
          <a:xfrm>
            <a:off x="381000" y="1219200"/>
            <a:ext cx="8305800" cy="5029200"/>
          </a:xfrm>
        </p:spPr>
        <p:txBody>
          <a:bodyPr/>
          <a:lstStyle/>
          <a:p>
            <a:pPr eaLnBrk="1" hangingPunct="1"/>
            <a:r>
              <a:rPr lang="en-US" dirty="0" smtClean="0"/>
              <a:t>To insert a line break,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br</a:t>
            </a:r>
            <a:r>
              <a:rPr lang="en-US" b="1" dirty="0" smtClean="0">
                <a:latin typeface="Courier New" pitchFamily="49" charset="0"/>
                <a:cs typeface="Courier New" pitchFamily="49" charset="0"/>
              </a:rPr>
              <a:t>&gt;</a:t>
            </a:r>
            <a:r>
              <a:rPr lang="en-US" dirty="0" smtClean="0"/>
              <a:t> is used.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br</a:t>
            </a:r>
            <a:r>
              <a:rPr lang="en-US" b="1" dirty="0" smtClean="0">
                <a:latin typeface="Courier New" pitchFamily="49" charset="0"/>
                <a:cs typeface="Courier New" pitchFamily="49" charset="0"/>
              </a:rPr>
              <a:t>&gt; </a:t>
            </a:r>
            <a:r>
              <a:rPr lang="en-US" dirty="0" smtClean="0"/>
              <a:t>is an empty tag.</a:t>
            </a:r>
          </a:p>
          <a:p>
            <a:pPr eaLnBrk="1" hangingPunct="1">
              <a:buFontTx/>
              <a:buNone/>
            </a:pPr>
            <a:r>
              <a:rPr lang="en-US" b="1" dirty="0" smtClean="0">
                <a:solidFill>
                  <a:schemeClr val="tx1"/>
                </a:solidFill>
                <a:latin typeface="Courier New" pitchFamily="49" charset="0"/>
              </a:rPr>
              <a:t>	Why, when I needed you most, you have not been there for me?" &lt;</a:t>
            </a:r>
            <a:r>
              <a:rPr lang="en-US" b="1" dirty="0" err="1" smtClean="0">
                <a:solidFill>
                  <a:schemeClr val="tx1"/>
                </a:solidFill>
                <a:latin typeface="Courier New" pitchFamily="49" charset="0"/>
              </a:rPr>
              <a:t>br</a:t>
            </a:r>
            <a:r>
              <a:rPr lang="en-US" b="1" dirty="0" smtClean="0">
                <a:solidFill>
                  <a:schemeClr val="tx1"/>
                </a:solidFill>
                <a:latin typeface="Courier New" pitchFamily="49" charset="0"/>
              </a:rPr>
              <a:t>/&gt;</a:t>
            </a:r>
          </a:p>
          <a:p>
            <a:pPr eaLnBrk="1" hangingPunct="1">
              <a:buFontTx/>
              <a:buNone/>
            </a:pPr>
            <a:r>
              <a:rPr lang="en-US" b="1" dirty="0" smtClean="0">
                <a:solidFill>
                  <a:schemeClr val="tx1"/>
                </a:solidFill>
                <a:latin typeface="Courier New" pitchFamily="49" charset="0"/>
              </a:rPr>
              <a:t>	The Lord replied, "The times when you have </a:t>
            </a:r>
          </a:p>
          <a:p>
            <a:pPr eaLnBrk="1" hangingPunct="1">
              <a:buFontTx/>
              <a:buNone/>
            </a:pPr>
            <a:r>
              <a:rPr lang="en-US" b="1" dirty="0" smtClean="0">
                <a:solidFill>
                  <a:schemeClr val="tx1"/>
                </a:solidFill>
                <a:latin typeface="Courier New" pitchFamily="49" charset="0"/>
              </a:rPr>
              <a:t>	seen only one set of footprints,&lt;</a:t>
            </a:r>
            <a:r>
              <a:rPr lang="en-US" b="1" dirty="0" err="1" smtClean="0">
                <a:solidFill>
                  <a:schemeClr val="tx1"/>
                </a:solidFill>
                <a:latin typeface="Courier New" pitchFamily="49" charset="0"/>
              </a:rPr>
              <a:t>br</a:t>
            </a:r>
            <a:r>
              <a:rPr lang="en-US" b="1" dirty="0" smtClean="0">
                <a:solidFill>
                  <a:schemeClr val="tx1"/>
                </a:solidFill>
                <a:latin typeface="Courier New" pitchFamily="49" charset="0"/>
              </a:rPr>
              <a:t>/&gt; is when I carried you. </a:t>
            </a:r>
          </a:p>
          <a:p>
            <a:pPr eaLnBrk="1" hangingPunct="1"/>
            <a:r>
              <a:rPr lang="en-US" dirty="0" smtClean="0"/>
              <a:t>To insert horizontal line, </a:t>
            </a:r>
            <a:r>
              <a:rPr lang="en-US" b="1" dirty="0" smtClean="0">
                <a:latin typeface="Courier New" pitchFamily="49" charset="0"/>
                <a:cs typeface="Courier New" pitchFamily="49" charset="0"/>
              </a:rPr>
              <a:t>&lt;hr&gt; </a:t>
            </a:r>
            <a:r>
              <a:rPr lang="en-US" dirty="0" smtClean="0"/>
              <a:t>is used.</a:t>
            </a:r>
          </a:p>
          <a:p>
            <a:pPr>
              <a:buNone/>
            </a:pPr>
            <a:r>
              <a:rPr lang="en-US" dirty="0" smtClean="0"/>
              <a:t>	</a:t>
            </a:r>
            <a:r>
              <a:rPr lang="en-US" b="1" dirty="0" smtClean="0">
                <a:solidFill>
                  <a:schemeClr val="tx1"/>
                </a:solidFill>
                <a:latin typeface="Courier New" pitchFamily="49" charset="0"/>
              </a:rPr>
              <a:t>&lt;p&gt;Chapter 1&lt;/p&gt;</a:t>
            </a:r>
            <a:br>
              <a:rPr lang="en-US" b="1" dirty="0" smtClean="0">
                <a:solidFill>
                  <a:schemeClr val="tx1"/>
                </a:solidFill>
                <a:latin typeface="Courier New" pitchFamily="49" charset="0"/>
              </a:rPr>
            </a:br>
            <a:r>
              <a:rPr lang="en-US" b="1" dirty="0" smtClean="0">
                <a:solidFill>
                  <a:schemeClr val="tx1"/>
                </a:solidFill>
                <a:latin typeface="Courier New" pitchFamily="49" charset="0"/>
              </a:rPr>
              <a:t>&lt;hr /&gt;</a:t>
            </a:r>
            <a:br>
              <a:rPr lang="en-US" b="1" dirty="0" smtClean="0">
                <a:solidFill>
                  <a:schemeClr val="tx1"/>
                </a:solidFill>
                <a:latin typeface="Courier New" pitchFamily="49" charset="0"/>
              </a:rPr>
            </a:br>
            <a:r>
              <a:rPr lang="en-US" b="1" dirty="0" smtClean="0">
                <a:solidFill>
                  <a:schemeClr val="tx1"/>
                </a:solidFill>
                <a:latin typeface="Courier New" pitchFamily="49" charset="0"/>
              </a:rPr>
              <a:t>&lt;p&gt;Chapter 2&lt;/p&gt; </a:t>
            </a:r>
          </a:p>
          <a:p>
            <a:pPr>
              <a:buNone/>
            </a:pPr>
            <a:r>
              <a:rPr lang="en-US" dirty="0" smtClean="0"/>
              <a:t/>
            </a:r>
            <a:br>
              <a:rPr lang="en-US" dirty="0" smtClean="0"/>
            </a:br>
            <a:endParaRPr lang="en-US" dirty="0" smtClean="0"/>
          </a:p>
          <a:p>
            <a:pPr eaLnBrk="1" hangingPunct="1">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Tables </a:t>
            </a:r>
          </a:p>
        </p:txBody>
      </p:sp>
      <p:sp>
        <p:nvSpPr>
          <p:cNvPr id="16387" name="Rectangle 3"/>
          <p:cNvSpPr>
            <a:spLocks noGrp="1" noChangeArrowheads="1"/>
          </p:cNvSpPr>
          <p:nvPr>
            <p:ph type="body" idx="1"/>
          </p:nvPr>
        </p:nvSpPr>
        <p:spPr>
          <a:xfrm>
            <a:off x="304800" y="1066800"/>
            <a:ext cx="8610600" cy="5410200"/>
          </a:xfrm>
        </p:spPr>
        <p:txBody>
          <a:bodyPr/>
          <a:lstStyle/>
          <a:p>
            <a:pPr eaLnBrk="1" hangingPunct="1">
              <a:lnSpc>
                <a:spcPct val="80000"/>
              </a:lnSpc>
            </a:pPr>
            <a:r>
              <a:rPr lang="en-US" dirty="0" smtClean="0"/>
              <a:t>Tables are used for information as well as for layout. </a:t>
            </a:r>
          </a:p>
          <a:p>
            <a:pPr eaLnBrk="1" hangingPunct="1">
              <a:lnSpc>
                <a:spcPct val="80000"/>
              </a:lnSpc>
            </a:pPr>
            <a:r>
              <a:rPr lang="en-US" dirty="0" smtClean="0"/>
              <a:t>The </a:t>
            </a:r>
            <a:r>
              <a:rPr lang="en-US" b="1" dirty="0" smtClean="0">
                <a:latin typeface="Courier New" pitchFamily="49" charset="0"/>
              </a:rPr>
              <a:t>&lt;table&gt; </a:t>
            </a:r>
            <a:r>
              <a:rPr lang="en-US" dirty="0" smtClean="0"/>
              <a:t>consists of one or more </a:t>
            </a:r>
            <a:r>
              <a:rPr lang="en-US" b="1" dirty="0" smtClean="0">
                <a:latin typeface="Courier New" pitchFamily="49" charset="0"/>
              </a:rPr>
              <a:t>&lt;</a:t>
            </a:r>
            <a:r>
              <a:rPr lang="en-US" b="1" dirty="0" err="1" smtClean="0">
                <a:latin typeface="Courier New" pitchFamily="49" charset="0"/>
              </a:rPr>
              <a:t>tr</a:t>
            </a:r>
            <a:r>
              <a:rPr lang="en-US" b="1" dirty="0" smtClean="0">
                <a:latin typeface="Courier New" pitchFamily="49" charset="0"/>
              </a:rPr>
              <a:t>&gt;, &lt;</a:t>
            </a:r>
            <a:r>
              <a:rPr lang="en-US" b="1" dirty="0" err="1" smtClean="0">
                <a:latin typeface="Courier New" pitchFamily="49" charset="0"/>
              </a:rPr>
              <a:t>th</a:t>
            </a:r>
            <a:r>
              <a:rPr lang="en-US" b="1" dirty="0" smtClean="0">
                <a:latin typeface="Courier New" pitchFamily="49" charset="0"/>
              </a:rPr>
              <a:t>&gt;, and &lt;td&gt; </a:t>
            </a:r>
            <a:r>
              <a:rPr lang="en-US" dirty="0" smtClean="0"/>
              <a:t>elements.</a:t>
            </a:r>
          </a:p>
          <a:p>
            <a:pPr eaLnBrk="1" hangingPunct="1">
              <a:lnSpc>
                <a:spcPct val="80000"/>
              </a:lnSpc>
            </a:pPr>
            <a:r>
              <a:rPr lang="en-US" b="1" dirty="0" smtClean="0">
                <a:latin typeface="Courier New" pitchFamily="49" charset="0"/>
              </a:rPr>
              <a:t>&lt;</a:t>
            </a:r>
            <a:r>
              <a:rPr lang="en-US" b="1" dirty="0" err="1" smtClean="0">
                <a:latin typeface="Courier New" pitchFamily="49" charset="0"/>
              </a:rPr>
              <a:t>tr</a:t>
            </a:r>
            <a:r>
              <a:rPr lang="en-US" b="1" dirty="0" smtClean="0">
                <a:latin typeface="Courier New" pitchFamily="49" charset="0"/>
              </a:rPr>
              <a:t>&gt; </a:t>
            </a:r>
            <a:r>
              <a:rPr lang="en-US" dirty="0" smtClean="0"/>
              <a:t>represents a row</a:t>
            </a:r>
          </a:p>
          <a:p>
            <a:pPr eaLnBrk="1" hangingPunct="1">
              <a:lnSpc>
                <a:spcPct val="80000"/>
              </a:lnSpc>
            </a:pPr>
            <a:r>
              <a:rPr lang="en-US" b="1" dirty="0" smtClean="0">
                <a:latin typeface="Courier New" pitchFamily="49" charset="0"/>
              </a:rPr>
              <a:t>&lt;</a:t>
            </a:r>
            <a:r>
              <a:rPr lang="en-US" b="1" dirty="0" err="1" smtClean="0">
                <a:latin typeface="Courier New" pitchFamily="49" charset="0"/>
              </a:rPr>
              <a:t>th</a:t>
            </a:r>
            <a:r>
              <a:rPr lang="en-US" b="1" dirty="0" smtClean="0">
                <a:latin typeface="Courier New" pitchFamily="49" charset="0"/>
              </a:rPr>
              <a:t>&gt; </a:t>
            </a:r>
            <a:r>
              <a:rPr lang="en-US" dirty="0" smtClean="0"/>
              <a:t>represents heading cell/column</a:t>
            </a:r>
          </a:p>
          <a:p>
            <a:pPr eaLnBrk="1" hangingPunct="1">
              <a:lnSpc>
                <a:spcPct val="80000"/>
              </a:lnSpc>
            </a:pPr>
            <a:r>
              <a:rPr lang="en-US" b="1" dirty="0" smtClean="0">
                <a:latin typeface="Courier New" pitchFamily="49" charset="0"/>
              </a:rPr>
              <a:t>&lt;td&gt; </a:t>
            </a:r>
            <a:r>
              <a:rPr lang="en-US" dirty="0" smtClean="0"/>
              <a:t>represents a cell/column</a:t>
            </a:r>
          </a:p>
          <a:p>
            <a:pPr eaLnBrk="1" hangingPunct="1">
              <a:lnSpc>
                <a:spcPct val="80000"/>
              </a:lnSpc>
              <a:buFontTx/>
              <a:buNone/>
            </a:pPr>
            <a:r>
              <a:rPr lang="en-US" dirty="0" smtClean="0"/>
              <a:t>	</a:t>
            </a:r>
            <a:r>
              <a:rPr lang="en-US" b="1" dirty="0" smtClean="0">
                <a:solidFill>
                  <a:srgbClr val="000000"/>
                </a:solidFill>
                <a:latin typeface="Courier New" pitchFamily="49" charset="0"/>
              </a:rPr>
              <a:t>&lt;table&gt;</a:t>
            </a:r>
          </a:p>
          <a:p>
            <a:pPr eaLnBrk="1" hangingPunct="1">
              <a:lnSpc>
                <a:spcPct val="80000"/>
              </a:lnSpc>
              <a:buFontTx/>
              <a:buNone/>
            </a:pPr>
            <a:r>
              <a:rPr lang="en-US" b="1" dirty="0" smtClean="0">
                <a:solidFill>
                  <a:srgbClr val="C00000"/>
                </a:solidFill>
                <a:latin typeface="Courier New" pitchFamily="49" charset="0"/>
              </a:rPr>
              <a:t>	</a:t>
            </a:r>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th</a:t>
            </a:r>
            <a:r>
              <a:rPr lang="en-US" b="1" dirty="0" smtClean="0">
                <a:solidFill>
                  <a:srgbClr val="000000"/>
                </a:solidFill>
                <a:latin typeface="Courier New" pitchFamily="49" charset="0"/>
              </a:rPr>
              <a:t>&gt;ID&lt;/</a:t>
            </a:r>
            <a:r>
              <a:rPr lang="en-US" b="1" dirty="0" err="1" smtClean="0">
                <a:solidFill>
                  <a:srgbClr val="000000"/>
                </a:solidFill>
                <a:latin typeface="Courier New" pitchFamily="49" charset="0"/>
              </a:rPr>
              <a:t>th</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th</a:t>
            </a:r>
            <a:r>
              <a:rPr lang="en-US" b="1" dirty="0" smtClean="0">
                <a:solidFill>
                  <a:srgbClr val="000000"/>
                </a:solidFill>
                <a:latin typeface="Courier New" pitchFamily="49" charset="0"/>
              </a:rPr>
              <a:t>&gt;Name&lt;/</a:t>
            </a:r>
            <a:r>
              <a:rPr lang="en-US" b="1" dirty="0" err="1" smtClean="0">
                <a:solidFill>
                  <a:srgbClr val="000000"/>
                </a:solidFill>
                <a:latin typeface="Courier New" pitchFamily="49" charset="0"/>
              </a:rPr>
              <a:t>th</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 &lt;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&gt;&lt;td&gt;122&lt;/td&gt;&lt;td&gt;</a:t>
            </a:r>
            <a:r>
              <a:rPr lang="en-US" b="1" dirty="0" err="1" smtClean="0">
                <a:solidFill>
                  <a:srgbClr val="000000"/>
                </a:solidFill>
                <a:latin typeface="Courier New" pitchFamily="49" charset="0"/>
              </a:rPr>
              <a:t>Meera</a:t>
            </a:r>
            <a:r>
              <a:rPr lang="en-US" b="1" dirty="0" smtClean="0">
                <a:solidFill>
                  <a:srgbClr val="000000"/>
                </a:solidFill>
                <a:latin typeface="Courier New" pitchFamily="49" charset="0"/>
              </a:rPr>
              <a:t>&lt;/td&gt;&lt;/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 &lt;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&gt;&lt;td&gt;123&lt;/td&gt;&lt;td&gt;Mohan/td&gt;&lt;/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 &lt;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&gt;&lt;td&gt;124&lt;/td&gt;&lt;td&gt;</a:t>
            </a:r>
            <a:r>
              <a:rPr lang="en-US" b="1" dirty="0" err="1" smtClean="0">
                <a:solidFill>
                  <a:srgbClr val="000000"/>
                </a:solidFill>
                <a:latin typeface="Courier New" pitchFamily="49" charset="0"/>
              </a:rPr>
              <a:t>Madhu</a:t>
            </a:r>
            <a:r>
              <a:rPr lang="en-US" b="1" dirty="0" smtClean="0">
                <a:solidFill>
                  <a:srgbClr val="000000"/>
                </a:solidFill>
                <a:latin typeface="Courier New" pitchFamily="49" charset="0"/>
              </a:rPr>
              <a:t>&lt;/td&gt;&lt;/</a:t>
            </a:r>
            <a:r>
              <a:rPr lang="en-US" b="1" dirty="0" err="1" smtClean="0">
                <a:solidFill>
                  <a:srgbClr val="000000"/>
                </a:solidFill>
                <a:latin typeface="Courier New" pitchFamily="49" charset="0"/>
              </a:rPr>
              <a:t>tr</a:t>
            </a:r>
            <a:r>
              <a:rPr lang="en-US" b="1" dirty="0" smtClean="0">
                <a:solidFill>
                  <a:srgbClr val="000000"/>
                </a:solidFill>
                <a:latin typeface="Courier New" pitchFamily="49" charset="0"/>
              </a:rPr>
              <a:t>&gt;</a:t>
            </a:r>
            <a:r>
              <a:rPr lang="en-US" b="1" dirty="0" smtClean="0">
                <a:latin typeface="Courier New" pitchFamily="49" charset="0"/>
              </a:rPr>
              <a:t> </a:t>
            </a:r>
          </a:p>
          <a:p>
            <a:pPr eaLnBrk="1" hangingPunct="1">
              <a:lnSpc>
                <a:spcPct val="80000"/>
              </a:lnSpc>
              <a:buFontTx/>
              <a:buNone/>
            </a:pPr>
            <a:r>
              <a:rPr lang="en-US" b="1" dirty="0" smtClean="0">
                <a:latin typeface="Courier New" pitchFamily="49" charset="0"/>
              </a:rPr>
              <a:t>	</a:t>
            </a:r>
            <a:r>
              <a:rPr lang="en-US" b="1" dirty="0" smtClean="0">
                <a:solidFill>
                  <a:srgbClr val="000000"/>
                </a:solidFill>
                <a:latin typeface="Courier New" pitchFamily="49" charset="0"/>
              </a:rPr>
              <a:t>&lt;/table&gt; </a:t>
            </a:r>
          </a:p>
          <a:p>
            <a:pPr eaLnBrk="1" hangingPunct="1">
              <a:lnSpc>
                <a:spcPct val="80000"/>
              </a:lnSpc>
            </a:pPr>
            <a:r>
              <a:rPr lang="en-US" b="1" dirty="0" err="1" smtClean="0">
                <a:latin typeface="Courier New" pitchFamily="49" charset="0"/>
              </a:rPr>
              <a:t>Cellpadding</a:t>
            </a:r>
            <a:r>
              <a:rPr lang="en-US" b="1" dirty="0" smtClean="0">
                <a:latin typeface="Courier New" pitchFamily="49" charset="0"/>
              </a:rPr>
              <a:t> s</a:t>
            </a:r>
            <a:r>
              <a:rPr lang="en-US" dirty="0" smtClean="0"/>
              <a:t>pecifies the space between the cell wall and the cell </a:t>
            </a:r>
            <a:r>
              <a:rPr lang="en-US" dirty="0" err="1" smtClean="0"/>
              <a:t>content,</a:t>
            </a:r>
            <a:r>
              <a:rPr lang="en-US" b="1" dirty="0" err="1" smtClean="0">
                <a:latin typeface="Courier New" pitchFamily="49" charset="0"/>
              </a:rPr>
              <a:t>cellspacing</a:t>
            </a:r>
            <a:r>
              <a:rPr lang="en-US" b="1" dirty="0" smtClean="0">
                <a:solidFill>
                  <a:srgbClr val="009900"/>
                </a:solidFill>
                <a:latin typeface="Courier New" pitchFamily="49" charset="0"/>
              </a:rPr>
              <a:t> </a:t>
            </a:r>
            <a:r>
              <a:rPr lang="en-US" dirty="0" smtClean="0"/>
              <a:t>Specifies the space between cells. Table can be given a border, width and height as well.</a:t>
            </a:r>
            <a:endParaRPr lang="en-US" b="1" dirty="0" smtClean="0">
              <a:solidFill>
                <a:srgbClr val="C00000"/>
              </a:solidFill>
              <a:latin typeface="Courier New" pitchFamily="49" charset="0"/>
            </a:endParaRPr>
          </a:p>
          <a:p>
            <a:pPr eaLnBrk="1" hangingPunct="1">
              <a:lnSpc>
                <a:spcPct val="80000"/>
              </a:lnSpc>
              <a:buFontTx/>
              <a:buNone/>
            </a:pPr>
            <a:r>
              <a:rPr lang="en-US" b="1" dirty="0" smtClean="0">
                <a:solidFill>
                  <a:srgbClr val="000000"/>
                </a:solidFill>
                <a:latin typeface="Courier New" pitchFamily="49" charset="0"/>
              </a:rPr>
              <a:t>&lt;table border="1" </a:t>
            </a:r>
            <a:r>
              <a:rPr lang="en-US" b="1" dirty="0" err="1" smtClean="0">
                <a:solidFill>
                  <a:srgbClr val="000000"/>
                </a:solidFill>
                <a:latin typeface="Courier New" pitchFamily="49" charset="0"/>
              </a:rPr>
              <a:t>cellpadding</a:t>
            </a:r>
            <a:r>
              <a:rPr lang="en-US" b="1" dirty="0" smtClean="0">
                <a:solidFill>
                  <a:srgbClr val="000000"/>
                </a:solidFill>
                <a:latin typeface="Courier New" pitchFamily="49" charset="0"/>
              </a:rPr>
              <a:t>="10"&gt; </a:t>
            </a:r>
          </a:p>
          <a:p>
            <a:pPr eaLnBrk="1" hangingPunct="1">
              <a:lnSpc>
                <a:spcPct val="80000"/>
              </a:lnSpc>
              <a:buFontTx/>
              <a:buNone/>
            </a:pPr>
            <a:r>
              <a:rPr lang="en-US" b="1" dirty="0" smtClean="0">
                <a:solidFill>
                  <a:srgbClr val="000000"/>
                </a:solidFill>
                <a:latin typeface="Courier New" pitchFamily="49" charset="0"/>
              </a:rPr>
              <a:t>&lt;table border="1" </a:t>
            </a:r>
            <a:r>
              <a:rPr lang="en-US" b="1" dirty="0" err="1" smtClean="0">
                <a:solidFill>
                  <a:srgbClr val="000000"/>
                </a:solidFill>
                <a:latin typeface="Courier New" pitchFamily="49" charset="0"/>
              </a:rPr>
              <a:t>cellpadding</a:t>
            </a:r>
            <a:r>
              <a:rPr lang="en-US" b="1" dirty="0" smtClean="0">
                <a:solidFill>
                  <a:srgbClr val="000000"/>
                </a:solidFill>
                <a:latin typeface="Courier New" pitchFamily="49" charset="0"/>
              </a:rPr>
              <a:t>="10" </a:t>
            </a:r>
            <a:r>
              <a:rPr lang="en-US" b="1" dirty="0" err="1" smtClean="0">
                <a:solidFill>
                  <a:srgbClr val="000000"/>
                </a:solidFill>
                <a:latin typeface="Courier New" pitchFamily="49" charset="0"/>
              </a:rPr>
              <a:t>cellspacing</a:t>
            </a:r>
            <a:r>
              <a:rPr lang="en-US" b="1" dirty="0" smtClean="0">
                <a:solidFill>
                  <a:srgbClr val="000000"/>
                </a:solidFill>
                <a:latin typeface="Courier New" pitchFamily="49" charset="0"/>
              </a:rPr>
              <a:t>="10"&gt;</a:t>
            </a:r>
          </a:p>
          <a:p>
            <a:pPr eaLnBrk="1" hangingPunct="1">
              <a:lnSpc>
                <a:spcPct val="80000"/>
              </a:lnSpc>
              <a:buFontTx/>
              <a:buNone/>
            </a:pPr>
            <a:r>
              <a:rPr lang="en-US" b="1" dirty="0" smtClean="0">
                <a:solidFill>
                  <a:srgbClr val="000000"/>
                </a:solidFill>
                <a:latin typeface="Courier New" pitchFamily="49" charset="0"/>
              </a:rPr>
              <a:t>&lt;table border="1" </a:t>
            </a:r>
            <a:r>
              <a:rPr lang="en-US" b="1" dirty="0" err="1" smtClean="0">
                <a:solidFill>
                  <a:srgbClr val="000000"/>
                </a:solidFill>
                <a:latin typeface="Courier New" pitchFamily="49" charset="0"/>
              </a:rPr>
              <a:t>cellpadding</a:t>
            </a:r>
            <a:r>
              <a:rPr lang="en-US" b="1" dirty="0" smtClean="0">
                <a:solidFill>
                  <a:srgbClr val="000000"/>
                </a:solidFill>
                <a:latin typeface="Courier New" pitchFamily="49" charset="0"/>
              </a:rPr>
              <a:t>="10" width="80%“ height=“500”&gt;  </a:t>
            </a:r>
          </a:p>
          <a:p>
            <a:pPr eaLnBrk="1" hangingPunct="1">
              <a:lnSpc>
                <a:spcPct val="80000"/>
              </a:lnSpc>
              <a:buFontTx/>
              <a:buNone/>
            </a:pPr>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143000"/>
            <a:ext cx="8229600" cy="4983163"/>
          </a:xfrm>
        </p:spPr>
        <p:txBody>
          <a:bodyPr/>
          <a:lstStyle/>
          <a:p>
            <a:r>
              <a:rPr lang="en-US" dirty="0" smtClean="0">
                <a:solidFill>
                  <a:srgbClr val="002060"/>
                </a:solidFill>
                <a:latin typeface="Book Antiqua" pitchFamily="18" charset="0"/>
              </a:rPr>
              <a:t>Merging </a:t>
            </a:r>
            <a:r>
              <a:rPr lang="en-US" dirty="0" smtClean="0">
                <a:solidFill>
                  <a:srgbClr val="002060"/>
                </a:solidFill>
                <a:latin typeface="Book Antiqua" pitchFamily="18" charset="0"/>
              </a:rPr>
              <a:t>Cells</a:t>
            </a:r>
            <a:endParaRPr lang="en-US" dirty="0" smtClean="0">
              <a:solidFill>
                <a:srgbClr val="002060"/>
              </a:solidFill>
              <a:latin typeface="Book Antiqua" pitchFamily="18" charset="0"/>
            </a:endParaRPr>
          </a:p>
          <a:p>
            <a:pPr marL="895350" lvl="1" indent="-381000"/>
            <a:r>
              <a:rPr lang="en-US" sz="2000" dirty="0" smtClean="0">
                <a:solidFill>
                  <a:srgbClr val="002060"/>
                </a:solidFill>
                <a:latin typeface="Book Antiqua" pitchFamily="18" charset="0"/>
              </a:rPr>
              <a:t>ROWSPAN</a:t>
            </a:r>
          </a:p>
          <a:p>
            <a:pPr marL="895350" lvl="1" indent="-381000">
              <a:buNone/>
            </a:pPr>
            <a:r>
              <a:rPr lang="en-US" sz="2000" dirty="0" smtClean="0">
                <a:solidFill>
                  <a:srgbClr val="002060"/>
                </a:solidFill>
                <a:latin typeface="Book Antiqua" pitchFamily="18" charset="0"/>
              </a:rPr>
              <a:t>	Used to merge cells in rows</a:t>
            </a:r>
          </a:p>
          <a:p>
            <a:pPr marL="895350" lvl="1" indent="-381000">
              <a:buNone/>
            </a:pPr>
            <a:r>
              <a:rPr lang="en-US" sz="2000" dirty="0" smtClean="0">
                <a:solidFill>
                  <a:srgbClr val="002060"/>
                </a:solidFill>
                <a:latin typeface="Book Antiqua" pitchFamily="18" charset="0"/>
              </a:rPr>
              <a:t>	&lt;TD ROWSPAN=“2”&gt; two cells in consecutive </a:t>
            </a:r>
            <a:r>
              <a:rPr lang="en-US" sz="2000" dirty="0" smtClean="0">
                <a:solidFill>
                  <a:srgbClr val="002060"/>
                </a:solidFill>
                <a:latin typeface="Book Antiqua" pitchFamily="18" charset="0"/>
              </a:rPr>
              <a:t>Row are merged</a:t>
            </a:r>
          </a:p>
          <a:p>
            <a:pPr marL="895350" lvl="1" indent="-381000"/>
            <a:r>
              <a:rPr lang="en-US" sz="2000" dirty="0" smtClean="0">
                <a:solidFill>
                  <a:srgbClr val="002060"/>
                </a:solidFill>
                <a:latin typeface="Book Antiqua" pitchFamily="18" charset="0"/>
              </a:rPr>
              <a:t>COLSPAN</a:t>
            </a:r>
            <a:endParaRPr lang="en-US" sz="2000" dirty="0" smtClean="0">
              <a:solidFill>
                <a:srgbClr val="002060"/>
              </a:solidFill>
              <a:latin typeface="Book Antiqua" pitchFamily="18" charset="0"/>
            </a:endParaRPr>
          </a:p>
          <a:p>
            <a:pPr marL="895350" lvl="1" indent="-381000">
              <a:buNone/>
            </a:pPr>
            <a:r>
              <a:rPr lang="en-US" sz="2000" dirty="0" smtClean="0">
                <a:solidFill>
                  <a:srgbClr val="002060"/>
                </a:solidFill>
                <a:latin typeface="Book Antiqua" pitchFamily="18" charset="0"/>
              </a:rPr>
              <a:t>	Used to merge cells in Columns</a:t>
            </a:r>
          </a:p>
          <a:p>
            <a:pPr marL="895350" lvl="1" indent="-381000">
              <a:buNone/>
            </a:pPr>
            <a:r>
              <a:rPr lang="en-US" sz="2000" dirty="0" smtClean="0">
                <a:solidFill>
                  <a:srgbClr val="002060"/>
                </a:solidFill>
                <a:latin typeface="Book Antiqua" pitchFamily="18" charset="0"/>
              </a:rPr>
              <a:t>	&lt;TD </a:t>
            </a:r>
            <a:r>
              <a:rPr lang="en-US" sz="2000" dirty="0" smtClean="0">
                <a:solidFill>
                  <a:srgbClr val="002060"/>
                </a:solidFill>
                <a:latin typeface="Book Antiqua" pitchFamily="18" charset="0"/>
              </a:rPr>
              <a:t>COLSPAN=“</a:t>
            </a:r>
            <a:r>
              <a:rPr lang="en-US" sz="2000" dirty="0" smtClean="0">
                <a:solidFill>
                  <a:srgbClr val="002060"/>
                </a:solidFill>
                <a:latin typeface="Book Antiqua" pitchFamily="18" charset="0"/>
              </a:rPr>
              <a:t>2”&gt; two cells in consecutive </a:t>
            </a:r>
            <a:r>
              <a:rPr lang="en-US" sz="2000" dirty="0" smtClean="0">
                <a:solidFill>
                  <a:srgbClr val="002060"/>
                </a:solidFill>
                <a:latin typeface="Book Antiqua" pitchFamily="18" charset="0"/>
              </a:rPr>
              <a:t>Cols are </a:t>
            </a:r>
            <a:r>
              <a:rPr lang="en-US" sz="2000" dirty="0" smtClean="0">
                <a:solidFill>
                  <a:srgbClr val="002060"/>
                </a:solidFill>
                <a:latin typeface="Book Antiqua" pitchFamily="18" charset="0"/>
              </a:rPr>
              <a:t>merged</a:t>
            </a:r>
          </a:p>
          <a:p>
            <a:pPr marL="895350" lvl="1" indent="-381000">
              <a:buNone/>
            </a:pPr>
            <a:endParaRPr lang="en-US" sz="2000" dirty="0" smtClean="0">
              <a:solidFill>
                <a:srgbClr val="002060"/>
              </a:solidFill>
              <a:latin typeface="Book Antiqua" pitchFamily="18" charset="0"/>
            </a:endParaRPr>
          </a:p>
          <a:p>
            <a:endParaRPr lang="en-IN"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Forms</a:t>
            </a:r>
          </a:p>
        </p:txBody>
      </p:sp>
      <p:sp>
        <p:nvSpPr>
          <p:cNvPr id="17411" name="Rectangle 3"/>
          <p:cNvSpPr>
            <a:spLocks noGrp="1" noChangeArrowheads="1"/>
          </p:cNvSpPr>
          <p:nvPr>
            <p:ph type="body" idx="1"/>
          </p:nvPr>
        </p:nvSpPr>
        <p:spPr>
          <a:xfrm>
            <a:off x="152400" y="1219200"/>
            <a:ext cx="8839200" cy="5257800"/>
          </a:xfrm>
        </p:spPr>
        <p:txBody>
          <a:bodyPr/>
          <a:lstStyle/>
          <a:p>
            <a:pPr eaLnBrk="1" hangingPunct="1"/>
            <a:r>
              <a:rPr lang="en-US" dirty="0" smtClean="0"/>
              <a:t>Form tag is used to create controls on the page</a:t>
            </a:r>
          </a:p>
          <a:p>
            <a:pPr marL="457200" indent="-457200" eaLnBrk="1" hangingPunct="1"/>
            <a:r>
              <a:rPr lang="en-US" dirty="0" smtClean="0"/>
              <a:t>Form data will be received by an application on the server and processed. Hence the URL where the form data needs to be sent must be specified using </a:t>
            </a:r>
            <a:r>
              <a:rPr lang="en-US" b="1" dirty="0" smtClean="0">
                <a:latin typeface="Courier New" pitchFamily="49" charset="0"/>
              </a:rPr>
              <a:t>action</a:t>
            </a:r>
            <a:r>
              <a:rPr lang="en-US" dirty="0" smtClean="0"/>
              <a:t> attribute. Apart from that, </a:t>
            </a:r>
            <a:r>
              <a:rPr lang="en-US" b="1" dirty="0" smtClean="0">
                <a:latin typeface="Courier New" pitchFamily="49" charset="0"/>
              </a:rPr>
              <a:t>method</a:t>
            </a:r>
            <a:r>
              <a:rPr lang="en-US" dirty="0" smtClean="0"/>
              <a:t> attribute is also very commonly used, </a:t>
            </a:r>
            <a:r>
              <a:rPr lang="en-US" dirty="0"/>
              <a:t>which specifies how a form </a:t>
            </a:r>
            <a:r>
              <a:rPr lang="en-US" dirty="0" smtClean="0"/>
              <a:t>data is going to be submitted. (we will see this later).</a:t>
            </a:r>
          </a:p>
          <a:p>
            <a:pPr eaLnBrk="1" hangingPunct="1">
              <a:buFontTx/>
              <a:buNone/>
            </a:pPr>
            <a:r>
              <a:rPr lang="en-US" b="1" dirty="0" smtClean="0">
                <a:latin typeface="Courier New" pitchFamily="49" charset="0"/>
              </a:rPr>
              <a:t>&lt;form action=“</a:t>
            </a:r>
            <a:r>
              <a:rPr lang="en-US" b="1" dirty="0" err="1" smtClean="0">
                <a:latin typeface="Courier New" pitchFamily="49" charset="0"/>
              </a:rPr>
              <a:t>go.do</a:t>
            </a:r>
            <a:r>
              <a:rPr lang="en-US" b="1" dirty="0" smtClean="0">
                <a:latin typeface="Courier New" pitchFamily="49" charset="0"/>
              </a:rPr>
              <a:t>”&gt;</a:t>
            </a:r>
          </a:p>
          <a:p>
            <a:pPr eaLnBrk="1" hangingPunct="1">
              <a:buFontTx/>
              <a:buNone/>
            </a:pPr>
            <a:r>
              <a:rPr lang="en-US" b="1" dirty="0" smtClean="0">
                <a:latin typeface="Courier New" pitchFamily="49" charset="0"/>
              </a:rPr>
              <a:t>	&lt;input type=“text” name=“</a:t>
            </a:r>
            <a:r>
              <a:rPr lang="en-US" b="1" dirty="0" err="1" smtClean="0">
                <a:latin typeface="Courier New" pitchFamily="49" charset="0"/>
              </a:rPr>
              <a:t>txtuser</a:t>
            </a:r>
            <a:r>
              <a:rPr lang="en-US" b="1" dirty="0" smtClean="0">
                <a:latin typeface="Courier New" pitchFamily="49" charset="0"/>
              </a:rPr>
              <a:t>”&gt;</a:t>
            </a:r>
          </a:p>
          <a:p>
            <a:pPr eaLnBrk="1" hangingPunct="1">
              <a:buFontTx/>
              <a:buNone/>
            </a:pPr>
            <a:r>
              <a:rPr lang="en-US" b="1" dirty="0" smtClean="0">
                <a:latin typeface="Courier New" pitchFamily="49" charset="0"/>
              </a:rPr>
              <a:t>	&lt;input type=“password” name=“</a:t>
            </a:r>
            <a:r>
              <a:rPr lang="en-US" b="1" dirty="0" err="1" smtClean="0">
                <a:latin typeface="Courier New" pitchFamily="49" charset="0"/>
              </a:rPr>
              <a:t>txtpass</a:t>
            </a:r>
            <a:r>
              <a:rPr lang="en-US" b="1" dirty="0" smtClean="0">
                <a:latin typeface="Courier New" pitchFamily="49" charset="0"/>
              </a:rPr>
              <a:t>”&gt;</a:t>
            </a:r>
          </a:p>
          <a:p>
            <a:pPr eaLnBrk="1" hangingPunct="1">
              <a:buFontTx/>
              <a:buNone/>
            </a:pPr>
            <a:r>
              <a:rPr lang="en-US" b="1" dirty="0" smtClean="0">
                <a:latin typeface="Courier New" pitchFamily="49" charset="0"/>
              </a:rPr>
              <a:t>	&lt;input type=“submit” value=“Login”&gt;</a:t>
            </a:r>
          </a:p>
          <a:p>
            <a:pPr eaLnBrk="1" hangingPunct="1">
              <a:buFontTx/>
              <a:buNone/>
            </a:pPr>
            <a:r>
              <a:rPr lang="en-US" b="1" dirty="0" smtClean="0">
                <a:latin typeface="Courier New" pitchFamily="49" charset="0"/>
              </a:rPr>
              <a:t>&lt;/form&gt;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elements </a:t>
            </a:r>
            <a:endParaRPr lang="en-US" dirty="0"/>
          </a:p>
        </p:txBody>
      </p:sp>
      <p:sp>
        <p:nvSpPr>
          <p:cNvPr id="3" name="Content Placeholder 2"/>
          <p:cNvSpPr>
            <a:spLocks noGrp="1"/>
          </p:cNvSpPr>
          <p:nvPr>
            <p:ph idx="1"/>
          </p:nvPr>
        </p:nvSpPr>
        <p:spPr>
          <a:xfrm>
            <a:off x="381000" y="1066800"/>
            <a:ext cx="8229600" cy="5410200"/>
          </a:xfrm>
        </p:spPr>
        <p:txBody>
          <a:bodyPr/>
          <a:lstStyle/>
          <a:p>
            <a:r>
              <a:rPr lang="en-US" dirty="0" smtClean="0"/>
              <a:t>Some of the important &lt;form&gt; elements are</a:t>
            </a:r>
          </a:p>
          <a:p>
            <a:pPr lvl="1"/>
            <a:r>
              <a:rPr lang="en-US" sz="2000" b="1" dirty="0" smtClean="0">
                <a:latin typeface="Courier New" pitchFamily="49" charset="0"/>
                <a:cs typeface="Courier New" pitchFamily="49" charset="0"/>
              </a:rPr>
              <a:t>&lt;input&gt;</a:t>
            </a:r>
          </a:p>
          <a:p>
            <a:pPr lvl="1"/>
            <a:r>
              <a:rPr lang="en-US" sz="2000" b="1" dirty="0" smtClean="0">
                <a:latin typeface="Courier New" pitchFamily="49" charset="0"/>
                <a:cs typeface="Courier New" pitchFamily="49" charset="0"/>
              </a:rPr>
              <a:t>&lt;select&gt;, &lt;option&gt;</a:t>
            </a:r>
          </a:p>
          <a:p>
            <a:pPr lvl="1"/>
            <a:r>
              <a:rPr lang="en-US" sz="2000" b="1" dirty="0" smtClean="0">
                <a:latin typeface="Courier New" pitchFamily="49" charset="0"/>
                <a:cs typeface="Courier New" pitchFamily="49" charset="0"/>
              </a:rPr>
              <a:t>&lt;textarea&gt;</a:t>
            </a:r>
          </a:p>
          <a:p>
            <a:r>
              <a:rPr lang="en-US" dirty="0" smtClean="0"/>
              <a:t> A form can contain one or more of the following form elements</a:t>
            </a:r>
            <a:r>
              <a:rPr lang="en-US" sz="1200" dirty="0" smtClean="0"/>
              <a:t>.</a:t>
            </a:r>
            <a:endParaRPr lang="en-US" sz="1200" b="1"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&lt;input&gt;</a:t>
            </a:r>
            <a:endParaRPr lang="en-US" dirty="0">
              <a:latin typeface="Courier New" pitchFamily="49" charset="0"/>
              <a:cs typeface="Courier New" pitchFamily="49" charset="0"/>
            </a:endParaRPr>
          </a:p>
        </p:txBody>
      </p:sp>
      <p:sp>
        <p:nvSpPr>
          <p:cNvPr id="3" name="Content Placeholder 2"/>
          <p:cNvSpPr>
            <a:spLocks noGrp="1"/>
          </p:cNvSpPr>
          <p:nvPr>
            <p:ph sz="half" idx="1"/>
          </p:nvPr>
        </p:nvSpPr>
        <p:spPr>
          <a:xfrm>
            <a:off x="457200" y="2636837"/>
            <a:ext cx="4038600" cy="4068763"/>
          </a:xfrm>
        </p:spPr>
        <p:txBody>
          <a:bodyPr/>
          <a:lstStyle/>
          <a:p>
            <a:pPr>
              <a:lnSpc>
                <a:spcPct val="120000"/>
              </a:lnSpc>
            </a:pPr>
            <a:r>
              <a:rPr lang="en-US" sz="2000" kern="1200" dirty="0" smtClean="0"/>
              <a:t>Values</a:t>
            </a:r>
            <a:r>
              <a:rPr lang="en-US" sz="2000" b="1" dirty="0" smtClean="0">
                <a:latin typeface="Courier New" pitchFamily="49" charset="0"/>
                <a:cs typeface="Courier New" pitchFamily="49" charset="0"/>
              </a:rPr>
              <a:t> type</a:t>
            </a:r>
            <a:r>
              <a:rPr lang="en-US" sz="2000" dirty="0" smtClean="0"/>
              <a:t> can have</a:t>
            </a:r>
          </a:p>
          <a:p>
            <a:pPr lvl="1">
              <a:lnSpc>
                <a:spcPct val="120000"/>
              </a:lnSpc>
            </a:pPr>
            <a:r>
              <a:rPr lang="en-US" sz="2000" b="1" dirty="0" smtClean="0">
                <a:latin typeface="Courier New" pitchFamily="49" charset="0"/>
                <a:cs typeface="Courier New" pitchFamily="49" charset="0"/>
              </a:rPr>
              <a:t>button</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checkbox</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file</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hidden</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image</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password</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radio</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reset</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submit</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text</a:t>
            </a:r>
            <a:endParaRPr lang="en-US" dirty="0" smtClean="0"/>
          </a:p>
        </p:txBody>
      </p:sp>
      <p:sp>
        <p:nvSpPr>
          <p:cNvPr id="5" name="Content Placeholder 4"/>
          <p:cNvSpPr>
            <a:spLocks noGrp="1"/>
          </p:cNvSpPr>
          <p:nvPr>
            <p:ph sz="half" idx="2"/>
          </p:nvPr>
        </p:nvSpPr>
        <p:spPr>
          <a:xfrm>
            <a:off x="3810000" y="2590800"/>
            <a:ext cx="5105400" cy="3962400"/>
          </a:xfrm>
        </p:spPr>
        <p:txBody>
          <a:bodyPr/>
          <a:lstStyle/>
          <a:p>
            <a:r>
              <a:rPr lang="en-US" sz="2000" kern="1200" dirty="0" smtClean="0"/>
              <a:t>Other attributes</a:t>
            </a:r>
          </a:p>
          <a:p>
            <a:pPr lvl="1"/>
            <a:r>
              <a:rPr lang="en-US" sz="2000" b="1" dirty="0" smtClean="0">
                <a:latin typeface="Courier New" pitchFamily="49" charset="0"/>
                <a:cs typeface="Courier New" pitchFamily="49" charset="0"/>
              </a:rPr>
              <a:t>checked</a:t>
            </a:r>
            <a:r>
              <a:rPr lang="en-US" sz="1600" dirty="0" smtClean="0"/>
              <a:t>  ( Used with radio or checkbox type to specify that this is preselected )</a:t>
            </a:r>
          </a:p>
          <a:p>
            <a:pPr lvl="1"/>
            <a:r>
              <a:rPr lang="en-US" sz="2000" b="1" dirty="0" smtClean="0">
                <a:latin typeface="Courier New" pitchFamily="49" charset="0"/>
                <a:cs typeface="Courier New" pitchFamily="49" charset="0"/>
              </a:rPr>
              <a:t>Maxlength</a:t>
            </a:r>
            <a:r>
              <a:rPr lang="en-US" sz="1600" dirty="0" smtClean="0"/>
              <a:t> (maximum number of characters allowed )</a:t>
            </a:r>
          </a:p>
          <a:p>
            <a:pPr lvl="1"/>
            <a:r>
              <a:rPr lang="en-US" sz="2000" b="1" dirty="0" err="1" smtClean="0">
                <a:latin typeface="Courier New" pitchFamily="49" charset="0"/>
                <a:cs typeface="Courier New" pitchFamily="49" charset="0"/>
              </a:rPr>
              <a:t>readonly</a:t>
            </a:r>
            <a:endParaRPr lang="en-US" sz="2000" b="1" dirty="0" smtClean="0">
              <a:latin typeface="Courier New" pitchFamily="49" charset="0"/>
              <a:cs typeface="Courier New" pitchFamily="49" charset="0"/>
            </a:endParaRPr>
          </a:p>
          <a:p>
            <a:pPr lvl="1"/>
            <a:r>
              <a:rPr lang="en-US" sz="2000" b="1" dirty="0" err="1" smtClean="0">
                <a:latin typeface="Courier New" pitchFamily="49" charset="0"/>
                <a:cs typeface="Courier New" pitchFamily="49" charset="0"/>
              </a:rPr>
              <a:t>src</a:t>
            </a:r>
            <a:r>
              <a:rPr lang="en-US" sz="1600" dirty="0" smtClean="0"/>
              <a:t> ( used with image type that specifies URL of the image )</a:t>
            </a:r>
          </a:p>
          <a:p>
            <a:pPr lvl="1"/>
            <a:r>
              <a:rPr lang="en-US" sz="2000" b="1" dirty="0" smtClean="0">
                <a:latin typeface="Courier New" pitchFamily="49" charset="0"/>
                <a:cs typeface="Courier New" pitchFamily="49" charset="0"/>
              </a:rPr>
              <a:t>name</a:t>
            </a:r>
            <a:r>
              <a:rPr lang="en-US" sz="1600" dirty="0" smtClean="0"/>
              <a:t> (specifies name of the element)</a:t>
            </a:r>
          </a:p>
          <a:p>
            <a:pPr lvl="1"/>
            <a:endParaRPr lang="en-US" sz="1600" b="1"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19</a:t>
            </a:fld>
            <a:endParaRPr lang="en-US"/>
          </a:p>
        </p:txBody>
      </p:sp>
      <p:sp>
        <p:nvSpPr>
          <p:cNvPr id="6" name="Rectangle 5"/>
          <p:cNvSpPr/>
          <p:nvPr/>
        </p:nvSpPr>
        <p:spPr>
          <a:xfrm>
            <a:off x="228600" y="990600"/>
            <a:ext cx="8915400" cy="1138773"/>
          </a:xfrm>
          <a:prstGeom prst="rect">
            <a:avLst/>
          </a:prstGeom>
        </p:spPr>
        <p:txBody>
          <a:bodyPr wrap="square">
            <a:spAutoFit/>
          </a:bodyPr>
          <a:lstStyle/>
          <a:p>
            <a:pPr marL="342900" indent="-342900" eaLnBrk="0" hangingPunct="0">
              <a:spcBef>
                <a:spcPct val="20000"/>
              </a:spcBef>
              <a:buClr>
                <a:schemeClr val="accent2"/>
              </a:buClr>
              <a:buFont typeface="Wingdings" pitchFamily="2" charset="2"/>
              <a:buChar char="§"/>
            </a:pPr>
            <a:r>
              <a:rPr lang="en-US" sz="2000" dirty="0">
                <a:solidFill>
                  <a:srgbClr val="5F5F5F"/>
                </a:solidFill>
                <a:latin typeface="+mn-lt"/>
              </a:rPr>
              <a:t>Various controls can be created using the </a:t>
            </a:r>
            <a:r>
              <a:rPr lang="en-US" sz="2000" b="1" dirty="0">
                <a:solidFill>
                  <a:srgbClr val="5F5F5F"/>
                </a:solidFill>
                <a:latin typeface="Courier New" pitchFamily="49" charset="0"/>
                <a:cs typeface="Courier New" pitchFamily="49" charset="0"/>
              </a:rPr>
              <a:t>type</a:t>
            </a:r>
            <a:r>
              <a:rPr lang="en-US" sz="2000" dirty="0" smtClean="0">
                <a:solidFill>
                  <a:srgbClr val="5F5F5F"/>
                </a:solidFill>
                <a:latin typeface="+mn-lt"/>
              </a:rPr>
              <a:t> attribute </a:t>
            </a:r>
            <a:r>
              <a:rPr lang="en-US" sz="2000" dirty="0">
                <a:solidFill>
                  <a:srgbClr val="5F5F5F"/>
                </a:solidFill>
                <a:latin typeface="+mn-lt"/>
              </a:rPr>
              <a:t>of this element.</a:t>
            </a:r>
          </a:p>
          <a:p>
            <a:pPr marL="342900"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align attribute can be used to specify where the control must be placed</a:t>
            </a:r>
          </a:p>
          <a:p>
            <a:pPr marL="342900" indent="-342900" eaLnBrk="0" hangingPunct="0">
              <a:spcBef>
                <a:spcPct val="20000"/>
              </a:spcBef>
              <a:buClr>
                <a:schemeClr val="accent2"/>
              </a:buClr>
              <a:buFont typeface="Wingdings" pitchFamily="2" charset="2"/>
              <a:buChar char="§"/>
            </a:pPr>
            <a:r>
              <a:rPr lang="en-US" sz="2000" dirty="0" smtClean="0">
                <a:solidFill>
                  <a:srgbClr val="5F5F5F"/>
                </a:solidFill>
                <a:latin typeface="+mn-lt"/>
              </a:rPr>
              <a:t>All these are empty tags.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3" name="Content Placeholder 2"/>
          <p:cNvSpPr>
            <a:spLocks noGrp="1"/>
          </p:cNvSpPr>
          <p:nvPr>
            <p:ph idx="1"/>
          </p:nvPr>
        </p:nvSpPr>
        <p:spPr/>
        <p:txBody>
          <a:bodyPr/>
          <a:lstStyle/>
          <a:p>
            <a:r>
              <a:rPr lang="en-US" dirty="0"/>
              <a:t>Construct </a:t>
            </a:r>
            <a:r>
              <a:rPr lang="en-US"/>
              <a:t>web </a:t>
            </a:r>
            <a:r>
              <a:rPr lang="en-US" smtClean="0"/>
              <a:t>pages</a:t>
            </a: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a:t>
            </a:fld>
            <a:endParaRPr lang="en-US"/>
          </a:p>
        </p:txBody>
      </p:sp>
    </p:spTree>
    <p:extLst>
      <p:ext uri="{BB962C8B-B14F-4D97-AF65-F5344CB8AC3E}">
        <p14:creationId xmlns="" xmlns:p14="http://schemas.microsoft.com/office/powerpoint/2010/main" val="4196631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lide Number Placeholder 4"/>
          <p:cNvSpPr>
            <a:spLocks noGrp="1"/>
          </p:cNvSpPr>
          <p:nvPr>
            <p:ph type="sldNum" sz="quarter" idx="10"/>
          </p:nvPr>
        </p:nvSpPr>
        <p:spPr/>
        <p:txBody>
          <a:bodyPr/>
          <a:lstStyle/>
          <a:p>
            <a:pPr>
              <a:defRPr/>
            </a:pPr>
            <a:fld id="{FF4EC3AE-030B-49C9-82A8-853753D44986}" type="slidenum">
              <a:rPr lang="en-US" smtClean="0"/>
              <a:pPr>
                <a:defRPr/>
              </a:pPr>
              <a:t>20</a:t>
            </a:fld>
            <a:endParaRPr lang="en-US"/>
          </a:p>
        </p:txBody>
      </p:sp>
      <p:sp>
        <p:nvSpPr>
          <p:cNvPr id="6" name="Rectangle 5"/>
          <p:cNvSpPr/>
          <p:nvPr/>
        </p:nvSpPr>
        <p:spPr>
          <a:xfrm>
            <a:off x="228600" y="948690"/>
            <a:ext cx="7239000" cy="5324535"/>
          </a:xfrm>
          <a:prstGeom prst="rect">
            <a:avLst/>
          </a:prstGeom>
        </p:spPr>
        <p:txBody>
          <a:bodyPr wrap="square">
            <a:spAutoFit/>
          </a:bodyPr>
          <a:lstStyle/>
          <a:p>
            <a:r>
              <a:rPr lang="en-US" sz="2000" b="1" dirty="0" smtClean="0">
                <a:solidFill>
                  <a:srgbClr val="000000"/>
                </a:solidFill>
                <a:latin typeface="Courier New" pitchFamily="49" charset="0"/>
              </a:rPr>
              <a:t>&lt;HTML&gt;&lt;BODY&gt;</a:t>
            </a:r>
          </a:p>
          <a:p>
            <a:r>
              <a:rPr lang="en-US" sz="2000" b="1" dirty="0" smtClean="0">
                <a:solidFill>
                  <a:srgbClr val="000000"/>
                </a:solidFill>
                <a:latin typeface="Courier New" pitchFamily="49" charset="0"/>
              </a:rPr>
              <a:t>&lt;form&gt;</a:t>
            </a:r>
          </a:p>
          <a:p>
            <a:r>
              <a:rPr lang="en-US" sz="2000" b="1" dirty="0" smtClean="0">
                <a:solidFill>
                  <a:srgbClr val="000000"/>
                </a:solidFill>
                <a:latin typeface="Courier New" pitchFamily="49" charset="0"/>
              </a:rPr>
              <a:t>Last name: &lt;input type="text" name="</a:t>
            </a:r>
            <a:r>
              <a:rPr lang="en-US" sz="2000" b="1" dirty="0" err="1" smtClean="0">
                <a:solidFill>
                  <a:srgbClr val="000000"/>
                </a:solidFill>
                <a:latin typeface="Courier New" pitchFamily="49" charset="0"/>
              </a:rPr>
              <a:t>lastname</a:t>
            </a:r>
            <a:r>
              <a:rPr lang="en-US" sz="2000" b="1" dirty="0" smtClean="0">
                <a:solidFill>
                  <a:srgbClr val="000000"/>
                </a:solidFill>
                <a:latin typeface="Courier New" pitchFamily="49" charset="0"/>
              </a:rPr>
              <a:t>" /&gt;&lt;</a:t>
            </a:r>
            <a:r>
              <a:rPr lang="en-US" sz="2000" b="1" dirty="0" err="1" smtClean="0">
                <a:solidFill>
                  <a:srgbClr val="000000"/>
                </a:solidFill>
                <a:latin typeface="Courier New" pitchFamily="49" charset="0"/>
              </a:rPr>
              <a:t>br</a:t>
            </a:r>
            <a:r>
              <a:rPr lang="en-US" sz="2000" b="1" dirty="0" smtClean="0">
                <a:solidFill>
                  <a:srgbClr val="000000"/>
                </a:solidFill>
                <a:latin typeface="Courier New" pitchFamily="49" charset="0"/>
              </a:rPr>
              <a:t> /&gt;</a:t>
            </a:r>
          </a:p>
          <a:p>
            <a:r>
              <a:rPr lang="en-US" sz="2000" b="1" dirty="0" smtClean="0">
                <a:solidFill>
                  <a:srgbClr val="000000"/>
                </a:solidFill>
                <a:latin typeface="Courier New" pitchFamily="49" charset="0"/>
              </a:rPr>
              <a:t>Password: &lt;input type="password" name="</a:t>
            </a:r>
            <a:r>
              <a:rPr lang="en-US" sz="2000" b="1" dirty="0" err="1" smtClean="0">
                <a:solidFill>
                  <a:srgbClr val="000000"/>
                </a:solidFill>
                <a:latin typeface="Courier New" pitchFamily="49" charset="0"/>
              </a:rPr>
              <a:t>pwd</a:t>
            </a:r>
            <a:r>
              <a:rPr lang="en-US" sz="2000" b="1" dirty="0" smtClean="0">
                <a:solidFill>
                  <a:srgbClr val="000000"/>
                </a:solidFill>
                <a:latin typeface="Courier New" pitchFamily="49" charset="0"/>
              </a:rPr>
              <a:t>" /&gt;&lt;</a:t>
            </a:r>
            <a:r>
              <a:rPr lang="en-US" sz="2000" b="1" dirty="0" err="1" smtClean="0">
                <a:solidFill>
                  <a:srgbClr val="000000"/>
                </a:solidFill>
                <a:latin typeface="Courier New" pitchFamily="49" charset="0"/>
              </a:rPr>
              <a:t>br</a:t>
            </a:r>
            <a:r>
              <a:rPr lang="en-US" sz="2000" b="1" dirty="0" smtClean="0">
                <a:solidFill>
                  <a:srgbClr val="000000"/>
                </a:solidFill>
                <a:latin typeface="Courier New" pitchFamily="49" charset="0"/>
              </a:rPr>
              <a:t> /&gt;</a:t>
            </a:r>
          </a:p>
          <a:p>
            <a:r>
              <a:rPr lang="en-US" sz="2000" b="1" dirty="0" smtClean="0">
                <a:solidFill>
                  <a:srgbClr val="000000"/>
                </a:solidFill>
                <a:latin typeface="Courier New" pitchFamily="49" charset="0"/>
              </a:rPr>
              <a:t>Gender:&lt;input type="radio" name="gender" value="male" /&gt; Male</a:t>
            </a:r>
          </a:p>
          <a:p>
            <a:r>
              <a:rPr lang="en-US" sz="2000" b="1" dirty="0" smtClean="0">
                <a:solidFill>
                  <a:srgbClr val="000000"/>
                </a:solidFill>
                <a:latin typeface="Courier New" pitchFamily="49" charset="0"/>
              </a:rPr>
              <a:t> &lt;input type="radio" name="gender" value="female" /&gt; Female&lt;</a:t>
            </a:r>
            <a:r>
              <a:rPr lang="en-US" sz="2000" b="1" dirty="0" err="1" smtClean="0">
                <a:solidFill>
                  <a:srgbClr val="000000"/>
                </a:solidFill>
                <a:latin typeface="Courier New" pitchFamily="49" charset="0"/>
              </a:rPr>
              <a:t>br</a:t>
            </a:r>
            <a:r>
              <a:rPr lang="en-US" sz="2000" b="1" dirty="0" smtClean="0">
                <a:solidFill>
                  <a:srgbClr val="000000"/>
                </a:solidFill>
                <a:latin typeface="Courier New" pitchFamily="49" charset="0"/>
              </a:rPr>
              <a:t> /&gt;</a:t>
            </a:r>
          </a:p>
          <a:p>
            <a:r>
              <a:rPr lang="en-US" sz="2000" b="1" dirty="0" smtClean="0">
                <a:solidFill>
                  <a:srgbClr val="000000"/>
                </a:solidFill>
                <a:latin typeface="Courier New" pitchFamily="49" charset="0"/>
              </a:rPr>
              <a:t>ID:&lt;input type="checkbox" name="</a:t>
            </a:r>
            <a:r>
              <a:rPr lang="en-US" sz="2000" b="1" dirty="0" err="1" smtClean="0">
                <a:solidFill>
                  <a:srgbClr val="000000"/>
                </a:solidFill>
                <a:latin typeface="Courier New" pitchFamily="49" charset="0"/>
              </a:rPr>
              <a:t>rationid</a:t>
            </a:r>
            <a:r>
              <a:rPr lang="en-US" sz="2000" b="1" dirty="0" smtClean="0">
                <a:solidFill>
                  <a:srgbClr val="000000"/>
                </a:solidFill>
                <a:latin typeface="Courier New" pitchFamily="49" charset="0"/>
              </a:rPr>
              <a:t>" /&gt; Ration Card</a:t>
            </a:r>
          </a:p>
          <a:p>
            <a:r>
              <a:rPr lang="en-US" sz="2000" b="1" dirty="0" smtClean="0">
                <a:solidFill>
                  <a:srgbClr val="000000"/>
                </a:solidFill>
                <a:latin typeface="Courier New" pitchFamily="49" charset="0"/>
              </a:rPr>
              <a:t>&lt;input type="checkbox" name="</a:t>
            </a:r>
            <a:r>
              <a:rPr lang="en-US" sz="2000" b="1" dirty="0" err="1" smtClean="0">
                <a:solidFill>
                  <a:srgbClr val="000000"/>
                </a:solidFill>
                <a:latin typeface="Courier New" pitchFamily="49" charset="0"/>
              </a:rPr>
              <a:t>electionid</a:t>
            </a:r>
            <a:r>
              <a:rPr lang="en-US" sz="2000" b="1" dirty="0" smtClean="0">
                <a:solidFill>
                  <a:srgbClr val="000000"/>
                </a:solidFill>
                <a:latin typeface="Courier New" pitchFamily="49" charset="0"/>
              </a:rPr>
              <a:t>"  /&gt;Election card&lt;</a:t>
            </a:r>
            <a:r>
              <a:rPr lang="en-US" sz="2000" b="1" dirty="0" err="1" smtClean="0">
                <a:solidFill>
                  <a:srgbClr val="000000"/>
                </a:solidFill>
                <a:latin typeface="Courier New" pitchFamily="49" charset="0"/>
              </a:rPr>
              <a:t>br</a:t>
            </a:r>
            <a:r>
              <a:rPr lang="en-US" sz="2000" b="1" dirty="0" smtClean="0">
                <a:solidFill>
                  <a:srgbClr val="000000"/>
                </a:solidFill>
                <a:latin typeface="Courier New" pitchFamily="49" charset="0"/>
              </a:rPr>
              <a:t> /&gt;</a:t>
            </a:r>
          </a:p>
          <a:p>
            <a:r>
              <a:rPr lang="en-US" sz="2000" b="1" dirty="0" smtClean="0">
                <a:solidFill>
                  <a:srgbClr val="000000"/>
                </a:solidFill>
                <a:latin typeface="Courier New" pitchFamily="49" charset="0"/>
              </a:rPr>
              <a:t>&lt;input type="submit" value="Submit" /&gt;</a:t>
            </a:r>
          </a:p>
          <a:p>
            <a:r>
              <a:rPr lang="en-US" sz="2000" b="1" dirty="0" smtClean="0">
                <a:solidFill>
                  <a:srgbClr val="000000"/>
                </a:solidFill>
                <a:latin typeface="Courier New" pitchFamily="49" charset="0"/>
              </a:rPr>
              <a:t>&lt;/form&gt;</a:t>
            </a:r>
          </a:p>
          <a:p>
            <a:r>
              <a:rPr lang="en-US" sz="2000" b="1" dirty="0" smtClean="0">
                <a:solidFill>
                  <a:srgbClr val="000000"/>
                </a:solidFill>
                <a:latin typeface="Courier New" pitchFamily="49" charset="0"/>
              </a:rPr>
              <a:t>&lt;/BODY&gt;&lt;/HTML&gt;</a:t>
            </a:r>
          </a:p>
        </p:txBody>
      </p:sp>
      <p:pic>
        <p:nvPicPr>
          <p:cNvPr id="1026" name="Picture 2"/>
          <p:cNvPicPr>
            <a:picLocks noChangeAspect="1" noChangeArrowheads="1"/>
          </p:cNvPicPr>
          <p:nvPr/>
        </p:nvPicPr>
        <p:blipFill>
          <a:blip r:embed="rId2" cstate="print"/>
          <a:srcRect/>
          <a:stretch>
            <a:fillRect/>
          </a:stretch>
        </p:blipFill>
        <p:spPr bwMode="auto">
          <a:xfrm>
            <a:off x="6400800" y="5180190"/>
            <a:ext cx="2362200" cy="11920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ourier New" pitchFamily="49" charset="0"/>
                <a:cs typeface="Courier New" pitchFamily="49" charset="0"/>
              </a:rPr>
              <a:t>&lt;select&gt; </a:t>
            </a:r>
            <a:r>
              <a:rPr lang="en-US" dirty="0" smtClean="0"/>
              <a:t>and </a:t>
            </a:r>
            <a:r>
              <a:rPr lang="en-US" dirty="0" smtClean="0">
                <a:latin typeface="Courier New" pitchFamily="49" charset="0"/>
                <a:cs typeface="Courier New" pitchFamily="49" charset="0"/>
              </a:rPr>
              <a:t>&lt;textarea&gt; </a:t>
            </a:r>
            <a:endParaRPr lang="en-US" dirty="0"/>
          </a:p>
        </p:txBody>
      </p:sp>
      <p:sp>
        <p:nvSpPr>
          <p:cNvPr id="7" name="Content Placeholder 6"/>
          <p:cNvSpPr>
            <a:spLocks noGrp="1"/>
          </p:cNvSpPr>
          <p:nvPr>
            <p:ph idx="1"/>
          </p:nvPr>
        </p:nvSpPr>
        <p:spPr>
          <a:xfrm>
            <a:off x="76200" y="990600"/>
            <a:ext cx="9067800" cy="5257800"/>
          </a:xfrm>
        </p:spPr>
        <p:txBody>
          <a:bodyPr/>
          <a:lstStyle/>
          <a:p>
            <a:pPr>
              <a:lnSpc>
                <a:spcPct val="100000"/>
              </a:lnSpc>
              <a:spcBef>
                <a:spcPts val="200"/>
              </a:spcBef>
            </a:pPr>
            <a:r>
              <a:rPr lang="en-US" dirty="0" smtClean="0"/>
              <a:t>The </a:t>
            </a:r>
            <a:r>
              <a:rPr lang="en-US" b="1" dirty="0" smtClean="0">
                <a:latin typeface="Courier New" pitchFamily="49" charset="0"/>
                <a:cs typeface="Courier New" pitchFamily="49" charset="0"/>
              </a:rPr>
              <a:t>&lt;select&gt; </a:t>
            </a:r>
            <a:r>
              <a:rPr lang="en-US" dirty="0" smtClean="0"/>
              <a:t>tag is used to create a drop-down list.</a:t>
            </a:r>
          </a:p>
          <a:p>
            <a:pPr eaLnBrk="1" hangingPunct="1">
              <a:lnSpc>
                <a:spcPct val="100000"/>
              </a:lnSpc>
              <a:spcBef>
                <a:spcPts val="200"/>
              </a:spcBef>
            </a:pPr>
            <a:r>
              <a:rPr lang="en-US" dirty="0" smtClean="0"/>
              <a:t>Creating a Combo Box(only one selection at a time</a:t>
            </a:r>
            <a:r>
              <a:rPr lang="en-US" dirty="0" smtClean="0">
                <a:solidFill>
                  <a:schemeClr val="tx1"/>
                </a:solidFill>
              </a:rPr>
              <a:t>)</a:t>
            </a:r>
          </a:p>
          <a:p>
            <a:pPr lvl="1" eaLnBrk="1" hangingPunct="1">
              <a:lnSpc>
                <a:spcPct val="100000"/>
              </a:lnSpc>
              <a:spcBef>
                <a:spcPts val="200"/>
              </a:spcBef>
              <a:buFontTx/>
              <a:buNone/>
            </a:pPr>
            <a:r>
              <a:rPr lang="en-US" sz="2000" b="1" dirty="0" smtClean="0">
                <a:solidFill>
                  <a:schemeClr val="tx1"/>
                </a:solidFill>
                <a:latin typeface="Courier New" pitchFamily="49" charset="0"/>
              </a:rPr>
              <a:t>&lt;select name=“country”&gt;</a:t>
            </a:r>
          </a:p>
          <a:p>
            <a:pPr lvl="1" eaLnBrk="1" hangingPunct="1">
              <a:lnSpc>
                <a:spcPct val="100000"/>
              </a:lnSpc>
              <a:spcBef>
                <a:spcPts val="200"/>
              </a:spcBef>
              <a:buFontTx/>
              <a:buNone/>
            </a:pPr>
            <a:r>
              <a:rPr lang="en-US" sz="2000" b="1" dirty="0" smtClean="0">
                <a:solidFill>
                  <a:schemeClr val="tx1"/>
                </a:solidFill>
                <a:latin typeface="Courier New" pitchFamily="49" charset="0"/>
              </a:rPr>
              <a:t>	&lt;option value="India"&gt; India &lt;/option&gt;</a:t>
            </a:r>
          </a:p>
          <a:p>
            <a:pPr lvl="1" eaLnBrk="1" hangingPunct="1">
              <a:lnSpc>
                <a:spcPct val="100000"/>
              </a:lnSpc>
              <a:spcBef>
                <a:spcPts val="200"/>
              </a:spcBef>
              <a:buFontTx/>
              <a:buNone/>
            </a:pPr>
            <a:r>
              <a:rPr lang="en-US" sz="2000" b="1" dirty="0" smtClean="0">
                <a:solidFill>
                  <a:schemeClr val="tx1"/>
                </a:solidFill>
                <a:latin typeface="Courier New" pitchFamily="49" charset="0"/>
              </a:rPr>
              <a:t>	&lt;option value="China"&gt; China &lt;/option&gt;</a:t>
            </a:r>
          </a:p>
          <a:p>
            <a:pPr lvl="1" eaLnBrk="1" hangingPunct="1">
              <a:lnSpc>
                <a:spcPct val="100000"/>
              </a:lnSpc>
              <a:spcBef>
                <a:spcPts val="200"/>
              </a:spcBef>
              <a:buFontTx/>
              <a:buNone/>
            </a:pPr>
            <a:r>
              <a:rPr lang="en-US" sz="2000" b="1" dirty="0" smtClean="0">
                <a:solidFill>
                  <a:schemeClr val="tx1"/>
                </a:solidFill>
                <a:latin typeface="Courier New" pitchFamily="49" charset="0"/>
              </a:rPr>
              <a:t>&lt;/select&gt;</a:t>
            </a:r>
          </a:p>
          <a:p>
            <a:pPr marL="457200" indent="-457200" eaLnBrk="1" hangingPunct="1">
              <a:lnSpc>
                <a:spcPct val="100000"/>
              </a:lnSpc>
              <a:spcBef>
                <a:spcPts val="200"/>
              </a:spcBef>
            </a:pPr>
            <a:r>
              <a:rPr lang="en-US" dirty="0" smtClean="0"/>
              <a:t>List Box(one/many selection allowed)</a:t>
            </a:r>
          </a:p>
          <a:p>
            <a:pPr eaLnBrk="1" hangingPunct="1">
              <a:lnSpc>
                <a:spcPct val="100000"/>
              </a:lnSpc>
              <a:spcBef>
                <a:spcPts val="200"/>
              </a:spcBef>
              <a:buFontTx/>
              <a:buNone/>
            </a:pPr>
            <a:r>
              <a:rPr lang="en-US" b="1" dirty="0" smtClean="0">
                <a:solidFill>
                  <a:schemeClr val="tx1"/>
                </a:solidFill>
                <a:latin typeface="Courier New" pitchFamily="49" charset="0"/>
              </a:rPr>
              <a:t>&lt;select name=“country” multiple&gt;</a:t>
            </a:r>
          </a:p>
          <a:p>
            <a:pPr eaLnBrk="1" hangingPunct="1">
              <a:lnSpc>
                <a:spcPct val="100000"/>
              </a:lnSpc>
              <a:spcBef>
                <a:spcPts val="200"/>
              </a:spcBef>
              <a:buFontTx/>
              <a:buNone/>
            </a:pPr>
            <a:r>
              <a:rPr lang="en-US" b="1" dirty="0" smtClean="0">
                <a:solidFill>
                  <a:schemeClr val="tx1"/>
                </a:solidFill>
                <a:latin typeface="Courier New" pitchFamily="49" charset="0"/>
              </a:rPr>
              <a:t>	&lt;option value="India"&gt; India &lt;/option&gt;</a:t>
            </a:r>
          </a:p>
          <a:p>
            <a:pPr eaLnBrk="1" hangingPunct="1">
              <a:lnSpc>
                <a:spcPct val="100000"/>
              </a:lnSpc>
              <a:spcBef>
                <a:spcPts val="200"/>
              </a:spcBef>
              <a:buFontTx/>
              <a:buNone/>
            </a:pPr>
            <a:r>
              <a:rPr lang="en-US" b="1" dirty="0" smtClean="0">
                <a:solidFill>
                  <a:schemeClr val="tx1"/>
                </a:solidFill>
                <a:latin typeface="Courier New" pitchFamily="49" charset="0"/>
              </a:rPr>
              <a:t>	&lt;option value="China" selected&gt; China &lt;/option&gt;</a:t>
            </a:r>
          </a:p>
          <a:p>
            <a:pPr eaLnBrk="1" hangingPunct="1">
              <a:lnSpc>
                <a:spcPct val="100000"/>
              </a:lnSpc>
              <a:spcBef>
                <a:spcPts val="200"/>
              </a:spcBef>
              <a:buFontTx/>
              <a:buNone/>
            </a:pPr>
            <a:r>
              <a:rPr lang="en-US" b="1" dirty="0" smtClean="0">
                <a:solidFill>
                  <a:schemeClr val="tx1"/>
                </a:solidFill>
                <a:latin typeface="Courier New" pitchFamily="49" charset="0"/>
              </a:rPr>
              <a:t>&lt;/select&gt;</a:t>
            </a:r>
          </a:p>
          <a:p>
            <a:pPr eaLnBrk="1" hangingPunct="1">
              <a:lnSpc>
                <a:spcPct val="100000"/>
              </a:lnSpc>
              <a:spcBef>
                <a:spcPts val="200"/>
              </a:spcBef>
            </a:pPr>
            <a:r>
              <a:rPr lang="en-US" dirty="0" smtClean="0"/>
              <a:t>The </a:t>
            </a:r>
            <a:r>
              <a:rPr lang="en-US" b="1" dirty="0" smtClean="0">
                <a:latin typeface="Courier New" pitchFamily="49" charset="0"/>
                <a:cs typeface="Courier New" pitchFamily="49" charset="0"/>
              </a:rPr>
              <a:t>&lt;textarea&gt; </a:t>
            </a:r>
            <a:r>
              <a:rPr lang="en-US" dirty="0" smtClean="0"/>
              <a:t>tag defines a multi-line text input control.</a:t>
            </a:r>
          </a:p>
          <a:p>
            <a:pPr lvl="1">
              <a:lnSpc>
                <a:spcPct val="100000"/>
              </a:lnSpc>
              <a:spcBef>
                <a:spcPts val="200"/>
              </a:spcBef>
              <a:buNone/>
            </a:pPr>
            <a:r>
              <a:rPr lang="en-US" sz="2000" b="1" dirty="0" smtClean="0">
                <a:solidFill>
                  <a:schemeClr val="tx1"/>
                </a:solidFill>
                <a:latin typeface="Courier New" pitchFamily="49" charset="0"/>
              </a:rPr>
              <a:t>&lt;textarea rows=“4" cols=“50"&gt;</a:t>
            </a:r>
            <a:r>
              <a:rPr lang="en-US" sz="2000" dirty="0" smtClean="0"/>
              <a:t/>
            </a:r>
            <a:br>
              <a:rPr lang="en-US" sz="2000" dirty="0" smtClean="0"/>
            </a:br>
            <a:r>
              <a:rPr lang="en-US" sz="2000" dirty="0" smtClean="0"/>
              <a:t> </a:t>
            </a:r>
            <a:r>
              <a:rPr lang="en-US" sz="2000" b="1" dirty="0" smtClean="0">
                <a:solidFill>
                  <a:schemeClr val="tx1"/>
                </a:solidFill>
                <a:latin typeface="Courier New" pitchFamily="49" charset="0"/>
              </a:rPr>
              <a:t>The woods are lovely, dark and deep.   </a:t>
            </a:r>
          </a:p>
          <a:p>
            <a:pPr lvl="1">
              <a:lnSpc>
                <a:spcPct val="100000"/>
              </a:lnSpc>
              <a:spcBef>
                <a:spcPts val="200"/>
              </a:spcBef>
              <a:buNone/>
            </a:pPr>
            <a:r>
              <a:rPr lang="en-US" sz="2000" b="1" dirty="0" smtClean="0">
                <a:solidFill>
                  <a:schemeClr val="tx1"/>
                </a:solidFill>
                <a:latin typeface="Courier New" pitchFamily="49" charset="0"/>
              </a:rPr>
              <a:t>But I have promises to keep,   </a:t>
            </a:r>
          </a:p>
          <a:p>
            <a:pPr lvl="1">
              <a:lnSpc>
                <a:spcPct val="100000"/>
              </a:lnSpc>
              <a:spcBef>
                <a:spcPts val="200"/>
              </a:spcBef>
              <a:buNone/>
            </a:pPr>
            <a:r>
              <a:rPr lang="en-US" sz="2000" b="1" dirty="0" smtClean="0">
                <a:solidFill>
                  <a:schemeClr val="tx1"/>
                </a:solidFill>
                <a:latin typeface="Courier New" pitchFamily="49" charset="0"/>
              </a:rPr>
              <a:t>And miles to go before I sleep,   </a:t>
            </a:r>
          </a:p>
          <a:p>
            <a:pPr lvl="1">
              <a:lnSpc>
                <a:spcPct val="100000"/>
              </a:lnSpc>
              <a:spcBef>
                <a:spcPts val="200"/>
              </a:spcBef>
              <a:buNone/>
            </a:pPr>
            <a:r>
              <a:rPr lang="en-US" sz="2000" b="1" dirty="0" smtClean="0">
                <a:solidFill>
                  <a:schemeClr val="tx1"/>
                </a:solidFill>
                <a:latin typeface="Courier New" pitchFamily="49" charset="0"/>
              </a:rPr>
              <a:t>And miles to go before I sleep &lt;/textarea&gt;</a:t>
            </a:r>
          </a:p>
        </p:txBody>
      </p:sp>
      <p:sp>
        <p:nvSpPr>
          <p:cNvPr id="5" name="Slide Number Placeholder 4"/>
          <p:cNvSpPr>
            <a:spLocks noGrp="1"/>
          </p:cNvSpPr>
          <p:nvPr>
            <p:ph type="sldNum" sz="quarter" idx="10"/>
          </p:nvPr>
        </p:nvSpPr>
        <p:spPr/>
        <p:txBody>
          <a:bodyPr/>
          <a:lstStyle/>
          <a:p>
            <a:pPr>
              <a:defRPr/>
            </a:pPr>
            <a:fld id="{FF4EC3AE-030B-49C9-82A8-853753D44986}"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Frames</a:t>
            </a:r>
            <a:endParaRPr lang="en-US" dirty="0"/>
          </a:p>
        </p:txBody>
      </p:sp>
      <p:sp>
        <p:nvSpPr>
          <p:cNvPr id="3" name="Content Placeholder 2"/>
          <p:cNvSpPr>
            <a:spLocks noGrp="1"/>
          </p:cNvSpPr>
          <p:nvPr>
            <p:ph idx="1"/>
          </p:nvPr>
        </p:nvSpPr>
        <p:spPr>
          <a:xfrm>
            <a:off x="304800" y="1066801"/>
            <a:ext cx="8229600" cy="2362200"/>
          </a:xfrm>
        </p:spPr>
        <p:txBody>
          <a:bodyPr/>
          <a:lstStyle/>
          <a:p>
            <a:r>
              <a:rPr lang="en-US" dirty="0" smtClean="0"/>
              <a:t>Frames allows viewing multiple web pages in the same browser window.</a:t>
            </a:r>
          </a:p>
          <a:p>
            <a:r>
              <a:rPr lang="en-US" dirty="0"/>
              <a:t>Frames can be created either as rows or columns</a:t>
            </a:r>
            <a:r>
              <a:rPr lang="en-US" dirty="0" smtClean="0"/>
              <a:t>.</a:t>
            </a:r>
          </a:p>
          <a:p>
            <a:r>
              <a:rPr lang="en-US" dirty="0" smtClean="0"/>
              <a:t>The </a:t>
            </a:r>
            <a:r>
              <a:rPr lang="en-US" b="1" dirty="0" smtClean="0">
                <a:latin typeface="Courier New" pitchFamily="49" charset="0"/>
                <a:cs typeface="Courier New" pitchFamily="49" charset="0"/>
              </a:rPr>
              <a:t>&lt;frameset&gt; </a:t>
            </a:r>
            <a:r>
              <a:rPr lang="en-US" dirty="0" smtClean="0"/>
              <a:t>contains  &lt;frame&gt; elements which holds a separate HTML document.</a:t>
            </a:r>
          </a:p>
          <a:p>
            <a:pPr>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22</a:t>
            </a:fld>
            <a:endParaRPr lang="en-US"/>
          </a:p>
        </p:txBody>
      </p:sp>
      <p:sp>
        <p:nvSpPr>
          <p:cNvPr id="5" name="Rectangle 4"/>
          <p:cNvSpPr/>
          <p:nvPr/>
        </p:nvSpPr>
        <p:spPr>
          <a:xfrm>
            <a:off x="381000" y="3581400"/>
            <a:ext cx="8153400" cy="2862322"/>
          </a:xfrm>
          <a:prstGeom prst="rect">
            <a:avLst/>
          </a:prstGeom>
        </p:spPr>
        <p:txBody>
          <a:bodyPr wrap="square">
            <a:spAutoFit/>
          </a:bodyPr>
          <a:lstStyle/>
          <a:p>
            <a:pPr eaLnBrk="1" hangingPunct="1">
              <a:buFontTx/>
              <a:buNone/>
            </a:pPr>
            <a:r>
              <a:rPr lang="en-US" sz="2000" u="sng" dirty="0" smtClean="0"/>
              <a:t>Test1.html</a:t>
            </a:r>
          </a:p>
          <a:p>
            <a:pPr eaLnBrk="1" hangingPunct="1">
              <a:buFontTx/>
              <a:buNone/>
            </a:pPr>
            <a:r>
              <a:rPr lang="en-US" sz="2000" b="1" dirty="0" smtClean="0">
                <a:solidFill>
                  <a:srgbClr val="000000"/>
                </a:solidFill>
                <a:latin typeface="Courier New" pitchFamily="49" charset="0"/>
              </a:rPr>
              <a:t>&lt;html&gt;</a:t>
            </a:r>
          </a:p>
          <a:p>
            <a:pPr eaLnBrk="1" hangingPunct="1">
              <a:buFontTx/>
              <a:buNone/>
            </a:pPr>
            <a:r>
              <a:rPr lang="en-US" sz="2000" b="1" dirty="0" smtClean="0">
                <a:solidFill>
                  <a:srgbClr val="000000"/>
                </a:solidFill>
                <a:latin typeface="Courier New" pitchFamily="49" charset="0"/>
              </a:rPr>
              <a:t>&lt;head&gt;&lt;title&gt; frames&lt;/title&gt;</a:t>
            </a:r>
          </a:p>
          <a:p>
            <a:pPr eaLnBrk="1" hangingPunct="1">
              <a:buFontTx/>
              <a:buNone/>
            </a:pPr>
            <a:r>
              <a:rPr lang="en-US" sz="2000" b="1" dirty="0" smtClean="0">
                <a:solidFill>
                  <a:srgbClr val="000000"/>
                </a:solidFill>
                <a:latin typeface="Courier New" pitchFamily="49" charset="0"/>
              </a:rPr>
              <a:t>&lt;/head&gt;</a:t>
            </a:r>
          </a:p>
          <a:p>
            <a:pPr eaLnBrk="1" hangingPunct="1">
              <a:buFontTx/>
              <a:buNone/>
            </a:pPr>
            <a:r>
              <a:rPr lang="en-US" sz="2000" b="1" dirty="0" smtClean="0">
                <a:solidFill>
                  <a:srgbClr val="000000"/>
                </a:solidFill>
                <a:latin typeface="Courier New" pitchFamily="49" charset="0"/>
              </a:rPr>
              <a:t>&lt;frameset cols="200,*"&gt;</a:t>
            </a:r>
          </a:p>
          <a:p>
            <a:pPr eaLnBrk="1" hangingPunct="1">
              <a:buFontTx/>
              <a:buNone/>
            </a:pPr>
            <a:r>
              <a:rPr lang="en-US" sz="2000" b="1" dirty="0" smtClean="0">
                <a:solidFill>
                  <a:srgbClr val="000000"/>
                </a:solidFill>
                <a:latin typeface="Courier New" pitchFamily="49" charset="0"/>
              </a:rPr>
              <a:t>&lt;frame </a:t>
            </a:r>
            <a:r>
              <a:rPr lang="en-US" sz="2000" b="1" dirty="0" err="1" smtClean="0">
                <a:solidFill>
                  <a:srgbClr val="000000"/>
                </a:solidFill>
                <a:latin typeface="Courier New" pitchFamily="49" charset="0"/>
              </a:rPr>
              <a:t>src</a:t>
            </a:r>
            <a:r>
              <a:rPr lang="en-US" sz="2000" b="1" dirty="0" smtClean="0">
                <a:solidFill>
                  <a:srgbClr val="000000"/>
                </a:solidFill>
                <a:latin typeface="Courier New" pitchFamily="49" charset="0"/>
              </a:rPr>
              <a:t>="nav.html"&gt;</a:t>
            </a:r>
          </a:p>
          <a:p>
            <a:pPr eaLnBrk="1" hangingPunct="1">
              <a:buFontTx/>
              <a:buNone/>
            </a:pPr>
            <a:r>
              <a:rPr lang="en-US" sz="2000" b="1" dirty="0" smtClean="0">
                <a:solidFill>
                  <a:srgbClr val="000000"/>
                </a:solidFill>
                <a:latin typeface="Courier New" pitchFamily="49" charset="0"/>
              </a:rPr>
              <a:t>&lt;frame </a:t>
            </a:r>
            <a:r>
              <a:rPr lang="en-US" sz="2000" b="1" dirty="0" err="1" smtClean="0">
                <a:solidFill>
                  <a:srgbClr val="000000"/>
                </a:solidFill>
                <a:latin typeface="Courier New" pitchFamily="49" charset="0"/>
              </a:rPr>
              <a:t>src</a:t>
            </a:r>
            <a:r>
              <a:rPr lang="en-US" sz="2000" b="1" dirty="0" smtClean="0">
                <a:solidFill>
                  <a:srgbClr val="000000"/>
                </a:solidFill>
                <a:latin typeface="Courier New" pitchFamily="49" charset="0"/>
              </a:rPr>
              <a:t>="body.html"&gt;</a:t>
            </a:r>
          </a:p>
          <a:p>
            <a:pPr eaLnBrk="1" hangingPunct="1">
              <a:buFontTx/>
              <a:buNone/>
            </a:pPr>
            <a:r>
              <a:rPr lang="en-US" sz="2000" b="1" dirty="0" smtClean="0">
                <a:solidFill>
                  <a:srgbClr val="000000"/>
                </a:solidFill>
                <a:latin typeface="Courier New" pitchFamily="49" charset="0"/>
              </a:rPr>
              <a:t>&lt;/frameset&gt;</a:t>
            </a:r>
          </a:p>
          <a:p>
            <a:pPr eaLnBrk="1" hangingPunct="1">
              <a:buFontTx/>
              <a:buNone/>
            </a:pPr>
            <a:r>
              <a:rPr lang="en-US" sz="2000" b="1" dirty="0" smtClean="0">
                <a:solidFill>
                  <a:srgbClr val="000000"/>
                </a:solidFill>
                <a:latin typeface="Courier New" pitchFamily="49" charset="0"/>
              </a:rPr>
              <a:t>&lt;/html&gt;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609600" y="609600"/>
            <a:ext cx="8229600" cy="5530850"/>
          </a:xfrm>
        </p:spPr>
        <p:txBody>
          <a:bodyPr/>
          <a:lstStyle/>
          <a:p>
            <a:pPr eaLnBrk="1" hangingPunct="1"/>
            <a:r>
              <a:rPr lang="en-US" dirty="0" smtClean="0"/>
              <a:t>nav.html</a:t>
            </a:r>
          </a:p>
          <a:p>
            <a:pPr eaLnBrk="1" hangingPunct="1">
              <a:spcBef>
                <a:spcPct val="0"/>
              </a:spcBef>
              <a:buNone/>
            </a:pPr>
            <a:r>
              <a:rPr lang="en-US" b="1" dirty="0" smtClean="0">
                <a:solidFill>
                  <a:srgbClr val="000000"/>
                </a:solidFill>
                <a:latin typeface="Courier New" pitchFamily="49" charset="0"/>
              </a:rPr>
              <a:t>&lt;</a:t>
            </a:r>
            <a:r>
              <a:rPr lang="en-US" b="1" kern="1200" dirty="0" smtClean="0">
                <a:solidFill>
                  <a:srgbClr val="000000"/>
                </a:solidFill>
                <a:latin typeface="Courier New" pitchFamily="49" charset="0"/>
              </a:rPr>
              <a:t>html&gt;</a:t>
            </a:r>
          </a:p>
          <a:p>
            <a:pPr eaLnBrk="1" hangingPunct="1">
              <a:spcBef>
                <a:spcPct val="0"/>
              </a:spcBef>
              <a:buNone/>
            </a:pPr>
            <a:r>
              <a:rPr lang="en-US" b="1" kern="1200" dirty="0" smtClean="0">
                <a:solidFill>
                  <a:srgbClr val="000000"/>
                </a:solidFill>
                <a:latin typeface="Courier New" pitchFamily="49" charset="0"/>
              </a:rPr>
              <a:t>&lt;body&gt;&lt;form&gt;</a:t>
            </a:r>
          </a:p>
          <a:p>
            <a:pPr eaLnBrk="1" hangingPunct="1">
              <a:spcBef>
                <a:spcPct val="0"/>
              </a:spcBef>
              <a:buNone/>
            </a:pPr>
            <a:r>
              <a:rPr lang="en-US" b="1" kern="1200" dirty="0" smtClean="0">
                <a:solidFill>
                  <a:srgbClr val="000000"/>
                </a:solidFill>
                <a:latin typeface="Courier New" pitchFamily="49" charset="0"/>
              </a:rPr>
              <a:t>&lt;input type=button value="happy“&gt;</a:t>
            </a:r>
            <a:r>
              <a:rPr lang="en-US" b="1" kern="1200" dirty="0" err="1" smtClean="0">
                <a:solidFill>
                  <a:srgbClr val="000000"/>
                </a:solidFill>
                <a:latin typeface="Courier New" pitchFamily="49" charset="0"/>
              </a:rPr>
              <a:t>br</a:t>
            </a:r>
            <a:r>
              <a:rPr lang="en-US" b="1" kern="1200" dirty="0" smtClean="0">
                <a:solidFill>
                  <a:srgbClr val="000000"/>
                </a:solidFill>
                <a:latin typeface="Courier New" pitchFamily="49" charset="0"/>
              </a:rPr>
              <a:t>&gt;&lt;</a:t>
            </a:r>
            <a:r>
              <a:rPr lang="en-US" b="1" kern="1200" dirty="0" err="1" smtClean="0">
                <a:solidFill>
                  <a:srgbClr val="000000"/>
                </a:solidFill>
                <a:latin typeface="Courier New" pitchFamily="49" charset="0"/>
              </a:rPr>
              <a:t>br</a:t>
            </a:r>
            <a:r>
              <a:rPr lang="en-US" b="1" kern="1200" dirty="0" smtClean="0">
                <a:solidFill>
                  <a:srgbClr val="000000"/>
                </a:solidFill>
                <a:latin typeface="Courier New" pitchFamily="49" charset="0"/>
              </a:rPr>
              <a:t>&gt;</a:t>
            </a:r>
          </a:p>
          <a:p>
            <a:pPr eaLnBrk="1" hangingPunct="1">
              <a:spcBef>
                <a:spcPct val="0"/>
              </a:spcBef>
              <a:buNone/>
            </a:pPr>
            <a:r>
              <a:rPr lang="en-US" b="1" kern="1200" dirty="0" smtClean="0">
                <a:solidFill>
                  <a:srgbClr val="000000"/>
                </a:solidFill>
                <a:latin typeface="Courier New" pitchFamily="49" charset="0"/>
              </a:rPr>
              <a:t>&lt;input type=button value="afraid"&gt;&lt;</a:t>
            </a:r>
            <a:r>
              <a:rPr lang="en-US" b="1" kern="1200" dirty="0" err="1" smtClean="0">
                <a:solidFill>
                  <a:srgbClr val="000000"/>
                </a:solidFill>
                <a:latin typeface="Courier New" pitchFamily="49" charset="0"/>
              </a:rPr>
              <a:t>br</a:t>
            </a:r>
            <a:r>
              <a:rPr lang="en-US" b="1" kern="1200" dirty="0" smtClean="0">
                <a:solidFill>
                  <a:srgbClr val="000000"/>
                </a:solidFill>
                <a:latin typeface="Courier New" pitchFamily="49" charset="0"/>
              </a:rPr>
              <a:t>&gt;&lt;</a:t>
            </a:r>
            <a:r>
              <a:rPr lang="en-US" b="1" kern="1200" dirty="0" err="1" smtClean="0">
                <a:solidFill>
                  <a:srgbClr val="000000"/>
                </a:solidFill>
                <a:latin typeface="Courier New" pitchFamily="49" charset="0"/>
              </a:rPr>
              <a:t>br</a:t>
            </a:r>
            <a:r>
              <a:rPr lang="en-US" b="1" kern="1200" dirty="0" smtClean="0">
                <a:solidFill>
                  <a:srgbClr val="000000"/>
                </a:solidFill>
                <a:latin typeface="Courier New" pitchFamily="49" charset="0"/>
              </a:rPr>
              <a:t>&gt;</a:t>
            </a:r>
          </a:p>
          <a:p>
            <a:pPr eaLnBrk="1" hangingPunct="1">
              <a:spcBef>
                <a:spcPct val="0"/>
              </a:spcBef>
              <a:buNone/>
            </a:pPr>
            <a:r>
              <a:rPr lang="en-US" b="1" kern="1200" dirty="0" smtClean="0">
                <a:solidFill>
                  <a:srgbClr val="000000"/>
                </a:solidFill>
                <a:latin typeface="Courier New" pitchFamily="49" charset="0"/>
              </a:rPr>
              <a:t>&lt;input type=button value="wink“&gt;</a:t>
            </a:r>
          </a:p>
          <a:p>
            <a:pPr eaLnBrk="1" hangingPunct="1">
              <a:spcBef>
                <a:spcPct val="0"/>
              </a:spcBef>
              <a:buNone/>
            </a:pPr>
            <a:r>
              <a:rPr lang="en-US" b="1" kern="1200" dirty="0" smtClean="0">
                <a:solidFill>
                  <a:srgbClr val="000000"/>
                </a:solidFill>
                <a:latin typeface="Courier New" pitchFamily="49" charset="0"/>
              </a:rPr>
              <a:t>&lt;/form&gt; &lt;/body&gt;&lt;/html&gt;</a:t>
            </a:r>
          </a:p>
          <a:p>
            <a:pPr eaLnBrk="1" hangingPunct="1">
              <a:spcBef>
                <a:spcPct val="0"/>
              </a:spcBef>
            </a:pPr>
            <a:r>
              <a:rPr lang="en-US" dirty="0" smtClean="0"/>
              <a:t>body.html</a:t>
            </a:r>
          </a:p>
          <a:p>
            <a:pPr eaLnBrk="1" hangingPunct="1">
              <a:spcBef>
                <a:spcPct val="0"/>
              </a:spcBef>
              <a:buNone/>
            </a:pPr>
            <a:r>
              <a:rPr lang="en-US" b="1" dirty="0" smtClean="0">
                <a:solidFill>
                  <a:srgbClr val="000000"/>
                </a:solidFill>
                <a:latin typeface="Courier New" pitchFamily="49" charset="0"/>
              </a:rPr>
              <a:t>&lt;html&gt;</a:t>
            </a:r>
          </a:p>
          <a:p>
            <a:pPr eaLnBrk="1" hangingPunct="1">
              <a:spcBef>
                <a:spcPct val="0"/>
              </a:spcBef>
              <a:buNone/>
            </a:pPr>
            <a:r>
              <a:rPr lang="en-US" b="1" dirty="0" smtClean="0">
                <a:solidFill>
                  <a:srgbClr val="000000"/>
                </a:solidFill>
                <a:latin typeface="Courier New" pitchFamily="49" charset="0"/>
              </a:rPr>
              <a:t>&lt;body&gt;</a:t>
            </a:r>
          </a:p>
          <a:p>
            <a:pPr eaLnBrk="1" hangingPunct="1">
              <a:spcBef>
                <a:spcPct val="0"/>
              </a:spcBef>
              <a:buNone/>
            </a:pPr>
            <a:r>
              <a:rPr lang="en-US" b="1" dirty="0" smtClean="0">
                <a:solidFill>
                  <a:srgbClr val="000000"/>
                </a:solidFill>
                <a:latin typeface="Courier New" pitchFamily="49" charset="0"/>
              </a:rPr>
              <a:t>Hello world</a:t>
            </a:r>
          </a:p>
          <a:p>
            <a:pPr eaLnBrk="1" hangingPunct="1">
              <a:spcBef>
                <a:spcPct val="0"/>
              </a:spcBef>
              <a:buNone/>
            </a:pPr>
            <a:r>
              <a:rPr lang="en-US" b="1" dirty="0" smtClean="0">
                <a:solidFill>
                  <a:srgbClr val="000000"/>
                </a:solidFill>
                <a:latin typeface="Courier New" pitchFamily="49" charset="0"/>
              </a:rPr>
              <a:t>&lt;/body&gt;</a:t>
            </a:r>
          </a:p>
          <a:p>
            <a:pPr eaLnBrk="1" hangingPunct="1">
              <a:spcBef>
                <a:spcPct val="0"/>
              </a:spcBef>
              <a:buNone/>
            </a:pPr>
            <a:r>
              <a:rPr lang="en-US" b="1" dirty="0" smtClean="0">
                <a:solidFill>
                  <a:srgbClr val="000000"/>
                </a:solidFill>
                <a:latin typeface="Courier New" pitchFamily="49" charset="0"/>
              </a:rPr>
              <a:t>&lt;/html&gt;</a:t>
            </a:r>
          </a:p>
        </p:txBody>
      </p:sp>
      <p:pic>
        <p:nvPicPr>
          <p:cNvPr id="2050" name="Picture 2"/>
          <p:cNvPicPr>
            <a:picLocks noChangeAspect="1" noChangeArrowheads="1"/>
          </p:cNvPicPr>
          <p:nvPr/>
        </p:nvPicPr>
        <p:blipFill>
          <a:blip r:embed="rId2" cstate="print"/>
          <a:srcRect/>
          <a:stretch>
            <a:fillRect/>
          </a:stretch>
        </p:blipFill>
        <p:spPr bwMode="auto">
          <a:xfrm>
            <a:off x="3936474" y="4572000"/>
            <a:ext cx="4474101"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xercise</a:t>
            </a:r>
            <a:endParaRPr lang="en-US" dirty="0"/>
          </a:p>
        </p:txBody>
      </p:sp>
      <p:sp>
        <p:nvSpPr>
          <p:cNvPr id="3" name="Content Placeholder 2"/>
          <p:cNvSpPr>
            <a:spLocks noGrp="1"/>
          </p:cNvSpPr>
          <p:nvPr>
            <p:ph idx="1"/>
          </p:nvPr>
        </p:nvSpPr>
        <p:spPr>
          <a:xfrm>
            <a:off x="457200" y="1371600"/>
            <a:ext cx="8229600" cy="4953000"/>
          </a:xfrm>
        </p:spPr>
        <p:txBody>
          <a:bodyPr/>
          <a:lstStyle/>
          <a:p>
            <a:r>
              <a:rPr lang="en-US" i="1" dirty="0"/>
              <a:t>Create a web page for a software company using HTML, which will contain two panes (Left pane and Right pane). In the left pane display few links like </a:t>
            </a:r>
          </a:p>
          <a:p>
            <a:pPr lvl="0"/>
            <a:r>
              <a:rPr lang="en-US" i="1" dirty="0"/>
              <a:t>Home</a:t>
            </a:r>
          </a:p>
          <a:p>
            <a:pPr lvl="0"/>
            <a:r>
              <a:rPr lang="en-US" i="1" dirty="0"/>
              <a:t>About us</a:t>
            </a:r>
          </a:p>
          <a:p>
            <a:pPr lvl="0"/>
            <a:r>
              <a:rPr lang="en-US" i="1" dirty="0"/>
              <a:t>Clients</a:t>
            </a:r>
          </a:p>
          <a:p>
            <a:pPr lvl="0"/>
            <a:r>
              <a:rPr lang="en-US" i="1" dirty="0"/>
              <a:t>Careers</a:t>
            </a:r>
          </a:p>
          <a:p>
            <a:pPr lvl="0"/>
            <a:r>
              <a:rPr lang="en-US" i="1" dirty="0"/>
              <a:t>Contact us</a:t>
            </a:r>
          </a:p>
          <a:p>
            <a:r>
              <a:rPr lang="en-US" i="1" dirty="0"/>
              <a:t>On clicking each of these links, display the content of these links in the right pane.  </a:t>
            </a: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24</a:t>
            </a:fld>
            <a:endParaRPr lang="en-US"/>
          </a:p>
        </p:txBody>
      </p:sp>
    </p:spTree>
    <p:extLst>
      <p:ext uri="{BB962C8B-B14F-4D97-AF65-F5344CB8AC3E}">
        <p14:creationId xmlns="" xmlns:p14="http://schemas.microsoft.com/office/powerpoint/2010/main" val="4138582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839200" cy="5715000"/>
          </a:xfrm>
        </p:spPr>
        <p:txBody>
          <a:bodyPr/>
          <a:lstStyle/>
          <a:p>
            <a:r>
              <a:rPr lang="en-US" i="1" dirty="0" smtClean="0"/>
              <a:t>When </a:t>
            </a:r>
            <a:r>
              <a:rPr lang="en-US" i="1" dirty="0"/>
              <a:t>the user clicks on the Home link, display an image of the company with the company name in big letters.  When the user clicks on the about us link, display some details about the company. When the user clicks on the Clients link, display the name of the few clients in a bulleted manner. When the user clicks on the Careers link, in the right pane display a user registration form for any openings in the company. The user registration form should get the following details from the user.</a:t>
            </a:r>
          </a:p>
          <a:p>
            <a:pPr lvl="1"/>
            <a:r>
              <a:rPr lang="en-US" sz="2000" i="1" dirty="0" smtClean="0"/>
              <a:t>Name, Date </a:t>
            </a:r>
            <a:r>
              <a:rPr lang="en-US" sz="2000" i="1" dirty="0"/>
              <a:t>of </a:t>
            </a:r>
            <a:r>
              <a:rPr lang="en-US" sz="2000" i="1" dirty="0" smtClean="0"/>
              <a:t>birth, Gender(Radio </a:t>
            </a:r>
            <a:r>
              <a:rPr lang="en-US" sz="2000" i="1" dirty="0"/>
              <a:t>button</a:t>
            </a:r>
            <a:r>
              <a:rPr lang="en-US" sz="2000" i="1" dirty="0" smtClean="0"/>
              <a:t>), Email id, Phone no, Educational </a:t>
            </a:r>
            <a:r>
              <a:rPr lang="en-US" sz="2000" i="1" dirty="0"/>
              <a:t>Qualification(Drop down box</a:t>
            </a:r>
            <a:r>
              <a:rPr lang="en-US" sz="2000" i="1" dirty="0" smtClean="0"/>
              <a:t>).,Technology </a:t>
            </a:r>
            <a:r>
              <a:rPr lang="en-US" sz="2000" i="1" dirty="0"/>
              <a:t>known(Check boxes</a:t>
            </a:r>
            <a:r>
              <a:rPr lang="en-US" sz="2000" i="1" dirty="0" smtClean="0"/>
              <a:t>), Submit button, Reset </a:t>
            </a:r>
            <a:r>
              <a:rPr lang="en-US" sz="2000" i="1" dirty="0"/>
              <a:t>button</a:t>
            </a:r>
          </a:p>
          <a:p>
            <a:r>
              <a:rPr lang="en-US" i="1" dirty="0"/>
              <a:t>When the user clicks on the Contact us link, display the location and contact details of the company across various countries in a table format</a:t>
            </a:r>
            <a:r>
              <a:rPr lang="en-US" i="1" dirty="0" smtClean="0"/>
              <a:t>.</a:t>
            </a:r>
          </a:p>
          <a:p>
            <a:pPr marL="0" indent="0" algn="r">
              <a:buNone/>
            </a:pPr>
            <a:r>
              <a:rPr lang="en-US" dirty="0"/>
              <a:t>	</a:t>
            </a:r>
            <a:r>
              <a:rPr lang="en-US" i="1" dirty="0" smtClean="0"/>
              <a:t>(1 </a:t>
            </a:r>
            <a:r>
              <a:rPr lang="en-US" i="1" dirty="0" err="1" smtClean="0"/>
              <a:t>hrs</a:t>
            </a:r>
            <a:r>
              <a:rPr lang="en-US" i="1" dirty="0" smtClean="0"/>
              <a:t>)</a:t>
            </a:r>
            <a:endParaRPr lang="en-US" i="1"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25</a:t>
            </a:fld>
            <a:endParaRPr lang="en-US"/>
          </a:p>
        </p:txBody>
      </p:sp>
    </p:spTree>
    <p:extLst>
      <p:ext uri="{BB962C8B-B14F-4D97-AF65-F5344CB8AC3E}">
        <p14:creationId xmlns="" xmlns:p14="http://schemas.microsoft.com/office/powerpoint/2010/main" val="3302645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0" y="990600"/>
            <a:ext cx="8686800" cy="5135563"/>
          </a:xfrm>
        </p:spPr>
        <p:txBody>
          <a:bodyPr/>
          <a:lstStyle/>
          <a:p>
            <a:pPr lvl="0"/>
            <a:r>
              <a:rPr lang="en-US" dirty="0" smtClean="0"/>
              <a:t>HTML is a format that tells a computer how to display a web page. </a:t>
            </a:r>
          </a:p>
          <a:p>
            <a:pPr lvl="0"/>
            <a:r>
              <a:rPr lang="en-US" dirty="0" smtClean="0"/>
              <a:t>When a web browser displays a page, it reads from a plain text file, and looks for special codes or "tags" that are marked by the &lt; and &gt; signs. </a:t>
            </a:r>
          </a:p>
          <a:p>
            <a:pPr lvl="0"/>
            <a:r>
              <a:rPr lang="en-US" dirty="0" smtClean="0"/>
              <a:t>HTML tags are case insensitive.</a:t>
            </a:r>
          </a:p>
          <a:p>
            <a:pPr lvl="0"/>
            <a:r>
              <a:rPr lang="en-US" dirty="0" smtClean="0"/>
              <a:t>Empty Tag is a tag that does not have an end tag.</a:t>
            </a:r>
          </a:p>
          <a:p>
            <a:pPr lvl="0"/>
            <a:r>
              <a:rPr lang="en-US" dirty="0" smtClean="0"/>
              <a:t>Container Tags are that has start and an end tag.</a:t>
            </a:r>
          </a:p>
          <a:p>
            <a:pPr lvl="0"/>
            <a:r>
              <a:rPr lang="en-US" dirty="0" smtClean="0"/>
              <a:t>Form tag is used to create controls on the page.</a:t>
            </a:r>
          </a:p>
          <a:p>
            <a:pPr lvl="0"/>
            <a:r>
              <a:rPr lang="en-US" dirty="0" smtClean="0"/>
              <a:t>Form data will be received by an application on the server and processed.</a:t>
            </a:r>
          </a:p>
          <a:p>
            <a:pPr lvl="0"/>
            <a:r>
              <a:rPr lang="en-US" dirty="0" smtClean="0"/>
              <a:t>Frames allows viewing multiple web pages in the same browser window.</a:t>
            </a:r>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smtClean="0"/>
              <a:t>of Content</a:t>
            </a:r>
            <a:endParaRPr lang="en-US"/>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571494735"/>
              </p:ext>
            </p:extLst>
          </p:nvPr>
        </p:nvGraphicFramePr>
        <p:xfrm>
          <a:off x="609600" y="1447801"/>
          <a:ext cx="8077200" cy="4724398"/>
        </p:xfrm>
        <a:graphic>
          <a:graphicData uri="http://schemas.openxmlformats.org/drawingml/2006/table">
            <a:tbl>
              <a:tblPr>
                <a:tableStyleId>{5C22544A-7EE6-4342-B048-85BDC9FD1C3A}</a:tableStyleId>
              </a:tblPr>
              <a:tblGrid>
                <a:gridCol w="3596013"/>
                <a:gridCol w="4481187"/>
              </a:tblGrid>
              <a:tr h="674914">
                <a:tc>
                  <a:txBody>
                    <a:bodyPr/>
                    <a:lstStyle/>
                    <a:p>
                      <a:pPr algn="l" fontAlgn="ctr"/>
                      <a:r>
                        <a:rPr lang="en-US" sz="1800" u="none" strike="noStrike">
                          <a:effectLst/>
                        </a:rPr>
                        <a:t>HTML</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Line breaks and horizontal line</a:t>
                      </a:r>
                      <a:endParaRPr lang="en-US" sz="1800" b="0" i="0" u="none" strike="noStrike">
                        <a:solidFill>
                          <a:srgbClr val="000000"/>
                        </a:solidFill>
                        <a:effectLst/>
                        <a:latin typeface="Calibri"/>
                      </a:endParaRPr>
                    </a:p>
                  </a:txBody>
                  <a:tcPr marL="171450" marR="9525" marT="9525" marB="0" anchor="ctr"/>
                </a:tc>
              </a:tr>
              <a:tr h="674914">
                <a:tc>
                  <a:txBody>
                    <a:bodyPr/>
                    <a:lstStyle/>
                    <a:p>
                      <a:pPr algn="l" fontAlgn="ctr"/>
                      <a:r>
                        <a:rPr lang="en-US" sz="1800" u="none" strike="noStrike">
                          <a:effectLst/>
                        </a:rPr>
                        <a:t>HTML tags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Tables</a:t>
                      </a:r>
                      <a:endParaRPr lang="en-US" sz="1800" b="0" i="0" u="none" strike="noStrike">
                        <a:solidFill>
                          <a:srgbClr val="000000"/>
                        </a:solidFill>
                        <a:effectLst/>
                        <a:latin typeface="Calibri"/>
                      </a:endParaRPr>
                    </a:p>
                  </a:txBody>
                  <a:tcPr marL="171450" marR="9525" marT="9525" marB="0" anchor="ctr"/>
                </a:tc>
              </a:tr>
              <a:tr h="674914">
                <a:tc>
                  <a:txBody>
                    <a:bodyPr/>
                    <a:lstStyle/>
                    <a:p>
                      <a:pPr algn="l" fontAlgn="ctr"/>
                      <a:r>
                        <a:rPr lang="en-US" sz="1800" u="none" strike="noStrike">
                          <a:effectLst/>
                        </a:rPr>
                        <a:t>Types of tags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Forms</a:t>
                      </a:r>
                      <a:endParaRPr lang="en-US" sz="1800" b="0" i="0" u="none" strike="noStrike">
                        <a:solidFill>
                          <a:srgbClr val="000000"/>
                        </a:solidFill>
                        <a:effectLst/>
                        <a:latin typeface="Calibri"/>
                      </a:endParaRPr>
                    </a:p>
                  </a:txBody>
                  <a:tcPr marL="171450" marR="9525" marT="9525" marB="0" anchor="ctr"/>
                </a:tc>
              </a:tr>
              <a:tr h="674914">
                <a:tc>
                  <a:txBody>
                    <a:bodyPr/>
                    <a:lstStyle/>
                    <a:p>
                      <a:pPr algn="l" fontAlgn="ctr"/>
                      <a:r>
                        <a:rPr lang="en-US" sz="1800" u="none" strike="noStrike">
                          <a:effectLst/>
                        </a:rPr>
                        <a:t>Links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&lt;input&gt;</a:t>
                      </a:r>
                      <a:endParaRPr lang="en-US" sz="1800" b="0" i="0" u="none" strike="noStrike">
                        <a:solidFill>
                          <a:srgbClr val="000000"/>
                        </a:solidFill>
                        <a:effectLst/>
                        <a:latin typeface="Calibri"/>
                      </a:endParaRPr>
                    </a:p>
                  </a:txBody>
                  <a:tcPr marL="171450" marR="9525" marT="9525" marB="0" anchor="ctr"/>
                </a:tc>
              </a:tr>
              <a:tr h="674914">
                <a:tc>
                  <a:txBody>
                    <a:bodyPr/>
                    <a:lstStyle/>
                    <a:p>
                      <a:pPr algn="l" fontAlgn="ctr"/>
                      <a:r>
                        <a:rPr lang="en-US" sz="1800" u="none" strike="noStrike">
                          <a:effectLst/>
                        </a:rPr>
                        <a:t>Adding images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&lt;select&gt; and &lt;textarea&gt;</a:t>
                      </a:r>
                      <a:endParaRPr lang="en-US" sz="1800" b="0" i="0" u="none" strike="noStrike">
                        <a:solidFill>
                          <a:srgbClr val="000000"/>
                        </a:solidFill>
                        <a:effectLst/>
                        <a:latin typeface="Calibri"/>
                      </a:endParaRPr>
                    </a:p>
                  </a:txBody>
                  <a:tcPr marL="171450" marR="9525" marT="9525" marB="0" anchor="ctr"/>
                </a:tc>
              </a:tr>
              <a:tr h="674914">
                <a:tc>
                  <a:txBody>
                    <a:bodyPr/>
                    <a:lstStyle/>
                    <a:p>
                      <a:pPr algn="l" fontAlgn="ctr"/>
                      <a:r>
                        <a:rPr lang="en-US" sz="1800" u="none" strike="noStrike">
                          <a:effectLst/>
                        </a:rPr>
                        <a:t>Clickable regions within images</a:t>
                      </a:r>
                      <a:endParaRPr lang="en-US" sz="1800" b="0" i="0" u="none" strike="noStrike">
                        <a:solidFill>
                          <a:srgbClr val="000000"/>
                        </a:solidFill>
                        <a:effectLst/>
                        <a:latin typeface="Calibri"/>
                      </a:endParaRPr>
                    </a:p>
                  </a:txBody>
                  <a:tcPr marL="171450" marR="9525" marT="9525" marB="0" anchor="ctr"/>
                </a:tc>
                <a:tc>
                  <a:txBody>
                    <a:bodyPr/>
                    <a:lstStyle/>
                    <a:p>
                      <a:pPr algn="l" fontAlgn="ctr"/>
                      <a:r>
                        <a:rPr lang="en-US" sz="1800" u="none" strike="noStrike">
                          <a:effectLst/>
                        </a:rPr>
                        <a:t>Creating Frames</a:t>
                      </a:r>
                      <a:endParaRPr lang="en-US" sz="1800" b="0" i="0" u="none" strike="noStrike">
                        <a:solidFill>
                          <a:srgbClr val="000000"/>
                        </a:solidFill>
                        <a:effectLst/>
                        <a:latin typeface="Calibri"/>
                      </a:endParaRPr>
                    </a:p>
                  </a:txBody>
                  <a:tcPr marL="171450" marR="9525" marT="9525" marB="0" anchor="ctr"/>
                </a:tc>
              </a:tr>
              <a:tr h="674914">
                <a:tc>
                  <a:txBody>
                    <a:bodyPr/>
                    <a:lstStyle/>
                    <a:p>
                      <a:pPr algn="l" fontAlgn="ctr"/>
                      <a:r>
                        <a:rPr lang="en-US" sz="1800" u="none" strike="noStrike">
                          <a:effectLst/>
                        </a:rPr>
                        <a:t>Lists</a:t>
                      </a:r>
                      <a:endParaRPr lang="en-US" sz="1800" b="0" i="0" u="none" strike="noStrike">
                        <a:solidFill>
                          <a:srgbClr val="000000"/>
                        </a:solidFill>
                        <a:effectLst/>
                        <a:latin typeface="Calibri"/>
                      </a:endParaRPr>
                    </a:p>
                  </a:txBody>
                  <a:tcPr marL="171450" marR="9525" marT="9525" marB="0" anchor="ctr"/>
                </a:tc>
                <a:tc>
                  <a:txBody>
                    <a:bodyPr/>
                    <a:lstStyle/>
                    <a:p>
                      <a:pPr algn="l" fontAlgn="ctr"/>
                      <a:endParaRPr lang="en-US" sz="1800" b="0" i="0" u="none" strike="noStrike" dirty="0">
                        <a:solidFill>
                          <a:srgbClr val="000000"/>
                        </a:solidFill>
                        <a:effectLst/>
                        <a:latin typeface="Calibri"/>
                      </a:endParaRPr>
                    </a:p>
                  </a:txBody>
                  <a:tcPr marL="171450" marR="9525" marT="9525" marB="0" anchor="ctr"/>
                </a:tc>
              </a:tr>
            </a:tbl>
          </a:graphicData>
        </a:graphic>
      </p:graphicFrame>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3</a:t>
            </a:fld>
            <a:endParaRPr lang="en-US"/>
          </a:p>
        </p:txBody>
      </p:sp>
    </p:spTree>
    <p:extLst>
      <p:ext uri="{BB962C8B-B14F-4D97-AF65-F5344CB8AC3E}">
        <p14:creationId xmlns="" xmlns:p14="http://schemas.microsoft.com/office/powerpoint/2010/main" val="358249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is HTML?</a:t>
            </a:r>
          </a:p>
        </p:txBody>
      </p:sp>
      <p:sp>
        <p:nvSpPr>
          <p:cNvPr id="5123" name="Rectangle 3"/>
          <p:cNvSpPr>
            <a:spLocks noGrp="1" noChangeArrowheads="1"/>
          </p:cNvSpPr>
          <p:nvPr>
            <p:ph type="body" idx="1"/>
          </p:nvPr>
        </p:nvSpPr>
        <p:spPr>
          <a:xfrm>
            <a:off x="457200" y="1295400"/>
            <a:ext cx="8229600" cy="4525963"/>
          </a:xfrm>
        </p:spPr>
        <p:txBody>
          <a:bodyPr/>
          <a:lstStyle/>
          <a:p>
            <a:pPr eaLnBrk="1" hangingPunct="1"/>
            <a:r>
              <a:rPr lang="en-US" dirty="0" smtClean="0"/>
              <a:t>HTML is a format that tells a computer how to display a web page. </a:t>
            </a:r>
          </a:p>
          <a:p>
            <a:r>
              <a:rPr lang="en-US" dirty="0" smtClean="0"/>
              <a:t>The documents themselves are plain text files (ASCII) with special "tags" or codes that a web interprets </a:t>
            </a:r>
            <a:r>
              <a:rPr lang="en-US" dirty="0"/>
              <a:t>and displays on your screen.</a:t>
            </a:r>
          </a:p>
          <a:p>
            <a:pPr eaLnBrk="1" hangingPunct="1">
              <a:buClr>
                <a:schemeClr val="tx2"/>
              </a:buClr>
              <a:buFontTx/>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838200"/>
          </a:xfrm>
        </p:spPr>
        <p:txBody>
          <a:bodyPr/>
          <a:lstStyle/>
          <a:p>
            <a:r>
              <a:rPr lang="en-US" dirty="0" smtClean="0"/>
              <a:t>What are HTML tags?</a:t>
            </a:r>
          </a:p>
        </p:txBody>
      </p:sp>
      <p:sp>
        <p:nvSpPr>
          <p:cNvPr id="7171" name="Rectangle 3"/>
          <p:cNvSpPr>
            <a:spLocks noGrp="1" noChangeArrowheads="1"/>
          </p:cNvSpPr>
          <p:nvPr>
            <p:ph type="body" idx="1"/>
          </p:nvPr>
        </p:nvSpPr>
        <p:spPr>
          <a:xfrm>
            <a:off x="381000" y="1066800"/>
            <a:ext cx="8229600" cy="5562600"/>
          </a:xfrm>
        </p:spPr>
        <p:txBody>
          <a:bodyPr/>
          <a:lstStyle/>
          <a:p>
            <a:pPr eaLnBrk="1" hangingPunct="1"/>
            <a:r>
              <a:rPr lang="en-US" dirty="0" smtClean="0"/>
              <a:t>When a web browser displays a page, it reads from a plain text file, and looks for special codes or "tags" that are marked by the &lt; and &gt; signs. </a:t>
            </a:r>
          </a:p>
          <a:p>
            <a:pPr eaLnBrk="1" hangingPunct="1"/>
            <a:r>
              <a:rPr lang="en-US" dirty="0" smtClean="0"/>
              <a:t>The general format for a HTML tag is:</a:t>
            </a:r>
          </a:p>
          <a:p>
            <a:pPr eaLnBrk="1" hangingPunct="1">
              <a:buFontTx/>
              <a:buNone/>
            </a:pPr>
            <a:r>
              <a:rPr lang="en-US" dirty="0" smtClean="0"/>
              <a:t>	</a:t>
            </a:r>
            <a:r>
              <a:rPr lang="en-US" b="1" dirty="0" smtClean="0">
                <a:latin typeface="Courier New" pitchFamily="49" charset="0"/>
              </a:rPr>
              <a:t>&lt;</a:t>
            </a:r>
            <a:r>
              <a:rPr lang="en-US" b="1" dirty="0" err="1" smtClean="0">
                <a:latin typeface="Courier New" pitchFamily="49" charset="0"/>
              </a:rPr>
              <a:t>tag_name</a:t>
            </a:r>
            <a:r>
              <a:rPr lang="en-US" b="1" dirty="0" smtClean="0">
                <a:latin typeface="Courier New" pitchFamily="49" charset="0"/>
              </a:rPr>
              <a:t>&gt;string of text&lt;/</a:t>
            </a:r>
            <a:r>
              <a:rPr lang="en-US" b="1" dirty="0" err="1" smtClean="0">
                <a:latin typeface="Courier New" pitchFamily="49" charset="0"/>
              </a:rPr>
              <a:t>tag_name</a:t>
            </a:r>
            <a:r>
              <a:rPr lang="en-US" b="1" dirty="0" smtClean="0">
                <a:latin typeface="Courier New" pitchFamily="49" charset="0"/>
              </a:rPr>
              <a:t>&gt;</a:t>
            </a:r>
            <a:endParaRPr lang="en-US" b="1" dirty="0" smtClean="0"/>
          </a:p>
          <a:p>
            <a:pPr eaLnBrk="1" hangingPunct="1"/>
            <a:r>
              <a:rPr lang="en-US" dirty="0" smtClean="0"/>
              <a:t>As an example, the title for this section uses a header tag:</a:t>
            </a:r>
          </a:p>
          <a:p>
            <a:pPr eaLnBrk="1" hangingPunct="1">
              <a:buFontTx/>
              <a:buNone/>
            </a:pPr>
            <a:r>
              <a:rPr lang="en-US" dirty="0" smtClean="0"/>
              <a:t>	</a:t>
            </a:r>
            <a:r>
              <a:rPr lang="en-US" b="1" dirty="0" smtClean="0">
                <a:latin typeface="Courier New" pitchFamily="49" charset="0"/>
              </a:rPr>
              <a:t>&lt;h3&gt;What are HTML tags?&lt;/h3&gt;</a:t>
            </a:r>
          </a:p>
          <a:p>
            <a:pPr eaLnBrk="1" hangingPunct="1"/>
            <a:r>
              <a:rPr lang="en-US" dirty="0" smtClean="0"/>
              <a:t>This tag tells a web browser to display the text “What are HTML tags?”  in the style of header level 3.</a:t>
            </a:r>
          </a:p>
          <a:p>
            <a:pPr eaLnBrk="1" hangingPunct="1"/>
            <a:r>
              <a:rPr lang="en-US" dirty="0" smtClean="0"/>
              <a:t>HTML tags are case insensitive.</a:t>
            </a:r>
          </a:p>
          <a:p>
            <a:pPr eaLnBrk="1" hangingPunct="1"/>
            <a:r>
              <a:rPr lang="en-US" dirty="0" smtClean="0"/>
              <a:t>Browser interprets the HTML and ignores the errors in the HTML code.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tags</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Empty Tag</a:t>
            </a:r>
          </a:p>
          <a:p>
            <a:pPr lvl="1"/>
            <a:r>
              <a:rPr lang="en-US" sz="2000" dirty="0" smtClean="0">
                <a:ea typeface="+mn-ea"/>
                <a:cs typeface="+mn-cs"/>
              </a:rPr>
              <a:t>Tag that does not have an end tag.</a:t>
            </a:r>
          </a:p>
          <a:p>
            <a:pPr lvl="1"/>
            <a:r>
              <a:rPr lang="en-US" sz="2000" dirty="0"/>
              <a:t>This tag must end with a/ for HTML 4.0 and later versions</a:t>
            </a:r>
            <a:r>
              <a:rPr lang="en-US" sz="2000" dirty="0" smtClean="0"/>
              <a:t>.</a:t>
            </a:r>
          </a:p>
          <a:p>
            <a:pPr lvl="1"/>
            <a:r>
              <a:rPr lang="en-US" sz="2000" dirty="0" smtClean="0">
                <a:ea typeface="+mn-ea"/>
                <a:cs typeface="+mn-cs"/>
              </a:rPr>
              <a:t>Example :</a:t>
            </a:r>
          </a:p>
          <a:p>
            <a:pPr lvl="2"/>
            <a:r>
              <a:rPr lang="en-US" sz="2000" b="1" dirty="0" smtClean="0">
                <a:solidFill>
                  <a:schemeClr val="tx1"/>
                </a:solidFill>
                <a:latin typeface="Courier New" pitchFamily="49" charset="0"/>
                <a:ea typeface="+mn-ea"/>
                <a:cs typeface="Courier New" pitchFamily="49" charset="0"/>
              </a:rPr>
              <a:t>&lt;</a:t>
            </a:r>
            <a:r>
              <a:rPr lang="en-US" sz="2000" b="1" dirty="0" err="1" smtClean="0">
                <a:solidFill>
                  <a:schemeClr val="tx1"/>
                </a:solidFill>
                <a:latin typeface="Courier New" pitchFamily="49" charset="0"/>
                <a:ea typeface="+mn-ea"/>
                <a:cs typeface="Courier New" pitchFamily="49" charset="0"/>
              </a:rPr>
              <a:t>br</a:t>
            </a:r>
            <a:r>
              <a:rPr lang="en-US" sz="2000" b="1" dirty="0" smtClean="0">
                <a:solidFill>
                  <a:schemeClr val="tx1"/>
                </a:solidFill>
                <a:latin typeface="Courier New" pitchFamily="49" charset="0"/>
                <a:ea typeface="+mn-ea"/>
                <a:cs typeface="Courier New" pitchFamily="49" charset="0"/>
              </a:rPr>
              <a:t>&gt; </a:t>
            </a:r>
            <a:r>
              <a:rPr lang="en-US" sz="2000" dirty="0" smtClean="0">
                <a:ea typeface="+mn-ea"/>
                <a:cs typeface="+mn-cs"/>
              </a:rPr>
              <a:t>older way</a:t>
            </a:r>
          </a:p>
          <a:p>
            <a:pPr lvl="2"/>
            <a:r>
              <a:rPr lang="en-US" sz="2000" b="1" dirty="0" smtClean="0">
                <a:solidFill>
                  <a:schemeClr val="tx1"/>
                </a:solidFill>
                <a:latin typeface="Courier New" pitchFamily="49" charset="0"/>
                <a:ea typeface="+mn-ea"/>
                <a:cs typeface="Courier New" pitchFamily="49" charset="0"/>
              </a:rPr>
              <a:t>&lt;</a:t>
            </a:r>
            <a:r>
              <a:rPr lang="en-US" sz="2000" b="1" dirty="0" err="1" smtClean="0">
                <a:solidFill>
                  <a:schemeClr val="tx1"/>
                </a:solidFill>
                <a:latin typeface="Courier New" pitchFamily="49" charset="0"/>
                <a:ea typeface="+mn-ea"/>
                <a:cs typeface="Courier New" pitchFamily="49" charset="0"/>
              </a:rPr>
              <a:t>br</a:t>
            </a:r>
            <a:r>
              <a:rPr lang="en-US" sz="2000" b="1" dirty="0" smtClean="0">
                <a:solidFill>
                  <a:schemeClr val="tx1"/>
                </a:solidFill>
                <a:latin typeface="Courier New" pitchFamily="49" charset="0"/>
                <a:ea typeface="+mn-ea"/>
                <a:cs typeface="Courier New" pitchFamily="49" charset="0"/>
              </a:rPr>
              <a:t>/&gt; </a:t>
            </a:r>
            <a:r>
              <a:rPr lang="en-US" sz="2000" dirty="0" smtClean="0">
                <a:ea typeface="+mn-ea"/>
                <a:cs typeface="+mn-cs"/>
              </a:rPr>
              <a:t>HTML 4.0 onwards</a:t>
            </a:r>
          </a:p>
          <a:p>
            <a:r>
              <a:rPr lang="en-US" dirty="0" smtClean="0"/>
              <a:t>Container Tag</a:t>
            </a:r>
          </a:p>
          <a:p>
            <a:pPr lvl="1"/>
            <a:r>
              <a:rPr lang="en-US" sz="2000" dirty="0" smtClean="0">
                <a:ea typeface="+mn-ea"/>
                <a:cs typeface="+mn-cs"/>
              </a:rPr>
              <a:t>Tag that has start and an end tag.</a:t>
            </a:r>
          </a:p>
          <a:p>
            <a:pPr lvl="1"/>
            <a:r>
              <a:rPr lang="en-US" sz="2000" b="1" dirty="0" smtClean="0">
                <a:latin typeface="Courier New" pitchFamily="49" charset="0"/>
              </a:rPr>
              <a:t>&lt;h3&gt;What are HTML tags?&lt;/h3&gt;</a:t>
            </a:r>
            <a:endParaRPr lang="en-US" sz="3200" dirty="0" smtClean="0">
              <a:ea typeface="+mn-ea"/>
              <a:cs typeface="+mn-cs"/>
            </a:endParaRPr>
          </a:p>
          <a:p>
            <a:pPr>
              <a:buNone/>
            </a:pP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Title and comment </a:t>
            </a:r>
            <a:r>
              <a:rPr lang="en-US" dirty="0" smtClean="0"/>
              <a:t>tags</a:t>
            </a:r>
            <a:endParaRPr lang="en-US" dirty="0"/>
          </a:p>
        </p:txBody>
      </p:sp>
      <p:sp>
        <p:nvSpPr>
          <p:cNvPr id="3" name="Content Placeholder 2"/>
          <p:cNvSpPr>
            <a:spLocks noGrp="1"/>
          </p:cNvSpPr>
          <p:nvPr>
            <p:ph idx="1"/>
          </p:nvPr>
        </p:nvSpPr>
        <p:spPr>
          <a:xfrm>
            <a:off x="76200" y="990600"/>
            <a:ext cx="8991600" cy="2895600"/>
          </a:xfrm>
        </p:spPr>
        <p:txBody>
          <a:bodyPr/>
          <a:lstStyle/>
          <a:p>
            <a:r>
              <a:rPr lang="en-US" dirty="0"/>
              <a:t>The Structure </a:t>
            </a:r>
            <a:r>
              <a:rPr lang="en-US" dirty="0" smtClean="0"/>
              <a:t>tags that form the structure of HTML document</a:t>
            </a:r>
          </a:p>
          <a:p>
            <a:pPr lvl="1"/>
            <a:r>
              <a:rPr lang="en-US" sz="2000" b="1" dirty="0" smtClean="0">
                <a:latin typeface="Courier New" pitchFamily="49" charset="0"/>
                <a:cs typeface="Courier New" pitchFamily="49" charset="0"/>
              </a:rPr>
              <a:t>&lt;html&gt;</a:t>
            </a:r>
          </a:p>
          <a:p>
            <a:pPr lvl="1"/>
            <a:r>
              <a:rPr lang="en-US" sz="2000" b="1" dirty="0" smtClean="0">
                <a:latin typeface="Courier New" pitchFamily="49" charset="0"/>
                <a:cs typeface="Courier New" pitchFamily="49" charset="0"/>
              </a:rPr>
              <a:t>&lt;head&gt;</a:t>
            </a:r>
            <a:endParaRPr lang="en-US" sz="2000" dirty="0" smtClean="0">
              <a:ea typeface="+mn-ea"/>
              <a:cs typeface="+mn-cs"/>
            </a:endParaRPr>
          </a:p>
          <a:p>
            <a:pPr lvl="1"/>
            <a:r>
              <a:rPr lang="en-US" sz="2000" b="1" dirty="0" smtClean="0">
                <a:latin typeface="Courier New" pitchFamily="49" charset="0"/>
                <a:cs typeface="Courier New" pitchFamily="49" charset="0"/>
              </a:rPr>
              <a:t>&lt;body&gt; </a:t>
            </a:r>
          </a:p>
          <a:p>
            <a:r>
              <a:rPr lang="en-US" dirty="0" smtClean="0"/>
              <a:t>Title is </a:t>
            </a:r>
            <a:r>
              <a:rPr lang="en-US" dirty="0"/>
              <a:t>given using &lt;title&gt; inside the &lt;</a:t>
            </a:r>
            <a:r>
              <a:rPr lang="en-US" dirty="0" smtClean="0"/>
              <a:t>head&gt;</a:t>
            </a:r>
          </a:p>
          <a:p>
            <a:r>
              <a:rPr lang="en-US" dirty="0" smtClean="0"/>
              <a:t>Comments are </a:t>
            </a:r>
            <a:r>
              <a:rPr lang="en-US" dirty="0"/>
              <a:t>given between </a:t>
            </a:r>
            <a:r>
              <a:rPr lang="en-US" b="1" dirty="0">
                <a:latin typeface="Courier New" pitchFamily="49" charset="0"/>
                <a:cs typeface="Courier New" pitchFamily="49" charset="0"/>
              </a:rPr>
              <a:t>&lt;!--</a:t>
            </a:r>
            <a:r>
              <a:rPr lang="en-US" dirty="0"/>
              <a:t> and </a:t>
            </a:r>
            <a:r>
              <a:rPr lang="en-US" b="1" dirty="0">
                <a:latin typeface="Courier New" pitchFamily="49" charset="0"/>
                <a:cs typeface="Courier New" pitchFamily="49" charset="0"/>
              </a:rPr>
              <a:t>--&gt;</a:t>
            </a:r>
          </a:p>
          <a:p>
            <a:endParaRPr lang="en-US" dirty="0"/>
          </a:p>
          <a:p>
            <a:endParaRPr lang="en-US" sz="1200" b="1" dirty="0" smtClean="0">
              <a:latin typeface="Courier New" pitchFamily="49" charset="0"/>
              <a:cs typeface="Courier New" pitchFamily="49" charset="0"/>
            </a:endParaRPr>
          </a:p>
          <a:p>
            <a:endParaRPr lang="en-US" sz="1200" b="1" dirty="0" smtClean="0">
              <a:latin typeface="Courier New" pitchFamily="49" charset="0"/>
              <a:cs typeface="Courier New" pitchFamily="49" charset="0"/>
            </a:endParaRPr>
          </a:p>
          <a:p>
            <a:pPr>
              <a:buNone/>
            </a:pPr>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7</a:t>
            </a:fld>
            <a:endParaRPr lang="en-US"/>
          </a:p>
        </p:txBody>
      </p:sp>
      <p:sp>
        <p:nvSpPr>
          <p:cNvPr id="6" name="Rectangle 5"/>
          <p:cNvSpPr/>
          <p:nvPr/>
        </p:nvSpPr>
        <p:spPr>
          <a:xfrm>
            <a:off x="236620" y="4038600"/>
            <a:ext cx="7307179" cy="2862322"/>
          </a:xfrm>
          <a:prstGeom prst="rect">
            <a:avLst/>
          </a:prstGeom>
        </p:spPr>
        <p:txBody>
          <a:bodyPr wrap="square">
            <a:spAutoFit/>
          </a:bodyPr>
          <a:lstStyle/>
          <a:p>
            <a:pPr eaLnBrk="1" hangingPunct="1">
              <a:lnSpc>
                <a:spcPct val="100000"/>
              </a:lnSpc>
              <a:buFontTx/>
              <a:buNone/>
            </a:pPr>
            <a:r>
              <a:rPr lang="en-US" b="1" dirty="0">
                <a:solidFill>
                  <a:srgbClr val="000000"/>
                </a:solidFill>
                <a:latin typeface="Courier New" pitchFamily="49" charset="0"/>
                <a:cs typeface="Courier New" pitchFamily="49" charset="0"/>
              </a:rPr>
              <a:t>&lt;</a:t>
            </a:r>
            <a:r>
              <a:rPr lang="en-US" sz="2000" b="1" dirty="0">
                <a:solidFill>
                  <a:srgbClr val="000000"/>
                </a:solidFill>
                <a:latin typeface="Courier New" pitchFamily="49" charset="0"/>
                <a:cs typeface="Courier New" pitchFamily="49" charset="0"/>
              </a:rPr>
              <a:t>html&gt;</a:t>
            </a:r>
          </a:p>
          <a:p>
            <a:pPr lvl="1"/>
            <a:r>
              <a:rPr lang="en-US" sz="2000" b="1" dirty="0">
                <a:solidFill>
                  <a:srgbClr val="000000"/>
                </a:solidFill>
                <a:latin typeface="Courier New" pitchFamily="49" charset="0"/>
                <a:cs typeface="Courier New" pitchFamily="49" charset="0"/>
              </a:rPr>
              <a:t>&lt;head&gt;</a:t>
            </a:r>
          </a:p>
          <a:p>
            <a:pPr lvl="2"/>
            <a:r>
              <a:rPr lang="en-US" sz="2000" b="1" dirty="0">
                <a:solidFill>
                  <a:srgbClr val="C00000"/>
                </a:solidFill>
                <a:latin typeface="Courier New" pitchFamily="49" charset="0"/>
                <a:cs typeface="Courier New" pitchFamily="49" charset="0"/>
              </a:rPr>
              <a:t>&lt;title&gt;Hello world&lt;/title&gt;</a:t>
            </a:r>
          </a:p>
          <a:p>
            <a:pPr lvl="1"/>
            <a:r>
              <a:rPr lang="en-US" sz="2000" b="1" dirty="0">
                <a:solidFill>
                  <a:srgbClr val="000000"/>
                </a:solidFill>
                <a:latin typeface="Courier New" pitchFamily="49" charset="0"/>
                <a:cs typeface="Courier New" pitchFamily="49" charset="0"/>
              </a:rPr>
              <a:t>&lt;/head&gt;</a:t>
            </a:r>
          </a:p>
          <a:p>
            <a:pPr lvl="1"/>
            <a:r>
              <a:rPr lang="en-US" sz="2000" b="1" dirty="0">
                <a:solidFill>
                  <a:srgbClr val="000000"/>
                </a:solidFill>
                <a:latin typeface="Courier New" pitchFamily="49" charset="0"/>
                <a:cs typeface="Courier New" pitchFamily="49" charset="0"/>
              </a:rPr>
              <a:t>&lt;!-- Hello world example --&gt;</a:t>
            </a:r>
          </a:p>
          <a:p>
            <a:pPr lvl="1"/>
            <a:r>
              <a:rPr lang="en-US" sz="2000" b="1" dirty="0">
                <a:solidFill>
                  <a:srgbClr val="000000"/>
                </a:solidFill>
                <a:latin typeface="Courier New" pitchFamily="49" charset="0"/>
                <a:cs typeface="Courier New" pitchFamily="49" charset="0"/>
              </a:rPr>
              <a:t>&lt;body&gt;</a:t>
            </a:r>
          </a:p>
          <a:p>
            <a:pPr lvl="1"/>
            <a:r>
              <a:rPr lang="en-US" sz="2000" b="1" dirty="0" smtClean="0">
                <a:solidFill>
                  <a:srgbClr val="000000"/>
                </a:solidFill>
                <a:latin typeface="Courier New" pitchFamily="49" charset="0"/>
                <a:cs typeface="Courier New" pitchFamily="49" charset="0"/>
              </a:rPr>
              <a:t>	Hello </a:t>
            </a:r>
            <a:r>
              <a:rPr lang="en-US" sz="2000" b="1" dirty="0">
                <a:solidFill>
                  <a:srgbClr val="000000"/>
                </a:solidFill>
                <a:latin typeface="Courier New" pitchFamily="49" charset="0"/>
                <a:cs typeface="Courier New" pitchFamily="49" charset="0"/>
              </a:rPr>
              <a:t>World!!!!!!</a:t>
            </a:r>
          </a:p>
          <a:p>
            <a:pPr lvl="1"/>
            <a:r>
              <a:rPr lang="en-US" sz="2000" b="1" dirty="0">
                <a:solidFill>
                  <a:srgbClr val="000000"/>
                </a:solidFill>
                <a:latin typeface="Courier New" pitchFamily="49" charset="0"/>
                <a:cs typeface="Courier New" pitchFamily="49" charset="0"/>
              </a:rPr>
              <a:t>&lt;/body&gt;</a:t>
            </a:r>
          </a:p>
          <a:p>
            <a:pPr eaLnBrk="1" hangingPunct="1">
              <a:lnSpc>
                <a:spcPct val="100000"/>
              </a:lnSpc>
              <a:buFontTx/>
              <a:buNone/>
            </a:pPr>
            <a:r>
              <a:rPr lang="en-US" sz="2000" b="1" dirty="0">
                <a:solidFill>
                  <a:srgbClr val="000000"/>
                </a:solidFill>
                <a:latin typeface="Courier New" pitchFamily="49" charset="0"/>
                <a:cs typeface="Courier New" pitchFamily="49" charset="0"/>
              </a:rPr>
              <a:t>&lt;/html&gt;</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and Formatting Tags</a:t>
            </a:r>
            <a:endParaRPr lang="en-US" dirty="0"/>
          </a:p>
        </p:txBody>
      </p:sp>
      <p:sp>
        <p:nvSpPr>
          <p:cNvPr id="3" name="Content Placeholder 2"/>
          <p:cNvSpPr>
            <a:spLocks noGrp="1"/>
          </p:cNvSpPr>
          <p:nvPr>
            <p:ph idx="1"/>
          </p:nvPr>
        </p:nvSpPr>
        <p:spPr>
          <a:xfrm>
            <a:off x="76200" y="914400"/>
            <a:ext cx="8839200" cy="5638800"/>
          </a:xfrm>
        </p:spPr>
        <p:txBody>
          <a:bodyPr/>
          <a:lstStyle/>
          <a:p>
            <a:pPr>
              <a:lnSpc>
                <a:spcPct val="110000"/>
              </a:lnSpc>
            </a:pPr>
            <a:r>
              <a:rPr lang="en-US" dirty="0" smtClean="0"/>
              <a:t>Heading Tags:</a:t>
            </a:r>
          </a:p>
          <a:p>
            <a:pPr lvl="1">
              <a:lnSpc>
                <a:spcPct val="110000"/>
              </a:lnSpc>
            </a:pPr>
            <a:r>
              <a:rPr lang="en-US" sz="2000" b="1" dirty="0" smtClean="0">
                <a:latin typeface="Courier New" pitchFamily="49" charset="0"/>
                <a:ea typeface="+mn-ea"/>
                <a:cs typeface="Courier New" pitchFamily="49" charset="0"/>
              </a:rPr>
              <a:t>h1,h2,h3,h4,h5,h6 </a:t>
            </a:r>
            <a:r>
              <a:rPr lang="en-US" sz="2000" dirty="0" smtClean="0">
                <a:ea typeface="+mn-ea"/>
                <a:cs typeface="+mn-cs"/>
              </a:rPr>
              <a:t>are header tag names </a:t>
            </a:r>
          </a:p>
          <a:p>
            <a:pPr lvl="1">
              <a:lnSpc>
                <a:spcPct val="110000"/>
              </a:lnSpc>
            </a:pPr>
            <a:r>
              <a:rPr lang="en-US" sz="2000" dirty="0" smtClean="0">
                <a:ea typeface="+mn-ea"/>
                <a:cs typeface="+mn-cs"/>
              </a:rPr>
              <a:t>Example: </a:t>
            </a:r>
            <a:r>
              <a:rPr lang="en-US" sz="2000" b="1" dirty="0" smtClean="0">
                <a:solidFill>
                  <a:schemeClr val="tx1"/>
                </a:solidFill>
                <a:latin typeface="Courier New" pitchFamily="49" charset="0"/>
                <a:ea typeface="+mn-ea"/>
                <a:cs typeface="Courier New" pitchFamily="49" charset="0"/>
              </a:rPr>
              <a:t>&lt;h1&gt;Main Heading&lt;/h1&gt;</a:t>
            </a:r>
          </a:p>
          <a:p>
            <a:pPr lvl="1">
              <a:lnSpc>
                <a:spcPct val="110000"/>
              </a:lnSpc>
            </a:pPr>
            <a:r>
              <a:rPr lang="en-US" sz="2000" dirty="0" smtClean="0">
                <a:ea typeface="+mn-ea"/>
                <a:cs typeface="+mn-cs"/>
              </a:rPr>
              <a:t>h1 headings are bigger followed by h2 headings, h3 and so on</a:t>
            </a:r>
          </a:p>
          <a:p>
            <a:pPr lvl="1">
              <a:lnSpc>
                <a:spcPct val="110000"/>
              </a:lnSpc>
            </a:pPr>
            <a:r>
              <a:rPr lang="en-US" sz="2000" dirty="0" smtClean="0">
                <a:ea typeface="+mn-ea"/>
                <a:cs typeface="+mn-cs"/>
              </a:rPr>
              <a:t>Sizes of this vary depending on browser.</a:t>
            </a:r>
          </a:p>
          <a:p>
            <a:pPr>
              <a:lnSpc>
                <a:spcPct val="110000"/>
              </a:lnSpc>
            </a:pPr>
            <a:r>
              <a:rPr lang="en-US" dirty="0" smtClean="0"/>
              <a:t>Paragraph Tags:</a:t>
            </a:r>
          </a:p>
          <a:p>
            <a:pPr lvl="1">
              <a:lnSpc>
                <a:spcPct val="110000"/>
              </a:lnSpc>
            </a:pPr>
            <a:r>
              <a:rPr lang="en-US" sz="2000" dirty="0" smtClean="0">
                <a:ea typeface="+mn-ea"/>
                <a:cs typeface="+mn-cs"/>
              </a:rPr>
              <a:t>Paragraphs are defined with the </a:t>
            </a:r>
            <a:r>
              <a:rPr lang="en-US" sz="2000" b="1" dirty="0" smtClean="0">
                <a:latin typeface="Courier New" pitchFamily="49" charset="0"/>
                <a:ea typeface="+mn-ea"/>
                <a:cs typeface="Courier New" pitchFamily="49" charset="0"/>
              </a:rPr>
              <a:t>&lt;p&gt; </a:t>
            </a:r>
            <a:r>
              <a:rPr lang="en-US" sz="2000" dirty="0" smtClean="0">
                <a:ea typeface="+mn-ea"/>
                <a:cs typeface="+mn-cs"/>
              </a:rPr>
              <a:t>tag.</a:t>
            </a:r>
          </a:p>
          <a:p>
            <a:pPr lvl="1">
              <a:lnSpc>
                <a:spcPct val="110000"/>
              </a:lnSpc>
            </a:pPr>
            <a:r>
              <a:rPr lang="en-US" sz="2000" b="1" dirty="0" smtClean="0">
                <a:solidFill>
                  <a:schemeClr val="tx1"/>
                </a:solidFill>
                <a:latin typeface="Courier New" pitchFamily="49" charset="0"/>
                <a:ea typeface="+mn-ea"/>
                <a:cs typeface="Courier New" pitchFamily="49" charset="0"/>
              </a:rPr>
              <a:t>&lt;p&gt;How are you? &lt;/p&gt;</a:t>
            </a:r>
          </a:p>
          <a:p>
            <a:pPr lvl="1">
              <a:lnSpc>
                <a:spcPct val="110000"/>
              </a:lnSpc>
            </a:pPr>
            <a:r>
              <a:rPr lang="en-US" sz="2000" b="1" dirty="0" smtClean="0">
                <a:solidFill>
                  <a:schemeClr val="tx1"/>
                </a:solidFill>
                <a:latin typeface="Courier New" pitchFamily="49" charset="0"/>
                <a:ea typeface="+mn-ea"/>
                <a:cs typeface="Courier New" pitchFamily="49" charset="0"/>
              </a:rPr>
              <a:t>align </a:t>
            </a:r>
            <a:r>
              <a:rPr lang="en-US" sz="2000" dirty="0" smtClean="0">
                <a:ea typeface="+mn-ea"/>
                <a:cs typeface="+mn-cs"/>
              </a:rPr>
              <a:t>attribute can be used with this with values</a:t>
            </a:r>
            <a:r>
              <a:rPr lang="en-US" sz="2000" b="1" dirty="0" smtClean="0">
                <a:solidFill>
                  <a:schemeClr val="tx1"/>
                </a:solidFill>
                <a:latin typeface="Courier New" pitchFamily="49" charset="0"/>
                <a:ea typeface="+mn-ea"/>
                <a:cs typeface="Courier New" pitchFamily="49" charset="0"/>
              </a:rPr>
              <a:t> </a:t>
            </a:r>
            <a:r>
              <a:rPr lang="en-US" sz="2000" b="1" dirty="0" err="1" smtClean="0">
                <a:solidFill>
                  <a:schemeClr val="tx1"/>
                </a:solidFill>
                <a:latin typeface="Courier New" pitchFamily="49" charset="0"/>
                <a:ea typeface="+mn-ea"/>
                <a:cs typeface="Courier New" pitchFamily="49" charset="0"/>
              </a:rPr>
              <a:t>left,right,center,justify</a:t>
            </a:r>
            <a:endParaRPr lang="en-US" sz="2000" b="1" dirty="0" smtClean="0">
              <a:solidFill>
                <a:schemeClr val="tx1"/>
              </a:solidFill>
              <a:latin typeface="Courier New" pitchFamily="49" charset="0"/>
              <a:ea typeface="+mn-ea"/>
              <a:cs typeface="Courier New" pitchFamily="49" charset="0"/>
            </a:endParaRPr>
          </a:p>
          <a:p>
            <a:pPr>
              <a:lnSpc>
                <a:spcPct val="110000"/>
              </a:lnSpc>
            </a:pPr>
            <a:r>
              <a:rPr lang="en-US" dirty="0" smtClean="0"/>
              <a:t>Adding a bit of emphasis using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em</a:t>
            </a:r>
            <a:r>
              <a:rPr lang="en-US" b="1" dirty="0" smtClean="0">
                <a:latin typeface="Courier New" pitchFamily="49" charset="0"/>
                <a:cs typeface="Courier New" pitchFamily="49" charset="0"/>
              </a:rPr>
              <a:t>&gt;</a:t>
            </a:r>
          </a:p>
          <a:p>
            <a:pPr eaLnBrk="1" hangingPunct="1">
              <a:lnSpc>
                <a:spcPct val="110000"/>
              </a:lnSpc>
              <a:buFontTx/>
              <a:buNone/>
            </a:pPr>
            <a:r>
              <a:rPr lang="en-US" dirty="0" smtClean="0"/>
              <a:t>	</a:t>
            </a:r>
            <a:r>
              <a:rPr lang="en-US" b="1" dirty="0" smtClean="0">
                <a:solidFill>
                  <a:schemeClr val="tx1"/>
                </a:solidFill>
                <a:latin typeface="Courier New" pitchFamily="49" charset="0"/>
                <a:cs typeface="Courier New" pitchFamily="49" charset="0"/>
              </a:rPr>
              <a:t>This is a really &lt;</a:t>
            </a:r>
            <a:r>
              <a:rPr lang="en-US" b="1" dirty="0" err="1" smtClean="0">
                <a:solidFill>
                  <a:schemeClr val="tx1"/>
                </a:solidFill>
                <a:latin typeface="Courier New" pitchFamily="49" charset="0"/>
                <a:cs typeface="Courier New" pitchFamily="49" charset="0"/>
              </a:rPr>
              <a:t>em</a:t>
            </a:r>
            <a:r>
              <a:rPr lang="en-US" b="1" dirty="0" smtClean="0">
                <a:solidFill>
                  <a:schemeClr val="tx1"/>
                </a:solidFill>
                <a:latin typeface="Courier New" pitchFamily="49" charset="0"/>
                <a:cs typeface="Courier New" pitchFamily="49" charset="0"/>
              </a:rPr>
              <a:t>&gt;interesting&lt;/</a:t>
            </a:r>
            <a:r>
              <a:rPr lang="en-US" b="1" dirty="0" err="1" smtClean="0">
                <a:solidFill>
                  <a:schemeClr val="tx1"/>
                </a:solidFill>
                <a:latin typeface="Courier New" pitchFamily="49" charset="0"/>
                <a:cs typeface="Courier New" pitchFamily="49" charset="0"/>
              </a:rPr>
              <a:t>em</a:t>
            </a:r>
            <a:r>
              <a:rPr lang="en-US" b="1" dirty="0" smtClean="0">
                <a:solidFill>
                  <a:schemeClr val="tx1"/>
                </a:solidFill>
                <a:latin typeface="Courier New" pitchFamily="49" charset="0"/>
                <a:cs typeface="Courier New" pitchFamily="49" charset="0"/>
              </a:rPr>
              <a:t>&gt; topic! </a:t>
            </a:r>
          </a:p>
          <a:p>
            <a:pPr eaLnBrk="1" hangingPunct="1">
              <a:lnSpc>
                <a:spcPct val="110000"/>
              </a:lnSpc>
            </a:pPr>
            <a:r>
              <a:rPr lang="en-US" dirty="0" smtClean="0"/>
              <a:t>Similarly to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em</a:t>
            </a:r>
            <a:r>
              <a:rPr lang="en-US" b="1" dirty="0" smtClean="0">
                <a:latin typeface="Courier New" pitchFamily="49" charset="0"/>
                <a:cs typeface="Courier New" pitchFamily="49" charset="0"/>
              </a:rPr>
              <a:t>&gt;</a:t>
            </a:r>
            <a:r>
              <a:rPr lang="en-US" dirty="0" smtClean="0"/>
              <a:t>, </a:t>
            </a:r>
            <a:r>
              <a:rPr lang="en-US" b="1" dirty="0" smtClean="0">
                <a:latin typeface="Courier New" pitchFamily="49" charset="0"/>
                <a:cs typeface="Courier New" pitchFamily="49" charset="0"/>
              </a:rPr>
              <a:t>&lt;strong&gt; </a:t>
            </a:r>
            <a:r>
              <a:rPr lang="en-US" dirty="0" smtClean="0"/>
              <a:t>can be used to define important text.</a:t>
            </a:r>
            <a:endParaRPr lang="en-US" b="1" dirty="0" smtClean="0">
              <a:solidFill>
                <a:schemeClr val="tx1"/>
              </a:solidFill>
              <a:latin typeface="Courier New" pitchFamily="49" charset="0"/>
              <a:cs typeface="Courier New" pitchFamily="49" charset="0"/>
            </a:endParaRPr>
          </a:p>
          <a:p>
            <a:pPr eaLnBrk="1" hangingPunct="1">
              <a:lnSpc>
                <a:spcPct val="110000"/>
              </a:lnSpc>
            </a:pPr>
            <a:r>
              <a:rPr lang="en-US" dirty="0" smtClean="0"/>
              <a:t>Bold and italicized text: The </a:t>
            </a:r>
            <a:r>
              <a:rPr lang="en-US" b="1" dirty="0" smtClean="0">
                <a:latin typeface="Courier New" pitchFamily="49" charset="0"/>
                <a:cs typeface="Courier New" pitchFamily="49" charset="0"/>
              </a:rPr>
              <a:t>&lt;b&gt;</a:t>
            </a:r>
            <a:r>
              <a:rPr lang="en-US" dirty="0" smtClean="0"/>
              <a:t> tag specifies bold text and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&gt; </a:t>
            </a:r>
            <a:r>
              <a:rPr lang="en-US" dirty="0" smtClean="0"/>
              <a:t>italicized </a:t>
            </a:r>
          </a:p>
          <a:p>
            <a:pPr eaLnBrk="1" hangingPunct="1">
              <a:lnSpc>
                <a:spcPct val="110000"/>
              </a:lnSpc>
              <a:buNone/>
            </a:pPr>
            <a:r>
              <a:rPr lang="en-US" b="1" dirty="0" smtClean="0">
                <a:solidFill>
                  <a:schemeClr val="tx1"/>
                </a:solidFill>
                <a:latin typeface="Courier New" pitchFamily="49" charset="0"/>
                <a:cs typeface="Courier New" pitchFamily="49" charset="0"/>
              </a:rPr>
              <a:t>	&lt;p&gt; His name is &lt;</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&gt;Ram </a:t>
            </a:r>
            <a:r>
              <a:rPr lang="en-US" b="1" dirty="0" err="1" smtClean="0">
                <a:solidFill>
                  <a:schemeClr val="tx1"/>
                </a:solidFill>
                <a:latin typeface="Courier New" pitchFamily="49" charset="0"/>
                <a:cs typeface="Courier New" pitchFamily="49" charset="0"/>
              </a:rPr>
              <a:t>Bhandari</a:t>
            </a:r>
            <a:r>
              <a:rPr lang="en-US" b="1" dirty="0" smtClean="0">
                <a:solidFill>
                  <a:schemeClr val="tx1"/>
                </a:solidFill>
                <a:latin typeface="Courier New" pitchFamily="49" charset="0"/>
                <a:cs typeface="Courier New" pitchFamily="49" charset="0"/>
              </a:rPr>
              <a:t>&lt;/</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&gt;&lt;/p&gt;</a:t>
            </a:r>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and colors Tags</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The </a:t>
            </a:r>
            <a:r>
              <a:rPr lang="en-US" b="1" dirty="0" smtClean="0">
                <a:latin typeface="Courier New" pitchFamily="49" charset="0"/>
                <a:cs typeface="Courier New" pitchFamily="49" charset="0"/>
              </a:rPr>
              <a:t>&lt;font&gt; </a:t>
            </a:r>
            <a:r>
              <a:rPr lang="en-US" dirty="0" smtClean="0"/>
              <a:t>tag is deprecated in HTML 4, and removed from HTML5.</a:t>
            </a:r>
          </a:p>
          <a:p>
            <a:r>
              <a:rPr lang="en-US" dirty="0" smtClean="0"/>
              <a:t>Style sheets (CSS) should be used to define the layout and display properties for many HTML elements. </a:t>
            </a:r>
          </a:p>
          <a:p>
            <a:r>
              <a:rPr lang="en-US" dirty="0" smtClean="0"/>
              <a:t>Older font tag</a:t>
            </a:r>
          </a:p>
          <a:p>
            <a:pPr>
              <a:buNone/>
            </a:pPr>
            <a:r>
              <a:rPr lang="en-US" b="1" dirty="0" smtClean="0">
                <a:solidFill>
                  <a:schemeClr val="tx1"/>
                </a:solidFill>
                <a:latin typeface="Courier New" pitchFamily="49" charset="0"/>
                <a:cs typeface="Courier New" pitchFamily="49" charset="0"/>
              </a:rPr>
              <a:t>	&lt;font  face=“Arial” size="4" color="blue"&gt; Font face is Arial, size 4, blue color &lt;/font&gt;</a:t>
            </a:r>
          </a:p>
          <a:p>
            <a:pPr>
              <a:buNone/>
            </a:pPr>
            <a:endParaRPr lang="en-US" b="1" dirty="0" smtClean="0">
              <a:solidFill>
                <a:schemeClr val="tx1"/>
              </a:solidFill>
              <a:latin typeface="Courier New" pitchFamily="49" charset="0"/>
              <a:cs typeface="Courier New" pitchFamily="49" charset="0"/>
            </a:endParaRPr>
          </a:p>
          <a:p>
            <a:pPr>
              <a:buNone/>
            </a:pPr>
            <a:r>
              <a:rPr lang="en-US" dirty="0" smtClean="0"/>
              <a: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CE6F35-04F3-4376-9227-FEB935E56267}">
  <ds:schemaRefs>
    <ds:schemaRef ds:uri="http://schemas.microsoft.com/sharepoint/v3/contenttype/forms"/>
  </ds:schemaRefs>
</ds:datastoreItem>
</file>

<file path=customXml/itemProps2.xml><?xml version="1.0" encoding="utf-8"?>
<ds:datastoreItem xmlns:ds="http://schemas.openxmlformats.org/officeDocument/2006/customXml" ds:itemID="{DF8AC294-091D-4577-BFE1-2EB682F34C18}">
  <ds:schemaRefs>
    <ds:schemaRef ds:uri="http://schemas.microsoft.com/office/2006/metadata/properties"/>
  </ds:schemaRefs>
</ds:datastoreItem>
</file>

<file path=customXml/itemProps3.xml><?xml version="1.0" encoding="utf-8"?>
<ds:datastoreItem xmlns:ds="http://schemas.openxmlformats.org/officeDocument/2006/customXml" ds:itemID="{27BC500F-9F11-4319-92AC-622F5940A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1624</TotalTime>
  <Words>1899</Words>
  <Application>Microsoft Office PowerPoint</Application>
  <PresentationFormat>On-screen Show (4:3)</PresentationFormat>
  <Paragraphs>314</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Design</vt:lpstr>
      <vt:lpstr>HTML</vt:lpstr>
      <vt:lpstr>Objectives</vt:lpstr>
      <vt:lpstr>Table of Content</vt:lpstr>
      <vt:lpstr>What is HTML?</vt:lpstr>
      <vt:lpstr>What are HTML tags?</vt:lpstr>
      <vt:lpstr>Types of tags</vt:lpstr>
      <vt:lpstr>Structure, Title and comment tags</vt:lpstr>
      <vt:lpstr>Textual and Formatting Tags</vt:lpstr>
      <vt:lpstr>Font  and colors Tags</vt:lpstr>
      <vt:lpstr>Links</vt:lpstr>
      <vt:lpstr>Adding images</vt:lpstr>
      <vt:lpstr>Clickable regions within images</vt:lpstr>
      <vt:lpstr>Lists</vt:lpstr>
      <vt:lpstr>Line breaks and horizontal line</vt:lpstr>
      <vt:lpstr>Tables </vt:lpstr>
      <vt:lpstr>Slide 16</vt:lpstr>
      <vt:lpstr>Forms</vt:lpstr>
      <vt:lpstr>Form elements </vt:lpstr>
      <vt:lpstr>&lt;input&gt;</vt:lpstr>
      <vt:lpstr>Example</vt:lpstr>
      <vt:lpstr>&lt;select&gt; and &lt;textarea&gt; </vt:lpstr>
      <vt:lpstr>Creating Frames</vt:lpstr>
      <vt:lpstr>Slide 23</vt:lpstr>
      <vt:lpstr>Exercise</vt:lpstr>
      <vt:lpstr>Slide 25</vt:lpstr>
      <vt:lpstr>Summary</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HP</cp:lastModifiedBy>
  <cp:revision>428</cp:revision>
  <dcterms:created xsi:type="dcterms:W3CDTF">2005-08-31T12:40:43Z</dcterms:created>
  <dcterms:modified xsi:type="dcterms:W3CDTF">2016-10-04T12:09:18Z</dcterms:modified>
</cp:coreProperties>
</file>