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260" r:id="rId5"/>
    <p:sldId id="340" r:id="rId6"/>
    <p:sldId id="339" r:id="rId7"/>
    <p:sldId id="325" r:id="rId8"/>
    <p:sldId id="299" r:id="rId9"/>
    <p:sldId id="300" r:id="rId10"/>
    <p:sldId id="327" r:id="rId11"/>
    <p:sldId id="328" r:id="rId12"/>
    <p:sldId id="326" r:id="rId13"/>
    <p:sldId id="329" r:id="rId14"/>
    <p:sldId id="331" r:id="rId15"/>
    <p:sldId id="330" r:id="rId16"/>
    <p:sldId id="332" r:id="rId17"/>
    <p:sldId id="301" r:id="rId18"/>
    <p:sldId id="303" r:id="rId19"/>
    <p:sldId id="333" r:id="rId20"/>
    <p:sldId id="307" r:id="rId21"/>
    <p:sldId id="335" r:id="rId22"/>
    <p:sldId id="309" r:id="rId23"/>
    <p:sldId id="337" r:id="rId24"/>
    <p:sldId id="338" r:id="rId25"/>
    <p:sldId id="341" r:id="rId2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F5F5F"/>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627" autoAdjust="0"/>
    <p:restoredTop sz="69534" autoAdjust="0"/>
  </p:normalViewPr>
  <p:slideViewPr>
    <p:cSldViewPr>
      <p:cViewPr>
        <p:scale>
          <a:sx n="67" d="100"/>
          <a:sy n="67" d="100"/>
        </p:scale>
        <p:origin x="-78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08089A3-9553-4397-B6F3-E223126B5939}" type="slidenum">
              <a:rPr lang="en-US"/>
              <a:pPr>
                <a:defRPr/>
              </a:pPr>
              <a:t>‹#›</a:t>
            </a:fld>
            <a:endParaRPr lang="en-US"/>
          </a:p>
        </p:txBody>
      </p:sp>
    </p:spTree>
    <p:extLst>
      <p:ext uri="{BB962C8B-B14F-4D97-AF65-F5344CB8AC3E}">
        <p14:creationId xmlns="" xmlns:p14="http://schemas.microsoft.com/office/powerpoint/2010/main" val="1758245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41C320E-EA4C-4E79-9848-C1BD6F6E2178}" type="slidenum">
              <a:rPr lang="en-US"/>
              <a:pPr>
                <a:defRPr/>
              </a:pPr>
              <a:t>‹#›</a:t>
            </a:fld>
            <a:endParaRPr lang="en-US"/>
          </a:p>
        </p:txBody>
      </p:sp>
    </p:spTree>
    <p:extLst>
      <p:ext uri="{BB962C8B-B14F-4D97-AF65-F5344CB8AC3E}">
        <p14:creationId xmlns="" xmlns:p14="http://schemas.microsoft.com/office/powerpoint/2010/main" val="1651991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F066D1C-F9C1-43A3-AE5F-1859DD873A05}" type="slidenum">
              <a:rPr lang="en-IN" smtClean="0"/>
              <a:pPr/>
              <a:t>5</a:t>
            </a:fld>
            <a:endParaRPr lang="en-I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mtClean="0"/>
              <a:t>For the element p we do not use &lt;p&gt;</a:t>
            </a:r>
          </a:p>
          <a:p>
            <a:r>
              <a:rPr lang="en-US" smtClean="0"/>
              <a:t>We can add more style to the element.</a:t>
            </a:r>
          </a:p>
          <a:p>
            <a:r>
              <a:rPr lang="en-US" smtClean="0"/>
              <a:t>Like this Html element we can also use style for all the other elements. try examples with &lt;h1&gt; &lt;h2&gt; and so on…</a:t>
            </a:r>
          </a:p>
          <a:p>
            <a:r>
              <a:rPr lang="en-US" smtClean="0"/>
              <a:t>Color can also be given in a hexa decimal format.</a:t>
            </a:r>
          </a:p>
          <a:p>
            <a:r>
              <a:rPr lang="en-US" smtClean="0"/>
              <a:t> www.en.wikipedia.org/wiki/Web_colors gives the hexadecimal details of all the web colors.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1C1E84F-AF7D-4E78-AE2F-8D332786FD41}" type="slidenum">
              <a:rPr lang="en-IN" smtClean="0"/>
              <a:pPr/>
              <a:t>6</a:t>
            </a:fld>
            <a:endParaRPr lang="en-I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492F558-BB9A-40DA-9599-A40FD12E7469}" type="slidenum">
              <a:rPr lang="en-IN" smtClean="0"/>
              <a:pPr/>
              <a:t>14</a:t>
            </a:fld>
            <a:endParaRPr lang="en-I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smtClean="0"/>
              <a:t>When we specify more than one value for the same property than the value is selected on the basis of preference. for eg geneva and courier is active only for mac os and like wise.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04986F8-6318-4133-A837-5084DDE6FB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7368CA2-01E1-4384-80A4-9860B79A2D6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6061FB-8680-4C30-98F2-2D640C177C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C67F005-AF80-499D-B38C-6BD1DB26FC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5DEF090B-1496-46D4-8F71-1D17A64EEF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FF4EC3AE-030B-49C9-82A8-853753D4498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AEB72E66-CF15-48FC-AD17-D24B33A5D0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0C080B9-1978-408B-8C74-71117C12DC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189200D5-69A7-45BD-B76E-FD0674B1735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3E327B8-E125-4147-8F6E-9EDF34D562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D9CBBE8-8D11-4ACF-B29D-BC3AD3E9BF0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10" descr="all three"/>
          <p:cNvPicPr>
            <a:picLocks noChangeAspect="1" noChangeArrowheads="1"/>
          </p:cNvPicPr>
          <p:nvPr userDrawn="1"/>
        </p:nvPicPr>
        <p:blipFill>
          <a:blip r:embed="rId14" cstate="print"/>
          <a:srcRect t="71950" b="17998"/>
          <a:stretch>
            <a:fillRect/>
          </a:stretch>
        </p:blipFill>
        <p:spPr bwMode="auto">
          <a:xfrm>
            <a:off x="0" y="0"/>
            <a:ext cx="9144000" cy="11430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F8449837-0D66-4207-A22C-2C545E5C5E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6"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dirty="0" smtClean="0"/>
              <a:t>CSS</a:t>
            </a:r>
          </a:p>
        </p:txBody>
      </p:sp>
      <p:sp>
        <p:nvSpPr>
          <p:cNvPr id="4099" name="Rectangle 3"/>
          <p:cNvSpPr>
            <a:spLocks noGrp="1" noChangeArrowheads="1"/>
          </p:cNvSpPr>
          <p:nvPr>
            <p:ph type="subTitle" idx="1"/>
          </p:nvPr>
        </p:nvSpPr>
        <p:spPr/>
        <p:txBody>
          <a:bodyPr/>
          <a:lstStyle/>
          <a:p>
            <a:pPr eaLnBrk="1" hangingPunct="1"/>
            <a:r>
              <a:rPr lang="en-US" dirty="0"/>
              <a:t>Cascading Style Sheets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tables</a:t>
            </a:r>
            <a:endParaRPr lang="en-US" dirty="0"/>
          </a:p>
        </p:txBody>
      </p:sp>
      <p:sp>
        <p:nvSpPr>
          <p:cNvPr id="3" name="Content Placeholder 2"/>
          <p:cNvSpPr>
            <a:spLocks noGrp="1"/>
          </p:cNvSpPr>
          <p:nvPr>
            <p:ph idx="1"/>
          </p:nvPr>
        </p:nvSpPr>
        <p:spPr>
          <a:xfrm>
            <a:off x="228600" y="914400"/>
            <a:ext cx="5867400" cy="381000"/>
          </a:xfrm>
        </p:spPr>
        <p:txBody>
          <a:bodyPr/>
          <a:lstStyle/>
          <a:p>
            <a:endParaRPr lang="en-US" dirty="0" smtClean="0"/>
          </a:p>
          <a:p>
            <a:endParaRPr lang="en-US" dirty="0"/>
          </a:p>
        </p:txBody>
      </p:sp>
      <p:sp>
        <p:nvSpPr>
          <p:cNvPr id="6" name="Content Placeholder 2"/>
          <p:cNvSpPr txBox="1">
            <a:spLocks/>
          </p:cNvSpPr>
          <p:nvPr/>
        </p:nvSpPr>
        <p:spPr bwMode="auto">
          <a:xfrm>
            <a:off x="381000" y="1219200"/>
            <a:ext cx="85344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accent2"/>
              </a:buClr>
              <a:buFont typeface="Wingdings" pitchFamily="2" charset="2"/>
              <a:buChar char="§"/>
            </a:pPr>
            <a:r>
              <a:rPr lang="en-US" sz="2000" b="1" kern="0" dirty="0" smtClean="0">
                <a:solidFill>
                  <a:srgbClr val="5F5F5F"/>
                </a:solidFill>
                <a:latin typeface="Courier New" pitchFamily="49" charset="0"/>
                <a:cs typeface="Courier New" pitchFamily="49" charset="0"/>
              </a:rPr>
              <a:t>border</a:t>
            </a:r>
            <a:r>
              <a:rPr lang="en-US" sz="2000" dirty="0" smtClean="0">
                <a:solidFill>
                  <a:srgbClr val="5F5F5F"/>
                </a:solidFill>
                <a:latin typeface="+mn-lt"/>
              </a:rPr>
              <a:t> </a:t>
            </a:r>
            <a:r>
              <a:rPr lang="en-US" sz="2000" dirty="0" smtClean="0">
                <a:solidFill>
                  <a:srgbClr val="5F5F5F"/>
                </a:solidFill>
                <a:latin typeface="+mn-lt"/>
                <a:sym typeface="Wingdings" pitchFamily="2" charset="2"/>
              </a:rPr>
              <a:t></a:t>
            </a:r>
            <a:r>
              <a:rPr lang="en-US" sz="2000" dirty="0" smtClean="0">
                <a:solidFill>
                  <a:srgbClr val="5F5F5F"/>
                </a:solidFill>
                <a:latin typeface="+mn-lt"/>
              </a:rPr>
              <a:t>values in the next slide</a:t>
            </a:r>
          </a:p>
          <a:p>
            <a:pPr marL="342900" lvl="0" indent="-342900" eaLnBrk="0" hangingPunct="0">
              <a:spcBef>
                <a:spcPct val="20000"/>
              </a:spcBef>
              <a:buClr>
                <a:schemeClr val="accent2"/>
              </a:buClr>
              <a:buFont typeface="Wingdings" pitchFamily="2" charset="2"/>
              <a:buChar char="§"/>
            </a:pPr>
            <a:r>
              <a:rPr kumimoji="0" lang="en-US" sz="2000" b="1" i="0" u="none" strike="noStrike" kern="0" cap="none" spc="0" normalizeH="0" baseline="0" noProof="0" dirty="0" smtClean="0">
                <a:ln>
                  <a:noFill/>
                </a:ln>
                <a:solidFill>
                  <a:srgbClr val="5F5F5F"/>
                </a:solidFill>
                <a:effectLst/>
                <a:uLnTx/>
                <a:uFillTx/>
                <a:latin typeface="Courier New" pitchFamily="49" charset="0"/>
                <a:ea typeface="+mn-ea"/>
                <a:cs typeface="Courier New" pitchFamily="49" charset="0"/>
              </a:rPr>
              <a:t>width, height, </a:t>
            </a:r>
            <a:r>
              <a:rPr lang="en-US" sz="2000" b="1" kern="0" dirty="0" smtClean="0">
                <a:solidFill>
                  <a:srgbClr val="5F5F5F"/>
                </a:solidFill>
                <a:latin typeface="Courier New" pitchFamily="49" charset="0"/>
                <a:cs typeface="Courier New" pitchFamily="49" charset="0"/>
              </a:rPr>
              <a:t>padding</a:t>
            </a:r>
          </a:p>
          <a:p>
            <a:pPr marL="342900" lvl="0" indent="-342900" eaLnBrk="0" hangingPunct="0">
              <a:spcBef>
                <a:spcPct val="20000"/>
              </a:spcBef>
              <a:buClr>
                <a:schemeClr val="accent2"/>
              </a:buClr>
              <a:buFont typeface="Wingdings" pitchFamily="2" charset="2"/>
              <a:buChar char="§"/>
            </a:pPr>
            <a:r>
              <a:rPr lang="en-US" sz="2000" b="1" kern="0" dirty="0" smtClean="0">
                <a:solidFill>
                  <a:srgbClr val="5F5F5F"/>
                </a:solidFill>
                <a:latin typeface="Courier New" pitchFamily="49" charset="0"/>
                <a:cs typeface="Courier New" pitchFamily="49" charset="0"/>
              </a:rPr>
              <a:t>border-collapse</a:t>
            </a:r>
          </a:p>
          <a:p>
            <a:pPr marL="8001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sets whether the table borders are collapsed into a single border or separated</a:t>
            </a:r>
          </a:p>
          <a:p>
            <a:pPr marL="8001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Values: </a:t>
            </a:r>
            <a:r>
              <a:rPr lang="en-US" sz="2000" b="1" kern="0" dirty="0" smtClean="0">
                <a:solidFill>
                  <a:srgbClr val="5F5F5F"/>
                </a:solidFill>
                <a:latin typeface="Courier New" pitchFamily="49" charset="0"/>
                <a:cs typeface="Courier New" pitchFamily="49" charset="0"/>
              </a:rPr>
              <a:t>collapse, none</a:t>
            </a:r>
          </a:p>
          <a:p>
            <a:pPr marL="342900" indent="-342900" eaLnBrk="0" hangingPunct="0">
              <a:spcBef>
                <a:spcPct val="20000"/>
              </a:spcBef>
              <a:buClr>
                <a:schemeClr val="accent2"/>
              </a:buClr>
              <a:buFont typeface="Wingdings" pitchFamily="2" charset="2"/>
              <a:buChar char="§"/>
            </a:pPr>
            <a:r>
              <a:rPr lang="en-US" sz="2000" b="1" kern="0" dirty="0" smtClean="0">
                <a:solidFill>
                  <a:srgbClr val="5F5F5F"/>
                </a:solidFill>
                <a:latin typeface="Courier New" pitchFamily="49" charset="0"/>
                <a:cs typeface="Courier New" pitchFamily="49" charset="0"/>
              </a:rPr>
              <a:t>vertical-align</a:t>
            </a:r>
          </a:p>
          <a:p>
            <a:pPr marL="8001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Values:  </a:t>
            </a:r>
            <a:r>
              <a:rPr lang="en-US" sz="2000" b="1" kern="0" dirty="0" smtClean="0">
                <a:solidFill>
                  <a:srgbClr val="5F5F5F"/>
                </a:solidFill>
                <a:latin typeface="Courier New" pitchFamily="49" charset="0"/>
                <a:cs typeface="Courier New" pitchFamily="49" charset="0"/>
              </a:rPr>
              <a:t>top, bottom ,middle</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endParaRPr kumimoji="0" lang="en-US" sz="2000" b="0" i="0" u="none" strike="noStrike" kern="0" cap="none" spc="0" normalizeH="0" baseline="0" noProof="0" dirty="0" smtClean="0">
              <a:ln>
                <a:noFill/>
              </a:ln>
              <a:solidFill>
                <a:srgbClr val="5F5F5F"/>
              </a:solidFill>
              <a:effectLst/>
              <a:uLnTx/>
              <a:uFillTx/>
              <a:latin typeface="+mn-lt"/>
              <a:ea typeface="+mn-ea"/>
              <a:cs typeface="+mn-cs"/>
            </a:endParaRP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r>
              <a:rPr kumimoji="0" lang="en-US" sz="2000" b="0" i="0" u="none" strike="noStrike" kern="0" cap="none" spc="0" normalizeH="0" baseline="0" noProof="0" dirty="0" smtClean="0">
                <a:ln>
                  <a:noFill/>
                </a:ln>
                <a:solidFill>
                  <a:srgbClr val="5F5F5F"/>
                </a:solidFill>
                <a:effectLst/>
                <a:uLnTx/>
                <a:uFillTx/>
                <a:latin typeface="+mn-lt"/>
                <a:ea typeface="+mn-ea"/>
                <a:cs typeface="+mn-cs"/>
              </a:rPr>
              <a:t>Example:</a:t>
            </a:r>
          </a:p>
          <a:p>
            <a:r>
              <a:rPr lang="en-US" sz="2000" b="1" kern="0" dirty="0" smtClean="0">
                <a:solidFill>
                  <a:srgbClr val="5F5F5F"/>
                </a:solidFill>
                <a:latin typeface="Courier New" pitchFamily="49" charset="0"/>
                <a:cs typeface="Courier New" pitchFamily="49" charset="0"/>
              </a:rPr>
              <a:t>table</a:t>
            </a:r>
            <a:br>
              <a:rPr lang="en-US" sz="2000" b="1" kern="0" dirty="0" smtClean="0">
                <a:solidFill>
                  <a:srgbClr val="5F5F5F"/>
                </a:solidFill>
                <a:latin typeface="Courier New" pitchFamily="49" charset="0"/>
                <a:cs typeface="Courier New" pitchFamily="49" charset="0"/>
              </a:rPr>
            </a:br>
            <a:r>
              <a:rPr lang="en-US" sz="2000" b="1" kern="0" dirty="0" smtClean="0">
                <a:solidFill>
                  <a:srgbClr val="5F5F5F"/>
                </a:solidFill>
                <a:latin typeface="Courier New" pitchFamily="49" charset="0"/>
                <a:cs typeface="Courier New" pitchFamily="49" charset="0"/>
              </a:rPr>
              <a:t>{</a:t>
            </a:r>
            <a:br>
              <a:rPr lang="en-US" sz="2000" b="1" kern="0" dirty="0" smtClean="0">
                <a:solidFill>
                  <a:srgbClr val="5F5F5F"/>
                </a:solidFill>
                <a:latin typeface="Courier New" pitchFamily="49" charset="0"/>
                <a:cs typeface="Courier New" pitchFamily="49" charset="0"/>
              </a:rPr>
            </a:br>
            <a:r>
              <a:rPr lang="en-US" sz="2000" b="1" kern="0" dirty="0" smtClean="0">
                <a:solidFill>
                  <a:srgbClr val="5F5F5F"/>
                </a:solidFill>
                <a:latin typeface="Courier New" pitchFamily="49" charset="0"/>
                <a:cs typeface="Courier New" pitchFamily="49" charset="0"/>
              </a:rPr>
              <a:t>border: 1px solid black; width:100%; height:50%;</a:t>
            </a:r>
            <a:r>
              <a:rPr lang="en-US" sz="2000" dirty="0" smtClean="0"/>
              <a:t> </a:t>
            </a:r>
            <a:r>
              <a:rPr lang="en-US" sz="2000" b="1" kern="0" dirty="0" smtClean="0">
                <a:solidFill>
                  <a:srgbClr val="5F5F5F"/>
                </a:solidFill>
                <a:latin typeface="Courier New" pitchFamily="49" charset="0"/>
                <a:cs typeface="Courier New" pitchFamily="49" charset="0"/>
              </a:rPr>
              <a:t>vertical-</a:t>
            </a:r>
            <a:r>
              <a:rPr lang="en-US" sz="2000" b="1" kern="0" dirty="0" err="1" smtClean="0">
                <a:solidFill>
                  <a:srgbClr val="5F5F5F"/>
                </a:solidFill>
                <a:latin typeface="Courier New" pitchFamily="49" charset="0"/>
                <a:cs typeface="Courier New" pitchFamily="49" charset="0"/>
              </a:rPr>
              <a:t>align:bottom</a:t>
            </a:r>
            <a:r>
              <a:rPr lang="en-US" sz="2000" b="1" kern="0" dirty="0" smtClean="0">
                <a:solidFill>
                  <a:srgbClr val="5F5F5F"/>
                </a:solidFill>
                <a:latin typeface="Courier New" pitchFamily="49" charset="0"/>
                <a:cs typeface="Courier New" pitchFamily="49" charset="0"/>
              </a:rPr>
              <a:t>;</a:t>
            </a:r>
            <a:r>
              <a:rPr lang="en-US" sz="2000" dirty="0" smtClean="0"/>
              <a:t> </a:t>
            </a:r>
            <a:r>
              <a:rPr lang="en-US" sz="2000" b="1" kern="0" dirty="0" smtClean="0">
                <a:solidFill>
                  <a:srgbClr val="5F5F5F"/>
                </a:solidFill>
                <a:latin typeface="Courier New" pitchFamily="49" charset="0"/>
                <a:cs typeface="Courier New" pitchFamily="49" charset="0"/>
              </a:rPr>
              <a:t>padding:5px;</a:t>
            </a:r>
            <a:br>
              <a:rPr lang="en-US" sz="2000" b="1" kern="0" dirty="0" smtClean="0">
                <a:solidFill>
                  <a:srgbClr val="5F5F5F"/>
                </a:solidFill>
                <a:latin typeface="Courier New" pitchFamily="49" charset="0"/>
                <a:cs typeface="Courier New" pitchFamily="49" charset="0"/>
              </a:rPr>
            </a:br>
            <a:r>
              <a:rPr lang="en-US" sz="2000" b="1" kern="0" dirty="0" smtClean="0">
                <a:solidFill>
                  <a:srgbClr val="5F5F5F"/>
                </a:solidFill>
                <a:latin typeface="Courier New" pitchFamily="49" charset="0"/>
                <a:cs typeface="Courier New" pitchFamily="49" charset="0"/>
              </a:rPr>
              <a:t>}</a:t>
            </a:r>
          </a:p>
          <a:p>
            <a:r>
              <a:rPr lang="en-US" sz="2000" dirty="0" smtClean="0"/>
              <a:t/>
            </a:r>
            <a:br>
              <a:rPr lang="en-US" sz="2000" dirty="0" smtClean="0"/>
            </a:br>
            <a:endParaRPr kumimoji="0" lang="en-US" sz="2000" b="0" i="0" u="none" strike="noStrike" kern="0" cap="none" spc="0" normalizeH="0" baseline="0" noProof="0" dirty="0">
              <a:ln>
                <a:noFill/>
              </a:ln>
              <a:solidFill>
                <a:srgbClr val="5F5F5F"/>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links</a:t>
            </a:r>
            <a:endParaRPr lang="en-US" dirty="0"/>
          </a:p>
        </p:txBody>
      </p:sp>
      <p:sp>
        <p:nvSpPr>
          <p:cNvPr id="3" name="Content Placeholder 2"/>
          <p:cNvSpPr>
            <a:spLocks noGrp="1"/>
          </p:cNvSpPr>
          <p:nvPr>
            <p:ph idx="1"/>
          </p:nvPr>
        </p:nvSpPr>
        <p:spPr>
          <a:xfrm>
            <a:off x="152400" y="914400"/>
            <a:ext cx="8915400" cy="5715000"/>
          </a:xfrm>
        </p:spPr>
        <p:txBody>
          <a:bodyPr/>
          <a:lstStyle/>
          <a:p>
            <a:r>
              <a:rPr lang="en-US" dirty="0" smtClean="0"/>
              <a:t>Link can be in one of the four states</a:t>
            </a:r>
          </a:p>
          <a:p>
            <a:pPr lvl="1"/>
            <a:r>
              <a:rPr lang="en-US" sz="2000" b="1" dirty="0" smtClean="0">
                <a:latin typeface="Courier New" pitchFamily="49" charset="0"/>
                <a:ea typeface="+mn-ea"/>
                <a:cs typeface="Courier New" pitchFamily="49" charset="0"/>
              </a:rPr>
              <a:t>A:link</a:t>
            </a:r>
            <a:r>
              <a:rPr lang="en-US" sz="2000" dirty="0" smtClean="0"/>
              <a:t> - a normal, unvisited link</a:t>
            </a:r>
          </a:p>
          <a:p>
            <a:pPr lvl="1"/>
            <a:r>
              <a:rPr lang="en-US" sz="2000" b="1" dirty="0" smtClean="0">
                <a:latin typeface="Courier New" pitchFamily="49" charset="0"/>
                <a:ea typeface="+mn-ea"/>
                <a:cs typeface="Courier New" pitchFamily="49" charset="0"/>
              </a:rPr>
              <a:t>A:visited </a:t>
            </a:r>
            <a:r>
              <a:rPr lang="en-US" sz="2000" dirty="0" smtClean="0"/>
              <a:t>- a link the user has visited</a:t>
            </a:r>
          </a:p>
          <a:p>
            <a:pPr lvl="1"/>
            <a:r>
              <a:rPr lang="en-US" sz="2000" b="1" dirty="0" smtClean="0">
                <a:latin typeface="Courier New" pitchFamily="49" charset="0"/>
                <a:ea typeface="+mn-ea"/>
                <a:cs typeface="Courier New" pitchFamily="49" charset="0"/>
              </a:rPr>
              <a:t>A:hover</a:t>
            </a:r>
            <a:r>
              <a:rPr lang="en-US" sz="2000" dirty="0" smtClean="0"/>
              <a:t> - a link when the user mouse is over it</a:t>
            </a:r>
          </a:p>
          <a:p>
            <a:pPr lvl="1"/>
            <a:r>
              <a:rPr lang="en-US" sz="2000" b="1" dirty="0" smtClean="0">
                <a:latin typeface="Courier New" pitchFamily="49" charset="0"/>
                <a:ea typeface="+mn-ea"/>
                <a:cs typeface="Courier New" pitchFamily="49" charset="0"/>
              </a:rPr>
              <a:t>A:active</a:t>
            </a:r>
            <a:r>
              <a:rPr lang="en-US" sz="2000" dirty="0" smtClean="0"/>
              <a:t> - a link the moment it is clicked</a:t>
            </a:r>
          </a:p>
          <a:p>
            <a:r>
              <a:rPr lang="en-US" dirty="0" smtClean="0"/>
              <a:t>Style can be specified for each of these states</a:t>
            </a:r>
          </a:p>
          <a:p>
            <a:r>
              <a:rPr lang="en-US" dirty="0" smtClean="0"/>
              <a:t>Styles that can be specified are</a:t>
            </a:r>
          </a:p>
          <a:p>
            <a:pPr lvl="1"/>
            <a:r>
              <a:rPr lang="en-US" sz="2000" dirty="0" smtClean="0">
                <a:ea typeface="+mn-ea"/>
                <a:cs typeface="+mn-cs"/>
              </a:rPr>
              <a:t>All text styles and background styles can be used here.</a:t>
            </a:r>
          </a:p>
          <a:p>
            <a:pPr lvl="1"/>
            <a:r>
              <a:rPr lang="en-US" sz="2000" dirty="0" smtClean="0">
                <a:ea typeface="+mn-ea"/>
                <a:cs typeface="+mn-cs"/>
              </a:rPr>
              <a:t>More frequently used attribute are </a:t>
            </a:r>
            <a:r>
              <a:rPr lang="en-US" sz="2000" b="1" dirty="0" smtClean="0">
                <a:latin typeface="Courier New" pitchFamily="49" charset="0"/>
                <a:ea typeface="+mn-ea"/>
                <a:cs typeface="Courier New" pitchFamily="49" charset="0"/>
              </a:rPr>
              <a:t>color, text-decoration, background-color</a:t>
            </a:r>
          </a:p>
          <a:p>
            <a:r>
              <a:rPr lang="en-US" dirty="0"/>
              <a:t>Example</a:t>
            </a:r>
            <a:r>
              <a:rPr lang="en-US" sz="1200" b="1" dirty="0">
                <a:latin typeface="Courier New" pitchFamily="49" charset="0"/>
                <a:ea typeface="+mn-ea"/>
                <a:cs typeface="Courier New" pitchFamily="49" charset="0"/>
              </a:rPr>
              <a:t>: </a:t>
            </a:r>
            <a:r>
              <a:rPr lang="en-US" b="1" dirty="0">
                <a:latin typeface="Courier New" pitchFamily="49" charset="0"/>
                <a:cs typeface="Courier New" pitchFamily="49" charset="0"/>
              </a:rPr>
              <a:t>A:hover {text-decoration: underline; color: green;}</a:t>
            </a:r>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values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457200" y="1752600"/>
            <a:ext cx="8431684"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p:cNvSpPr>
            <a:spLocks noGrp="1"/>
          </p:cNvSpPr>
          <p:nvPr>
            <p:ph type="sldNum" sz="quarter" idx="10"/>
          </p:nvPr>
        </p:nvSpPr>
        <p:spPr/>
        <p:txBody>
          <a:bodyPr/>
          <a:lstStyle/>
          <a:p>
            <a:pPr>
              <a:defRPr/>
            </a:pPr>
            <a:fld id="{BC67F005-AF80-499D-B38C-6BD1DB26FC97}"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lists</a:t>
            </a:r>
            <a:endParaRPr lang="en-US" dirty="0"/>
          </a:p>
        </p:txBody>
      </p:sp>
      <p:sp>
        <p:nvSpPr>
          <p:cNvPr id="3" name="Content Placeholder 2"/>
          <p:cNvSpPr>
            <a:spLocks noGrp="1"/>
          </p:cNvSpPr>
          <p:nvPr>
            <p:ph idx="1"/>
          </p:nvPr>
        </p:nvSpPr>
        <p:spPr>
          <a:xfrm>
            <a:off x="228600" y="990600"/>
            <a:ext cx="8534400" cy="5334000"/>
          </a:xfrm>
        </p:spPr>
        <p:txBody>
          <a:bodyPr/>
          <a:lstStyle/>
          <a:p>
            <a:r>
              <a:rPr lang="en-US" dirty="0" smtClean="0"/>
              <a:t>For unordered lists</a:t>
            </a:r>
          </a:p>
          <a:p>
            <a:pPr lvl="1"/>
            <a:r>
              <a:rPr lang="en-US" sz="2000" b="1" dirty="0" smtClean="0">
                <a:latin typeface="Courier New" pitchFamily="49" charset="0"/>
                <a:ea typeface="+mn-ea"/>
                <a:cs typeface="Courier New" pitchFamily="49" charset="0"/>
              </a:rPr>
              <a:t>list-style-type</a:t>
            </a:r>
          </a:p>
          <a:p>
            <a:pPr lvl="2"/>
            <a:r>
              <a:rPr lang="en-US" sz="2000" dirty="0" smtClean="0"/>
              <a:t>Values: </a:t>
            </a:r>
            <a:r>
              <a:rPr lang="en-US" sz="2000" b="1" dirty="0" smtClean="0">
                <a:latin typeface="Courier New" pitchFamily="49" charset="0"/>
                <a:ea typeface="+mn-ea"/>
                <a:cs typeface="Courier New" pitchFamily="49" charset="0"/>
              </a:rPr>
              <a:t>circle, square</a:t>
            </a:r>
          </a:p>
          <a:p>
            <a:pPr lvl="1"/>
            <a:r>
              <a:rPr lang="en-US" sz="2000" b="1" dirty="0" smtClean="0">
                <a:latin typeface="Courier New" pitchFamily="49" charset="0"/>
                <a:ea typeface="+mn-ea"/>
                <a:cs typeface="Courier New" pitchFamily="49" charset="0"/>
              </a:rPr>
              <a:t>list-style-image</a:t>
            </a:r>
          </a:p>
          <a:p>
            <a:pPr lvl="1"/>
            <a:r>
              <a:rPr lang="en-US" sz="2000" dirty="0" smtClean="0"/>
              <a:t>Example: </a:t>
            </a:r>
          </a:p>
          <a:p>
            <a:pPr>
              <a:buNone/>
            </a:pPr>
            <a:r>
              <a:rPr lang="en-US" dirty="0" smtClean="0"/>
              <a:t>		</a:t>
            </a:r>
            <a:r>
              <a:rPr lang="en-US" b="1" dirty="0" err="1" smtClean="0">
                <a:latin typeface="Courier New" pitchFamily="49" charset="0"/>
                <a:cs typeface="Courier New" pitchFamily="49" charset="0"/>
              </a:rPr>
              <a:t>ul</a:t>
            </a:r>
            <a:r>
              <a:rPr lang="en-US" b="1" dirty="0" smtClean="0">
                <a:latin typeface="Courier New" pitchFamily="49" charset="0"/>
                <a:cs typeface="Courier New" pitchFamily="49" charset="0"/>
              </a:rPr>
              <a:t>{ list-style-image: </a:t>
            </a:r>
            <a:r>
              <a:rPr lang="en-US" b="1" dirty="0" err="1" smtClean="0">
                <a:latin typeface="Courier New" pitchFamily="49" charset="0"/>
                <a:cs typeface="Courier New" pitchFamily="49" charset="0"/>
              </a:rPr>
              <a:t>url</a:t>
            </a:r>
            <a:r>
              <a:rPr lang="en-US" b="1" dirty="0" smtClean="0">
                <a:latin typeface="Courier New" pitchFamily="49" charset="0"/>
                <a:cs typeface="Courier New" pitchFamily="49" charset="0"/>
              </a:rPr>
              <a:t>('sqpurple.gif');}</a:t>
            </a:r>
          </a:p>
          <a:p>
            <a:r>
              <a:rPr lang="en-US" dirty="0" smtClean="0"/>
              <a:t>For ordered lists</a:t>
            </a:r>
          </a:p>
          <a:p>
            <a:pPr lvl="1"/>
            <a:r>
              <a:rPr lang="en-US" sz="2000" b="1" dirty="0" smtClean="0">
                <a:latin typeface="Courier New" pitchFamily="49" charset="0"/>
                <a:cs typeface="Courier New" pitchFamily="49" charset="0"/>
              </a:rPr>
              <a:t>list-style-type</a:t>
            </a:r>
          </a:p>
          <a:p>
            <a:pPr lvl="1"/>
            <a:r>
              <a:rPr lang="en-US" sz="2000" dirty="0" smtClean="0"/>
              <a:t>Values: </a:t>
            </a:r>
            <a:r>
              <a:rPr lang="en-US" sz="2000" b="1" dirty="0" smtClean="0">
                <a:latin typeface="Courier New" pitchFamily="49" charset="0"/>
                <a:ea typeface="+mn-ea"/>
                <a:cs typeface="Courier New" pitchFamily="49" charset="0"/>
              </a:rPr>
              <a:t>upper-roman, lower-alpha</a:t>
            </a:r>
          </a:p>
          <a:p>
            <a:pPr lvl="1"/>
            <a:r>
              <a:rPr lang="en-US" sz="2000" dirty="0" smtClean="0"/>
              <a:t>Example:</a:t>
            </a:r>
          </a:p>
          <a:p>
            <a:pPr lvl="1">
              <a:buNone/>
            </a:pPr>
            <a:r>
              <a:rPr lang="en-US" sz="2000" b="1" dirty="0" err="1" smtClean="0">
                <a:latin typeface="Courier New" pitchFamily="49" charset="0"/>
                <a:cs typeface="Courier New" pitchFamily="49" charset="0"/>
              </a:rPr>
              <a:t>ol</a:t>
            </a:r>
            <a:r>
              <a:rPr lang="en-US" sz="2000" b="1" dirty="0" smtClean="0">
                <a:latin typeface="Courier New" pitchFamily="49" charset="0"/>
                <a:cs typeface="Courier New" pitchFamily="49" charset="0"/>
              </a:rPr>
              <a:t>{ list-style-type: lower-alpha;}</a:t>
            </a:r>
            <a:endParaRPr lang="en-US" sz="2000" b="1" dirty="0" smtClean="0">
              <a:latin typeface="Courier New" pitchFamily="49" charset="0"/>
              <a:ea typeface="+mn-ea"/>
              <a:cs typeface="Courier New" pitchFamily="49" charset="0"/>
            </a:endParaRPr>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061325" cy="792162"/>
          </a:xfrm>
        </p:spPr>
        <p:txBody>
          <a:bodyPr/>
          <a:lstStyle/>
          <a:p>
            <a:pPr eaLnBrk="1" hangingPunct="1"/>
            <a:r>
              <a:rPr lang="en-IN" dirty="0" smtClean="0"/>
              <a:t>Combining styles</a:t>
            </a:r>
          </a:p>
        </p:txBody>
      </p:sp>
      <p:sp>
        <p:nvSpPr>
          <p:cNvPr id="7171" name="Rectangle 3"/>
          <p:cNvSpPr>
            <a:spLocks noGrp="1" noChangeArrowheads="1"/>
          </p:cNvSpPr>
          <p:nvPr>
            <p:ph type="body" idx="1"/>
          </p:nvPr>
        </p:nvSpPr>
        <p:spPr>
          <a:xfrm>
            <a:off x="381000" y="1219201"/>
            <a:ext cx="7924799" cy="4876800"/>
          </a:xfrm>
        </p:spPr>
        <p:txBody>
          <a:bodyPr/>
          <a:lstStyle/>
          <a:p>
            <a:pPr eaLnBrk="1" hangingPunct="1"/>
            <a:r>
              <a:rPr lang="en-IN" dirty="0" smtClean="0"/>
              <a:t>When two elements have the same style rule then  we combine the elements.</a:t>
            </a:r>
          </a:p>
          <a:p>
            <a:pPr eaLnBrk="1" hangingPunct="1">
              <a:buNone/>
            </a:pPr>
            <a:endParaRPr lang="en-IN" dirty="0" smtClean="0">
              <a:latin typeface="Arial" charset="0"/>
              <a:cs typeface="Arial" charset="0"/>
            </a:endParaRPr>
          </a:p>
          <a:p>
            <a:pPr lvl="1" eaLnBrk="1" hangingPunct="1">
              <a:buFontTx/>
              <a:buNone/>
            </a:pPr>
            <a:r>
              <a:rPr lang="en-IN" sz="2000" b="1" dirty="0" smtClean="0">
                <a:solidFill>
                  <a:schemeClr val="tx1"/>
                </a:solidFill>
                <a:latin typeface="Courier New" pitchFamily="49" charset="0"/>
                <a:cs typeface="Courier New" pitchFamily="49" charset="0"/>
              </a:rPr>
              <a:t>h1,h2 {</a:t>
            </a:r>
          </a:p>
          <a:p>
            <a:pPr lvl="1" eaLnBrk="1" hangingPunct="1">
              <a:buFontTx/>
              <a:buNone/>
            </a:pPr>
            <a:r>
              <a:rPr lang="en-IN" sz="2000" b="1" dirty="0" smtClean="0">
                <a:solidFill>
                  <a:schemeClr val="tx1"/>
                </a:solidFill>
                <a:latin typeface="Courier New" pitchFamily="49" charset="0"/>
                <a:cs typeface="Courier New" pitchFamily="49" charset="0"/>
              </a:rPr>
              <a:t>font-</a:t>
            </a:r>
            <a:r>
              <a:rPr lang="en-IN" sz="2000" b="1" dirty="0" err="1" smtClean="0">
                <a:solidFill>
                  <a:schemeClr val="tx1"/>
                </a:solidFill>
                <a:latin typeface="Courier New" pitchFamily="49" charset="0"/>
                <a:cs typeface="Courier New" pitchFamily="49" charset="0"/>
              </a:rPr>
              <a:t>family:courier,verdana,geneva</a:t>
            </a:r>
            <a:r>
              <a:rPr lang="en-IN" sz="2000" b="1" dirty="0" smtClean="0">
                <a:solidFill>
                  <a:schemeClr val="tx1"/>
                </a:solidFill>
                <a:latin typeface="Courier New" pitchFamily="49" charset="0"/>
                <a:cs typeface="Courier New" pitchFamily="49" charset="0"/>
              </a:rPr>
              <a:t>;   </a:t>
            </a:r>
          </a:p>
          <a:p>
            <a:pPr lvl="1" eaLnBrk="1" hangingPunct="1">
              <a:buFontTx/>
              <a:buNone/>
            </a:pPr>
            <a:r>
              <a:rPr lang="en-IN" sz="2000" b="1" dirty="0" smtClean="0">
                <a:solidFill>
                  <a:schemeClr val="tx1"/>
                </a:solidFill>
                <a:latin typeface="Courier New" pitchFamily="49" charset="0"/>
                <a:cs typeface="Courier New" pitchFamily="49" charset="0"/>
              </a:rPr>
              <a:t>font-size : 170%;       </a:t>
            </a:r>
          </a:p>
          <a:p>
            <a:pPr lvl="1" eaLnBrk="1" hangingPunct="1">
              <a:buFontTx/>
              <a:buNone/>
            </a:pPr>
            <a:r>
              <a:rPr lang="en-IN" sz="2000" b="1" dirty="0" err="1" smtClean="0">
                <a:solidFill>
                  <a:schemeClr val="tx1"/>
                </a:solidFill>
                <a:latin typeface="Courier New" pitchFamily="49" charset="0"/>
                <a:cs typeface="Courier New" pitchFamily="49" charset="0"/>
              </a:rPr>
              <a:t>color</a:t>
            </a:r>
            <a:r>
              <a:rPr lang="en-IN" sz="2000" b="1" dirty="0" smtClean="0">
                <a:solidFill>
                  <a:schemeClr val="tx1"/>
                </a:solidFill>
                <a:latin typeface="Courier New" pitchFamily="49" charset="0"/>
                <a:cs typeface="Courier New" pitchFamily="49" charset="0"/>
              </a:rPr>
              <a:t> : grey;</a:t>
            </a:r>
          </a:p>
          <a:p>
            <a:pPr lvl="1" eaLnBrk="1" hangingPunct="1">
              <a:buFontTx/>
              <a:buNone/>
            </a:pPr>
            <a:r>
              <a:rPr lang="en-IN" sz="2000" b="1" dirty="0" smtClean="0">
                <a:solidFill>
                  <a:schemeClr val="tx1"/>
                </a:solidFill>
                <a:latin typeface="Courier New" pitchFamily="49" charset="0"/>
                <a:cs typeface="Courier New" pitchFamily="49" charset="0"/>
              </a:rPr>
              <a:t>}</a:t>
            </a:r>
            <a:endParaRPr lang="en-IN" b="1" dirty="0" smtClean="0">
              <a:solidFill>
                <a:schemeClr val="tx1"/>
              </a:solidFill>
              <a:latin typeface="Courier New" pitchFamily="49" charset="0"/>
              <a:cs typeface="Courier New" pitchFamily="49" charset="0"/>
            </a:endParaRPr>
          </a:p>
          <a:p>
            <a:pPr eaLnBrk="1" hangingPunct="1"/>
            <a:r>
              <a:rPr lang="en-US" dirty="0" smtClean="0">
                <a:latin typeface="Arial" charset="0"/>
                <a:cs typeface="Arial" charset="0"/>
              </a:rPr>
              <a:t>If we want to add any extra property only to element  h1  we mention it separately along with the combined properties.</a:t>
            </a:r>
          </a:p>
          <a:p>
            <a:pPr eaLnBrk="1" hangingPunct="1">
              <a:buFontTx/>
              <a:buNone/>
            </a:pPr>
            <a:r>
              <a:rPr lang="en-IN" b="1" dirty="0" smtClean="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0"/>
          </p:nvPr>
        </p:nvSpPr>
        <p:spPr/>
        <p:txBody>
          <a:bodyPr/>
          <a:lstStyle/>
          <a:p>
            <a:pPr>
              <a:defRPr/>
            </a:pPr>
            <a:fld id="{BC67F005-AF80-499D-B38C-6BD1DB26FC97}"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7772400" cy="762000"/>
          </a:xfrm>
        </p:spPr>
        <p:txBody>
          <a:bodyPr/>
          <a:lstStyle/>
          <a:p>
            <a:pPr eaLnBrk="1" hangingPunct="1"/>
            <a:r>
              <a:rPr lang="en-US" dirty="0" smtClean="0"/>
              <a:t>Linking CSS file externally</a:t>
            </a:r>
          </a:p>
        </p:txBody>
      </p:sp>
      <p:sp>
        <p:nvSpPr>
          <p:cNvPr id="9219" name="Rectangle 3"/>
          <p:cNvSpPr>
            <a:spLocks noGrp="1" noChangeArrowheads="1"/>
          </p:cNvSpPr>
          <p:nvPr>
            <p:ph type="body" idx="1"/>
          </p:nvPr>
        </p:nvSpPr>
        <p:spPr>
          <a:xfrm>
            <a:off x="533400" y="1295400"/>
            <a:ext cx="8077200" cy="4967288"/>
          </a:xfrm>
        </p:spPr>
        <p:txBody>
          <a:bodyPr/>
          <a:lstStyle/>
          <a:p>
            <a:pPr eaLnBrk="1" hangingPunct="1"/>
            <a:r>
              <a:rPr lang="en-US" dirty="0" smtClean="0"/>
              <a:t>Create a </a:t>
            </a:r>
            <a:r>
              <a:rPr lang="en-US" dirty="0" err="1" smtClean="0"/>
              <a:t>css</a:t>
            </a:r>
            <a:r>
              <a:rPr lang="en-US" dirty="0" smtClean="0"/>
              <a:t> file HTML in it, let us name it as “firstcss.css”.</a:t>
            </a:r>
          </a:p>
          <a:p>
            <a:pPr eaLnBrk="1" hangingPunct="1"/>
            <a:r>
              <a:rPr lang="en-US" dirty="0" smtClean="0"/>
              <a:t>In this file </a:t>
            </a:r>
            <a:r>
              <a:rPr lang="en-US" b="1" dirty="0" smtClean="0">
                <a:latin typeface="Courier New" pitchFamily="49" charset="0"/>
                <a:cs typeface="Courier New" pitchFamily="49" charset="0"/>
              </a:rPr>
              <a:t>&lt;style&gt; </a:t>
            </a:r>
            <a:r>
              <a:rPr lang="en-US" dirty="0" smtClean="0"/>
              <a:t>and </a:t>
            </a:r>
            <a:r>
              <a:rPr lang="en-US" b="1" dirty="0" smtClean="0">
                <a:latin typeface="Courier New" pitchFamily="49" charset="0"/>
                <a:cs typeface="Courier New" pitchFamily="49" charset="0"/>
              </a:rPr>
              <a:t>&lt;/style</a:t>
            </a:r>
            <a:r>
              <a:rPr lang="en-US" dirty="0" smtClean="0"/>
              <a:t>&gt;  tags are eliminated as it does not contain any HTML.</a:t>
            </a:r>
          </a:p>
          <a:p>
            <a:pPr eaLnBrk="1" hangingPunct="1"/>
            <a:r>
              <a:rPr lang="en-US" dirty="0" smtClean="0"/>
              <a:t>In the HTML file write the link to the file as</a:t>
            </a:r>
          </a:p>
          <a:p>
            <a:pPr eaLnBrk="1" hangingPunct="1">
              <a:buFontTx/>
              <a:buNone/>
            </a:pPr>
            <a:r>
              <a:rPr lang="en-US" dirty="0" smtClean="0"/>
              <a:t>   </a:t>
            </a:r>
            <a:r>
              <a:rPr lang="en-US" dirty="0" smtClean="0">
                <a:solidFill>
                  <a:srgbClr val="C81E1E"/>
                </a:solidFill>
              </a:rPr>
              <a:t> </a:t>
            </a:r>
            <a:r>
              <a:rPr lang="en-US" b="1" dirty="0" smtClean="0">
                <a:solidFill>
                  <a:schemeClr val="tx1"/>
                </a:solidFill>
                <a:latin typeface="Courier New" pitchFamily="49" charset="0"/>
                <a:cs typeface="Courier New" pitchFamily="49" charset="0"/>
              </a:rPr>
              <a:t>&lt;link type=“text/</a:t>
            </a:r>
            <a:r>
              <a:rPr lang="en-US" b="1" dirty="0" err="1" smtClean="0">
                <a:solidFill>
                  <a:schemeClr val="tx1"/>
                </a:solidFill>
                <a:latin typeface="Courier New" pitchFamily="49" charset="0"/>
                <a:cs typeface="Courier New" pitchFamily="49" charset="0"/>
              </a:rPr>
              <a:t>css</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rel</a:t>
            </a:r>
            <a:r>
              <a:rPr lang="en-US" b="1" dirty="0" smtClean="0">
                <a:solidFill>
                  <a:schemeClr val="tx1"/>
                </a:solidFill>
                <a:latin typeface="Courier New" pitchFamily="49" charset="0"/>
                <a:cs typeface="Courier New" pitchFamily="49" charset="0"/>
              </a:rPr>
              <a:t>=“</a:t>
            </a:r>
            <a:r>
              <a:rPr lang="en-US" b="1" dirty="0" err="1" smtClean="0">
                <a:solidFill>
                  <a:schemeClr val="tx1"/>
                </a:solidFill>
                <a:latin typeface="Courier New" pitchFamily="49" charset="0"/>
                <a:cs typeface="Courier New" pitchFamily="49" charset="0"/>
              </a:rPr>
              <a:t>stylesheet</a:t>
            </a:r>
            <a:r>
              <a:rPr lang="en-US" b="1" dirty="0" smtClean="0">
                <a:solidFill>
                  <a:schemeClr val="tx1"/>
                </a:solidFill>
                <a:latin typeface="Courier New" pitchFamily="49" charset="0"/>
                <a:cs typeface="Courier New" pitchFamily="49" charset="0"/>
              </a:rPr>
              <a:t>”   </a:t>
            </a:r>
          </a:p>
          <a:p>
            <a:pPr eaLnBrk="1" hangingPunct="1">
              <a:buFontTx/>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href</a:t>
            </a:r>
            <a:r>
              <a:rPr lang="en-US" b="1" dirty="0" smtClean="0">
                <a:solidFill>
                  <a:schemeClr val="tx1"/>
                </a:solidFill>
                <a:latin typeface="Courier New" pitchFamily="49" charset="0"/>
                <a:cs typeface="Courier New" pitchFamily="49" charset="0"/>
              </a:rPr>
              <a:t>=“firstcss.css”&gt;</a:t>
            </a:r>
          </a:p>
          <a:p>
            <a:pPr eaLnBrk="1" hangingPunct="1"/>
            <a:r>
              <a:rPr lang="en-US" dirty="0" smtClean="0"/>
              <a:t>Omit the </a:t>
            </a:r>
            <a:r>
              <a:rPr lang="en-US" b="1" dirty="0" smtClean="0">
                <a:latin typeface="Courier New" pitchFamily="49" charset="0"/>
                <a:cs typeface="Courier New" pitchFamily="49" charset="0"/>
              </a:rPr>
              <a:t>&lt;style&gt; </a:t>
            </a:r>
            <a:r>
              <a:rPr lang="en-US" dirty="0" smtClean="0"/>
              <a:t>and </a:t>
            </a:r>
            <a:r>
              <a:rPr lang="en-US" b="1" dirty="0" smtClean="0">
                <a:latin typeface="Courier New" pitchFamily="49" charset="0"/>
                <a:cs typeface="Courier New" pitchFamily="49" charset="0"/>
              </a:rPr>
              <a:t>&lt;/style&gt; </a:t>
            </a:r>
            <a:r>
              <a:rPr lang="en-US" dirty="0" smtClean="0"/>
              <a:t>tags from the HTML.</a:t>
            </a:r>
          </a:p>
        </p:txBody>
      </p:sp>
      <p:sp>
        <p:nvSpPr>
          <p:cNvPr id="2" name="Slide Number Placeholder 1"/>
          <p:cNvSpPr>
            <a:spLocks noGrp="1"/>
          </p:cNvSpPr>
          <p:nvPr>
            <p:ph type="sldNum" sz="quarter" idx="10"/>
          </p:nvPr>
        </p:nvSpPr>
        <p:spPr/>
        <p:txBody>
          <a:bodyPr/>
          <a:lstStyle/>
          <a:p>
            <a:pPr>
              <a:defRPr/>
            </a:pPr>
            <a:fld id="{BC67F005-AF80-499D-B38C-6BD1DB26FC97}"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838200"/>
          </a:xfrm>
        </p:spPr>
        <p:txBody>
          <a:bodyPr/>
          <a:lstStyle/>
          <a:p>
            <a:r>
              <a:rPr lang="en-US" dirty="0" smtClean="0"/>
              <a:t>Creating different styles for same element </a:t>
            </a:r>
            <a:endParaRPr lang="en-US" dirty="0"/>
          </a:p>
        </p:txBody>
      </p:sp>
      <p:sp>
        <p:nvSpPr>
          <p:cNvPr id="3" name="Content Placeholder 2"/>
          <p:cNvSpPr>
            <a:spLocks noGrp="1"/>
          </p:cNvSpPr>
          <p:nvPr>
            <p:ph idx="1"/>
          </p:nvPr>
        </p:nvSpPr>
        <p:spPr>
          <a:xfrm>
            <a:off x="304800" y="1219200"/>
            <a:ext cx="8153400" cy="4876800"/>
          </a:xfrm>
        </p:spPr>
        <p:txBody>
          <a:bodyPr/>
          <a:lstStyle/>
          <a:p>
            <a:r>
              <a:rPr lang="en-US" dirty="0" smtClean="0"/>
              <a:t>Different styles can be created for the same element.</a:t>
            </a:r>
          </a:p>
          <a:p>
            <a:r>
              <a:rPr lang="en-US" dirty="0" smtClean="0"/>
              <a:t>To do this we need to create a class for the selector.</a:t>
            </a:r>
          </a:p>
          <a:p>
            <a:r>
              <a:rPr lang="en-US" b="1" dirty="0" err="1" smtClean="0">
                <a:solidFill>
                  <a:schemeClr val="tx1"/>
                </a:solidFill>
                <a:latin typeface="Courier New" pitchFamily="49" charset="0"/>
                <a:cs typeface="Courier New" pitchFamily="49" charset="0"/>
              </a:rPr>
              <a:t>p.mycolor</a:t>
            </a:r>
            <a:r>
              <a:rPr lang="en-US" b="1" dirty="0" smtClean="0">
                <a:solidFill>
                  <a:schemeClr val="tx1"/>
                </a:solidFill>
                <a:latin typeface="Courier New" pitchFamily="49" charset="0"/>
                <a:cs typeface="Courier New" pitchFamily="49" charset="0"/>
              </a:rPr>
              <a:t>{color : red ; }</a:t>
            </a:r>
          </a:p>
          <a:p>
            <a:pPr>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mycolor</a:t>
            </a:r>
            <a:r>
              <a:rPr lang="en-US" b="1" dirty="0" smtClean="0">
                <a:solidFill>
                  <a:schemeClr val="tx1"/>
                </a:solidFill>
                <a:latin typeface="Courier New" pitchFamily="49" charset="0"/>
                <a:cs typeface="Courier New" pitchFamily="49" charset="0"/>
              </a:rPr>
              <a:t> </a:t>
            </a:r>
            <a:r>
              <a:rPr lang="en-US" dirty="0" smtClean="0"/>
              <a:t>is class name.</a:t>
            </a:r>
          </a:p>
          <a:p>
            <a:r>
              <a:rPr lang="en-US" dirty="0"/>
              <a:t>To share the style rule for more than one element, do this:</a:t>
            </a:r>
          </a:p>
          <a:p>
            <a:pPr>
              <a:buNone/>
            </a:pPr>
            <a:r>
              <a:rPr lang="en-US" b="1" dirty="0" smtClean="0">
                <a:solidFill>
                  <a:schemeClr val="tx1"/>
                </a:solidFill>
                <a:latin typeface="Courier New" pitchFamily="49" charset="0"/>
                <a:cs typeface="Courier New" pitchFamily="49" charset="0"/>
              </a:rPr>
              <a:t>	h1.mycolor, </a:t>
            </a:r>
            <a:r>
              <a:rPr lang="en-US" b="1" dirty="0" err="1" smtClean="0">
                <a:solidFill>
                  <a:schemeClr val="tx1"/>
                </a:solidFill>
                <a:latin typeface="Courier New" pitchFamily="49" charset="0"/>
                <a:cs typeface="Courier New" pitchFamily="49" charset="0"/>
              </a:rPr>
              <a:t>p.mycolor</a:t>
            </a:r>
            <a:r>
              <a:rPr lang="en-US" b="1" dirty="0" smtClean="0">
                <a:solidFill>
                  <a:schemeClr val="tx1"/>
                </a:solidFill>
                <a:latin typeface="Courier New" pitchFamily="49" charset="0"/>
                <a:cs typeface="Courier New" pitchFamily="49" charset="0"/>
              </a:rPr>
              <a:t>{color : red;}</a:t>
            </a:r>
          </a:p>
          <a:p>
            <a:r>
              <a:rPr lang="en-US" dirty="0"/>
              <a:t>Now, if you want all the elements in the class </a:t>
            </a:r>
            <a:r>
              <a:rPr lang="en-US" dirty="0" err="1"/>
              <a:t>mycolor</a:t>
            </a:r>
            <a:r>
              <a:rPr lang="en-US" dirty="0"/>
              <a:t> to have the same style, </a:t>
            </a:r>
          </a:p>
          <a:p>
            <a:pPr eaLnBrk="1" hangingPunct="1">
              <a:buFontTx/>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mycolor</a:t>
            </a:r>
            <a:r>
              <a:rPr lang="en-US" b="1" dirty="0" smtClean="0">
                <a:solidFill>
                  <a:schemeClr val="tx1"/>
                </a:solidFill>
                <a:latin typeface="Courier New" pitchFamily="49" charset="0"/>
                <a:cs typeface="Courier New" pitchFamily="49" charset="0"/>
              </a:rPr>
              <a:t> { color : red }</a:t>
            </a:r>
            <a:endParaRPr lang="en-US" dirty="0" smtClean="0"/>
          </a:p>
          <a:p>
            <a:endParaRPr lang="en-US" b="1" dirty="0" smtClean="0">
              <a:solidFill>
                <a:schemeClr val="tx1"/>
              </a:solidFill>
              <a:latin typeface="Courier New" pitchFamily="49" charset="0"/>
              <a:cs typeface="Courier New" pitchFamily="49" charset="0"/>
            </a:endParaRPr>
          </a:p>
          <a:p>
            <a:endParaRPr lang="en-US" dirty="0"/>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13795"/>
            <a:ext cx="6629400" cy="4401205"/>
          </a:xfrm>
          <a:prstGeom prst="rect">
            <a:avLst/>
          </a:prstGeom>
        </p:spPr>
        <p:txBody>
          <a:bodyPr wrap="square">
            <a:spAutoFit/>
          </a:bodyPr>
          <a:lstStyle/>
          <a:p>
            <a:r>
              <a:rPr lang="en-US" sz="2000" b="1" dirty="0" smtClean="0">
                <a:latin typeface="Courier New" pitchFamily="49" charset="0"/>
                <a:cs typeface="Courier New" pitchFamily="49" charset="0"/>
              </a:rPr>
              <a:t>&lt;html&gt;&lt;head&gt;</a:t>
            </a:r>
          </a:p>
          <a:p>
            <a:r>
              <a:rPr lang="en-US" sz="2000" b="1" dirty="0" smtClean="0">
                <a:latin typeface="Courier New" pitchFamily="49" charset="0"/>
                <a:cs typeface="Courier New" pitchFamily="49" charset="0"/>
              </a:rPr>
              <a:t>&lt;title&gt;CSS Example&lt;/title&gt;</a:t>
            </a:r>
          </a:p>
          <a:p>
            <a:r>
              <a:rPr lang="en-US" sz="2000" b="1" dirty="0" smtClean="0">
                <a:latin typeface="Courier New" pitchFamily="49" charset="0"/>
                <a:cs typeface="Courier New" pitchFamily="49" charset="0"/>
              </a:rPr>
              <a:t>&lt;style type="text/</a:t>
            </a:r>
            <a:r>
              <a:rPr lang="en-US" sz="2000" b="1" dirty="0" err="1" smtClean="0">
                <a:latin typeface="Courier New" pitchFamily="49" charset="0"/>
                <a:cs typeface="Courier New" pitchFamily="49" charset="0"/>
              </a:rPr>
              <a:t>css</a:t>
            </a:r>
            <a:r>
              <a:rPr lang="en-US" sz="2000" b="1" dirty="0" smtClean="0">
                <a:latin typeface="Courier New" pitchFamily="49" charset="0"/>
                <a:cs typeface="Courier New" pitchFamily="49" charset="0"/>
              </a:rPr>
              <a:t>"&gt;</a:t>
            </a:r>
          </a:p>
          <a:p>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mycolor</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color:red</a:t>
            </a:r>
            <a:r>
              <a:rPr lang="en-US" sz="2000" b="1" dirty="0" smtClean="0">
                <a:latin typeface="Courier New" pitchFamily="49" charset="0"/>
                <a:cs typeface="Courier New" pitchFamily="49" charset="0"/>
              </a:rPr>
              <a:t> ;font-</a:t>
            </a:r>
            <a:r>
              <a:rPr lang="en-US" sz="2000" b="1" dirty="0" err="1" smtClean="0">
                <a:latin typeface="Courier New" pitchFamily="49" charset="0"/>
                <a:cs typeface="Courier New" pitchFamily="49" charset="0"/>
              </a:rPr>
              <a:t>family:courier,verdana,geneva</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&lt;/style&gt;</a:t>
            </a:r>
          </a:p>
          <a:p>
            <a:r>
              <a:rPr lang="en-US" sz="2000" b="1" dirty="0" smtClean="0">
                <a:latin typeface="Courier New" pitchFamily="49" charset="0"/>
                <a:cs typeface="Courier New" pitchFamily="49" charset="0"/>
              </a:rPr>
              <a:t>&lt;/head&gt;</a:t>
            </a:r>
          </a:p>
          <a:p>
            <a:r>
              <a:rPr lang="en-US" sz="2000" b="1" dirty="0" smtClean="0">
                <a:latin typeface="Courier New" pitchFamily="49" charset="0"/>
                <a:cs typeface="Courier New" pitchFamily="49" charset="0"/>
              </a:rPr>
              <a:t>&lt;body&gt;</a:t>
            </a:r>
          </a:p>
          <a:p>
            <a:r>
              <a:rPr lang="en-US" sz="2000" b="1" dirty="0" smtClean="0">
                <a:latin typeface="Courier New" pitchFamily="49" charset="0"/>
                <a:cs typeface="Courier New" pitchFamily="49" charset="0"/>
              </a:rPr>
              <a:t>   &lt;p </a:t>
            </a:r>
            <a:r>
              <a:rPr lang="en-US" sz="2000" b="1" dirty="0" smtClean="0">
                <a:solidFill>
                  <a:srgbClr val="C00000"/>
                </a:solidFill>
                <a:latin typeface="Courier New" pitchFamily="49" charset="0"/>
                <a:cs typeface="Courier New" pitchFamily="49" charset="0"/>
              </a:rPr>
              <a:t>class="</a:t>
            </a:r>
            <a:r>
              <a:rPr lang="en-US" sz="2000" b="1" dirty="0" err="1" smtClean="0">
                <a:solidFill>
                  <a:srgbClr val="C00000"/>
                </a:solidFill>
                <a:latin typeface="Courier New" pitchFamily="49" charset="0"/>
                <a:cs typeface="Courier New" pitchFamily="49" charset="0"/>
              </a:rPr>
              <a:t>mycolor</a:t>
            </a:r>
            <a:r>
              <a:rPr lang="en-US" sz="2000" b="1" dirty="0" smtClean="0">
                <a:solidFill>
                  <a:srgbClr val="C00000"/>
                </a:solidFill>
                <a:latin typeface="Courier New" pitchFamily="49" charset="0"/>
                <a:cs typeface="Courier New" pitchFamily="49" charset="0"/>
              </a:rPr>
              <a:t>"</a:t>
            </a:r>
            <a:r>
              <a:rPr lang="en-US" sz="2000" b="1" dirty="0" smtClean="0">
                <a:latin typeface="Courier New" pitchFamily="49" charset="0"/>
                <a:cs typeface="Courier New" pitchFamily="49" charset="0"/>
              </a:rPr>
              <a:t>&gt;Hello  World&lt;/p&gt;</a:t>
            </a:r>
          </a:p>
          <a:p>
            <a:pPr lvl="1"/>
            <a:r>
              <a:rPr lang="en-US" sz="2000" b="1" dirty="0" smtClean="0">
                <a:latin typeface="Courier New" pitchFamily="49" charset="0"/>
                <a:cs typeface="Courier New" pitchFamily="49" charset="0"/>
              </a:rPr>
              <a:t>&lt;h1 </a:t>
            </a:r>
            <a:r>
              <a:rPr lang="en-US" sz="2000" b="1" dirty="0" smtClean="0">
                <a:solidFill>
                  <a:srgbClr val="C00000"/>
                </a:solidFill>
                <a:latin typeface="Courier New" pitchFamily="49" charset="0"/>
                <a:cs typeface="Courier New" pitchFamily="49" charset="0"/>
              </a:rPr>
              <a:t>class="</a:t>
            </a:r>
            <a:r>
              <a:rPr lang="en-US" sz="2000" b="1" dirty="0" err="1" smtClean="0">
                <a:solidFill>
                  <a:srgbClr val="C00000"/>
                </a:solidFill>
                <a:latin typeface="Courier New" pitchFamily="49" charset="0"/>
                <a:cs typeface="Courier New" pitchFamily="49" charset="0"/>
              </a:rPr>
              <a:t>mycolor</a:t>
            </a:r>
            <a:r>
              <a:rPr lang="en-US" sz="2000" b="1" dirty="0" smtClean="0">
                <a:solidFill>
                  <a:srgbClr val="C00000"/>
                </a:solidFill>
                <a:latin typeface="Courier New" pitchFamily="49" charset="0"/>
                <a:cs typeface="Courier New" pitchFamily="49" charset="0"/>
              </a:rPr>
              <a:t>"</a:t>
            </a:r>
            <a:r>
              <a:rPr lang="en-US" sz="2000" b="1" dirty="0" smtClean="0">
                <a:latin typeface="Courier New" pitchFamily="49" charset="0"/>
                <a:cs typeface="Courier New" pitchFamily="49" charset="0"/>
              </a:rPr>
              <a:t>&gt; Heading&lt;/h1&gt;  </a:t>
            </a:r>
          </a:p>
          <a:p>
            <a:r>
              <a:rPr lang="en-US" sz="2000" b="1" dirty="0" smtClean="0">
                <a:latin typeface="Courier New" pitchFamily="49" charset="0"/>
                <a:cs typeface="Courier New" pitchFamily="49" charset="0"/>
              </a:rPr>
              <a:t>&lt;/body&gt;</a:t>
            </a:r>
          </a:p>
          <a:p>
            <a:r>
              <a:rPr lang="en-US" sz="2000" b="1" dirty="0" smtClean="0">
                <a:latin typeface="Courier New" pitchFamily="49" charset="0"/>
                <a:cs typeface="Courier New" pitchFamily="49" charset="0"/>
              </a:rPr>
              <a:t>&lt;/html&gt;</a:t>
            </a:r>
          </a:p>
        </p:txBody>
      </p:sp>
      <p:sp>
        <p:nvSpPr>
          <p:cNvPr id="5" name="Title 4"/>
          <p:cNvSpPr>
            <a:spLocks noGrp="1"/>
          </p:cNvSpPr>
          <p:nvPr>
            <p:ph type="title"/>
          </p:nvPr>
        </p:nvSpPr>
        <p:spPr/>
        <p:txBody>
          <a:bodyPr/>
          <a:lstStyle/>
          <a:p>
            <a:r>
              <a:rPr lang="en-US" dirty="0" smtClean="0"/>
              <a:t>Example: using class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257800" y="1295400"/>
            <a:ext cx="3421742" cy="1752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p:cNvSpPr>
            <a:spLocks noGrp="1"/>
          </p:cNvSpPr>
          <p:nvPr>
            <p:ph type="sldNum" sz="quarter" idx="10"/>
          </p:nvPr>
        </p:nvSpPr>
        <p:spPr/>
        <p:txBody>
          <a:bodyPr/>
          <a:lstStyle/>
          <a:p>
            <a:pPr>
              <a:defRPr/>
            </a:pPr>
            <a:fld id="{D0C080B9-1978-408B-8C74-71117C12DC37}"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id of the element</a:t>
            </a:r>
            <a:endParaRPr lang="en-US" dirty="0"/>
          </a:p>
        </p:txBody>
      </p:sp>
      <p:sp>
        <p:nvSpPr>
          <p:cNvPr id="4" name="Content Placeholder 3"/>
          <p:cNvSpPr>
            <a:spLocks noGrp="1"/>
          </p:cNvSpPr>
          <p:nvPr>
            <p:ph idx="1"/>
          </p:nvPr>
        </p:nvSpPr>
        <p:spPr>
          <a:xfrm>
            <a:off x="152400" y="1066800"/>
            <a:ext cx="8686800" cy="5410200"/>
          </a:xfrm>
        </p:spPr>
        <p:txBody>
          <a:bodyPr/>
          <a:lstStyle/>
          <a:p>
            <a:r>
              <a:rPr lang="en-US" b="1" kern="1200" dirty="0" smtClean="0">
                <a:latin typeface="Courier New" pitchFamily="49" charset="0"/>
                <a:cs typeface="Courier New" pitchFamily="49" charset="0"/>
              </a:rPr>
              <a:t>id</a:t>
            </a:r>
            <a:r>
              <a:rPr lang="en-US" dirty="0" smtClean="0"/>
              <a:t> attribute of an element can also be used to specify the style.</a:t>
            </a:r>
          </a:p>
          <a:p>
            <a:r>
              <a:rPr lang="en-US" dirty="0" smtClean="0"/>
              <a:t>This is done by using ‘#’ symbol instead of dot (.)</a:t>
            </a:r>
          </a:p>
          <a:p>
            <a:pPr lvl="1">
              <a:buNone/>
            </a:pPr>
            <a:r>
              <a:rPr lang="en-US" sz="2000" b="1" kern="1200" dirty="0" smtClean="0">
                <a:solidFill>
                  <a:schemeClr val="tx1"/>
                </a:solidFill>
                <a:latin typeface="Courier New" pitchFamily="49" charset="0"/>
                <a:cs typeface="Courier New" pitchFamily="49" charset="0"/>
              </a:rPr>
              <a:t>&lt;html&gt;&lt;head&gt;</a:t>
            </a:r>
          </a:p>
          <a:p>
            <a:pPr lvl="1">
              <a:buNone/>
            </a:pPr>
            <a:r>
              <a:rPr lang="en-US" sz="2000" b="1" kern="1200" dirty="0" smtClean="0">
                <a:solidFill>
                  <a:schemeClr val="tx1"/>
                </a:solidFill>
                <a:latin typeface="Courier New" pitchFamily="49" charset="0"/>
                <a:cs typeface="Courier New" pitchFamily="49" charset="0"/>
              </a:rPr>
              <a:t>&lt;title&gt;CSS Example&lt;/title&gt;</a:t>
            </a:r>
          </a:p>
          <a:p>
            <a:pPr lvl="1">
              <a:buNone/>
            </a:pPr>
            <a:r>
              <a:rPr lang="en-US" sz="2000" b="1" kern="1200" dirty="0" smtClean="0">
                <a:solidFill>
                  <a:schemeClr val="tx1"/>
                </a:solidFill>
                <a:latin typeface="Courier New" pitchFamily="49" charset="0"/>
                <a:cs typeface="Courier New" pitchFamily="49" charset="0"/>
              </a:rPr>
              <a:t>&lt;style type="text/</a:t>
            </a:r>
            <a:r>
              <a:rPr lang="en-US" sz="2000" b="1" kern="1200" dirty="0" err="1" smtClean="0">
                <a:solidFill>
                  <a:schemeClr val="tx1"/>
                </a:solidFill>
                <a:latin typeface="Courier New" pitchFamily="49" charset="0"/>
                <a:cs typeface="Courier New" pitchFamily="49" charset="0"/>
              </a:rPr>
              <a:t>css</a:t>
            </a:r>
            <a:r>
              <a:rPr lang="en-US" sz="2000" b="1" kern="1200" dirty="0" smtClean="0">
                <a:solidFill>
                  <a:schemeClr val="tx1"/>
                </a:solidFill>
                <a:latin typeface="Courier New" pitchFamily="49" charset="0"/>
                <a:cs typeface="Courier New" pitchFamily="49" charset="0"/>
              </a:rPr>
              <a:t>"&gt;</a:t>
            </a:r>
          </a:p>
          <a:p>
            <a:pPr lvl="1">
              <a:buNone/>
            </a:pPr>
            <a:r>
              <a:rPr lang="en-US" sz="2000" b="1" kern="1200" dirty="0" smtClean="0">
                <a:solidFill>
                  <a:schemeClr val="tx1"/>
                </a:solidFill>
                <a:latin typeface="Courier New" pitchFamily="49" charset="0"/>
                <a:cs typeface="Courier New" pitchFamily="49" charset="0"/>
              </a:rPr>
              <a:t>	</a:t>
            </a:r>
            <a:r>
              <a:rPr lang="en-US" sz="2000" b="1" kern="1200" dirty="0" smtClean="0">
                <a:solidFill>
                  <a:srgbClr val="C00000"/>
                </a:solidFill>
                <a:latin typeface="Courier New" pitchFamily="49" charset="0"/>
                <a:cs typeface="Courier New" pitchFamily="49" charset="0"/>
              </a:rPr>
              <a:t>p#p1</a:t>
            </a:r>
            <a:r>
              <a:rPr lang="en-US" sz="2000" b="1" kern="1200" dirty="0" smtClean="0">
                <a:solidFill>
                  <a:schemeClr val="tx1"/>
                </a:solidFill>
                <a:latin typeface="Courier New" pitchFamily="49" charset="0"/>
                <a:cs typeface="Courier New" pitchFamily="49" charset="0"/>
              </a:rPr>
              <a:t>{</a:t>
            </a:r>
          </a:p>
          <a:p>
            <a:pPr lvl="1">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color:red</a:t>
            </a:r>
            <a:r>
              <a:rPr lang="en-US" sz="2000" b="1" kern="1200" dirty="0" smtClean="0">
                <a:solidFill>
                  <a:schemeClr val="tx1"/>
                </a:solidFill>
                <a:latin typeface="Courier New" pitchFamily="49" charset="0"/>
                <a:cs typeface="Courier New" pitchFamily="49" charset="0"/>
              </a:rPr>
              <a:t> ;font-</a:t>
            </a:r>
            <a:r>
              <a:rPr lang="en-US" sz="2000" b="1" kern="1200" dirty="0" err="1" smtClean="0">
                <a:solidFill>
                  <a:schemeClr val="tx1"/>
                </a:solidFill>
                <a:latin typeface="Courier New" pitchFamily="49" charset="0"/>
                <a:cs typeface="Courier New" pitchFamily="49" charset="0"/>
              </a:rPr>
              <a:t>family:courier,verdana,geneva</a:t>
            </a:r>
            <a:r>
              <a:rPr lang="en-US" sz="2000" b="1" kern="1200" dirty="0" smtClean="0">
                <a:solidFill>
                  <a:schemeClr val="tx1"/>
                </a:solidFill>
                <a:latin typeface="Courier New" pitchFamily="49" charset="0"/>
                <a:cs typeface="Courier New" pitchFamily="49" charset="0"/>
              </a:rPr>
              <a:t>;   </a:t>
            </a:r>
          </a:p>
          <a:p>
            <a:pPr lvl="1">
              <a:buNone/>
            </a:pPr>
            <a:r>
              <a:rPr lang="en-US" sz="2000" b="1" kern="1200" dirty="0" smtClean="0">
                <a:solidFill>
                  <a:schemeClr val="tx1"/>
                </a:solidFill>
                <a:latin typeface="Courier New" pitchFamily="49" charset="0"/>
                <a:cs typeface="Courier New" pitchFamily="49" charset="0"/>
              </a:rPr>
              <a:t> 	}</a:t>
            </a:r>
          </a:p>
          <a:p>
            <a:pPr lvl="1">
              <a:buNone/>
            </a:pPr>
            <a:r>
              <a:rPr lang="en-US" sz="2000" b="1" kern="1200" dirty="0" smtClean="0">
                <a:solidFill>
                  <a:schemeClr val="tx1"/>
                </a:solidFill>
                <a:latin typeface="Courier New" pitchFamily="49" charset="0"/>
                <a:cs typeface="Courier New" pitchFamily="49" charset="0"/>
              </a:rPr>
              <a:t>&lt;/style&gt;&lt;/head&gt;&lt;body&gt;</a:t>
            </a:r>
          </a:p>
          <a:p>
            <a:pPr lvl="1">
              <a:buNone/>
            </a:pPr>
            <a:r>
              <a:rPr lang="en-US" sz="2000" b="1" kern="1200" dirty="0" smtClean="0">
                <a:solidFill>
                  <a:schemeClr val="tx1"/>
                </a:solidFill>
                <a:latin typeface="Courier New" pitchFamily="49" charset="0"/>
                <a:cs typeface="Courier New" pitchFamily="49" charset="0"/>
              </a:rPr>
              <a:t> &lt;p </a:t>
            </a:r>
            <a:r>
              <a:rPr lang="en-US" sz="2000" b="1" kern="1200" dirty="0" smtClean="0">
                <a:solidFill>
                  <a:srgbClr val="C00000"/>
                </a:solidFill>
                <a:latin typeface="Courier New" pitchFamily="49" charset="0"/>
                <a:cs typeface="Courier New" pitchFamily="49" charset="0"/>
              </a:rPr>
              <a:t>id="p1"</a:t>
            </a:r>
            <a:r>
              <a:rPr lang="en-US" sz="2000" b="1" kern="1200" dirty="0" smtClean="0">
                <a:solidFill>
                  <a:schemeClr val="tx1"/>
                </a:solidFill>
                <a:latin typeface="Courier New" pitchFamily="49" charset="0"/>
                <a:cs typeface="Courier New" pitchFamily="49" charset="0"/>
              </a:rPr>
              <a:t>&gt;Hello  World&lt;/p&gt;  </a:t>
            </a:r>
          </a:p>
          <a:p>
            <a:pPr lvl="1">
              <a:buNone/>
            </a:pPr>
            <a:r>
              <a:rPr lang="en-US" sz="2000" b="1" kern="1200" dirty="0" smtClean="0">
                <a:solidFill>
                  <a:schemeClr val="tx1"/>
                </a:solidFill>
                <a:latin typeface="Courier New" pitchFamily="49" charset="0"/>
                <a:cs typeface="Courier New" pitchFamily="49" charset="0"/>
              </a:rPr>
              <a:t>&lt;/body&gt;&lt;/html&gt;</a:t>
            </a:r>
          </a:p>
          <a:p>
            <a:endParaRPr lang="en-US" dirty="0"/>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458200" cy="936625"/>
          </a:xfrm>
        </p:spPr>
        <p:txBody>
          <a:bodyPr/>
          <a:lstStyle/>
          <a:p>
            <a:pPr eaLnBrk="1" hangingPunct="1"/>
            <a:r>
              <a:rPr lang="en-US" dirty="0" smtClean="0"/>
              <a:t>Adding Styles to &lt;div&gt; and descendants</a:t>
            </a:r>
          </a:p>
        </p:txBody>
      </p:sp>
      <p:sp>
        <p:nvSpPr>
          <p:cNvPr id="15363" name="Rectangle 3"/>
          <p:cNvSpPr>
            <a:spLocks noGrp="1" noChangeArrowheads="1"/>
          </p:cNvSpPr>
          <p:nvPr>
            <p:ph type="body" idx="1"/>
          </p:nvPr>
        </p:nvSpPr>
        <p:spPr>
          <a:xfrm>
            <a:off x="381000" y="1143000"/>
            <a:ext cx="8001000" cy="5181600"/>
          </a:xfrm>
        </p:spPr>
        <p:txBody>
          <a:bodyPr/>
          <a:lstStyle/>
          <a:p>
            <a:pPr eaLnBrk="1" hangingPunct="1"/>
            <a:r>
              <a:rPr lang="en-US" dirty="0" smtClean="0"/>
              <a:t>Let us assume that HTML has</a:t>
            </a:r>
          </a:p>
          <a:p>
            <a:pPr lvl="1">
              <a:buNone/>
            </a:pPr>
            <a:r>
              <a:rPr lang="en-US" dirty="0" smtClean="0"/>
              <a:t>	</a:t>
            </a:r>
            <a:r>
              <a:rPr lang="en-US" sz="2000" b="1" kern="1200" dirty="0" smtClean="0">
                <a:solidFill>
                  <a:schemeClr val="tx1"/>
                </a:solidFill>
                <a:latin typeface="Courier New" pitchFamily="49" charset="0"/>
                <a:cs typeface="Courier New" pitchFamily="49" charset="0"/>
              </a:rPr>
              <a:t>&lt;div id=“</a:t>
            </a:r>
            <a:r>
              <a:rPr lang="en-US" sz="2000" b="1" kern="1200" dirty="0" err="1" smtClean="0">
                <a:solidFill>
                  <a:schemeClr val="tx1"/>
                </a:solidFill>
                <a:latin typeface="Courier New" pitchFamily="49" charset="0"/>
                <a:cs typeface="Courier New" pitchFamily="49" charset="0"/>
              </a:rPr>
              <a:t>mydiv</a:t>
            </a:r>
            <a:r>
              <a:rPr lang="en-US" sz="2000" b="1" kern="1200" dirty="0" smtClean="0">
                <a:solidFill>
                  <a:schemeClr val="tx1"/>
                </a:solidFill>
                <a:latin typeface="Courier New" pitchFamily="49" charset="0"/>
                <a:cs typeface="Courier New" pitchFamily="49" charset="0"/>
              </a:rPr>
              <a:t>”&gt;</a:t>
            </a:r>
          </a:p>
          <a:p>
            <a:pPr lvl="1">
              <a:buNone/>
            </a:pPr>
            <a:r>
              <a:rPr lang="en-US" sz="2000" b="1" kern="1200" dirty="0" smtClean="0">
                <a:solidFill>
                  <a:schemeClr val="tx1"/>
                </a:solidFill>
                <a:latin typeface="Courier New" pitchFamily="49" charset="0"/>
                <a:cs typeface="Courier New" pitchFamily="49" charset="0"/>
              </a:rPr>
              <a:t>      &lt;h2&gt;From my div&lt;/h1&gt;</a:t>
            </a:r>
          </a:p>
          <a:p>
            <a:pPr lvl="1">
              <a:buNone/>
            </a:pPr>
            <a:r>
              <a:rPr lang="en-US" sz="2000" b="1" kern="1200" dirty="0" smtClean="0">
                <a:solidFill>
                  <a:schemeClr val="tx1"/>
                </a:solidFill>
                <a:latin typeface="Courier New" pitchFamily="49" charset="0"/>
                <a:cs typeface="Courier New" pitchFamily="49" charset="0"/>
              </a:rPr>
              <a:t>       &lt;p&gt; Hello World&lt;/p&gt;</a:t>
            </a:r>
          </a:p>
          <a:p>
            <a:pPr lvl="1">
              <a:buNone/>
            </a:pPr>
            <a:r>
              <a:rPr lang="en-US" sz="2000" b="1" kern="1200" dirty="0" smtClean="0">
                <a:solidFill>
                  <a:schemeClr val="tx1"/>
                </a:solidFill>
                <a:latin typeface="Courier New" pitchFamily="49" charset="0"/>
                <a:cs typeface="Courier New" pitchFamily="49" charset="0"/>
              </a:rPr>
              <a:t>  	&lt;/div&gt;</a:t>
            </a:r>
          </a:p>
          <a:p>
            <a:r>
              <a:rPr lang="en-US" dirty="0" smtClean="0"/>
              <a:t>Style for div is in the style sheet</a:t>
            </a:r>
          </a:p>
          <a:p>
            <a:pPr eaLnBrk="1" hangingPunct="1">
              <a:buFontTx/>
              <a:buNone/>
            </a:pP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mydiv</a:t>
            </a:r>
            <a:r>
              <a:rPr lang="en-US" b="1" kern="1200" dirty="0" smtClean="0">
                <a:solidFill>
                  <a:schemeClr val="tx1"/>
                </a:solidFill>
                <a:latin typeface="Courier New" pitchFamily="49" charset="0"/>
                <a:cs typeface="Courier New" pitchFamily="49" charset="0"/>
              </a:rPr>
              <a:t> {border-width : thin;                    border-style   : solid;                    border-color : #007e7e; }</a:t>
            </a:r>
            <a:endParaRPr lang="en-US" sz="2000" b="1" kern="1200" dirty="0" smtClean="0">
              <a:solidFill>
                <a:schemeClr val="tx1"/>
              </a:solidFill>
              <a:latin typeface="Courier New" pitchFamily="49" charset="0"/>
              <a:cs typeface="Courier New" pitchFamily="49" charset="0"/>
            </a:endParaRPr>
          </a:p>
          <a:p>
            <a:r>
              <a:rPr lang="en-US" dirty="0" smtClean="0"/>
              <a:t>Now, we need to add style for h2 which is inside the particular div.</a:t>
            </a:r>
          </a:p>
          <a:p>
            <a:pPr eaLnBrk="1" hangingPunct="1"/>
            <a:endParaRPr lang="en-US" dirty="0" smtClean="0"/>
          </a:p>
        </p:txBody>
      </p:sp>
      <p:sp>
        <p:nvSpPr>
          <p:cNvPr id="2" name="Slide Number Placeholder 1"/>
          <p:cNvSpPr>
            <a:spLocks noGrp="1"/>
          </p:cNvSpPr>
          <p:nvPr>
            <p:ph type="sldNum" sz="quarter" idx="10"/>
          </p:nvPr>
        </p:nvSpPr>
        <p:spPr/>
        <p:txBody>
          <a:bodyPr/>
          <a:lstStyle/>
          <a:p>
            <a:pPr>
              <a:defRPr/>
            </a:pPr>
            <a:fld id="{BC67F005-AF80-499D-B38C-6BD1DB26FC97}"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a:t>Construct web pages with style </a:t>
            </a: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a:t>
            </a:fld>
            <a:endParaRPr lang="en-US"/>
          </a:p>
        </p:txBody>
      </p:sp>
    </p:spTree>
    <p:extLst>
      <p:ext uri="{BB962C8B-B14F-4D97-AF65-F5344CB8AC3E}">
        <p14:creationId xmlns="" xmlns:p14="http://schemas.microsoft.com/office/powerpoint/2010/main" val="897535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ChangeArrowheads="1"/>
          </p:cNvSpPr>
          <p:nvPr/>
        </p:nvSpPr>
        <p:spPr bwMode="auto">
          <a:xfrm>
            <a:off x="3228975" y="1133475"/>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html</a:t>
            </a:r>
          </a:p>
        </p:txBody>
      </p:sp>
      <p:sp>
        <p:nvSpPr>
          <p:cNvPr id="17412" name="Rectangle 5"/>
          <p:cNvSpPr>
            <a:spLocks noChangeArrowheads="1"/>
          </p:cNvSpPr>
          <p:nvPr/>
        </p:nvSpPr>
        <p:spPr bwMode="auto">
          <a:xfrm>
            <a:off x="3300413" y="2428875"/>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body</a:t>
            </a:r>
          </a:p>
        </p:txBody>
      </p:sp>
      <p:sp>
        <p:nvSpPr>
          <p:cNvPr id="17413" name="Rectangle 6"/>
          <p:cNvSpPr>
            <a:spLocks noChangeArrowheads="1"/>
          </p:cNvSpPr>
          <p:nvPr/>
        </p:nvSpPr>
        <p:spPr bwMode="auto">
          <a:xfrm>
            <a:off x="609600" y="3962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t>div</a:t>
            </a:r>
            <a:endParaRPr lang="en-US" dirty="0"/>
          </a:p>
        </p:txBody>
      </p:sp>
      <p:sp>
        <p:nvSpPr>
          <p:cNvPr id="17414" name="Rectangle 7"/>
          <p:cNvSpPr>
            <a:spLocks noChangeArrowheads="1"/>
          </p:cNvSpPr>
          <p:nvPr/>
        </p:nvSpPr>
        <p:spPr bwMode="auto">
          <a:xfrm>
            <a:off x="2743200" y="3657600"/>
            <a:ext cx="914400" cy="914400"/>
          </a:xfrm>
          <a:prstGeom prst="rect">
            <a:avLst/>
          </a:prstGeom>
          <a:solidFill>
            <a:srgbClr val="C00000"/>
          </a:solidFill>
          <a:ln w="9525">
            <a:solidFill>
              <a:schemeClr val="tx1"/>
            </a:solidFill>
            <a:miter lim="800000"/>
            <a:headEnd/>
            <a:tailEnd/>
          </a:ln>
        </p:spPr>
        <p:txBody>
          <a:bodyPr wrap="none" anchor="ctr"/>
          <a:lstStyle/>
          <a:p>
            <a:pPr algn="ctr"/>
            <a:r>
              <a:rPr lang="en-US"/>
              <a:t>h2</a:t>
            </a:r>
          </a:p>
        </p:txBody>
      </p:sp>
      <p:sp>
        <p:nvSpPr>
          <p:cNvPr id="17415" name="Rectangle 8"/>
          <p:cNvSpPr>
            <a:spLocks noChangeArrowheads="1"/>
          </p:cNvSpPr>
          <p:nvPr/>
        </p:nvSpPr>
        <p:spPr bwMode="auto">
          <a:xfrm>
            <a:off x="5029200" y="3581400"/>
            <a:ext cx="1871663" cy="936625"/>
          </a:xfrm>
          <a:prstGeom prst="rect">
            <a:avLst/>
          </a:prstGeom>
          <a:solidFill>
            <a:schemeClr val="accent1"/>
          </a:solidFill>
          <a:ln w="9525">
            <a:solidFill>
              <a:schemeClr val="tx1"/>
            </a:solidFill>
            <a:miter lim="800000"/>
            <a:headEnd/>
            <a:tailEnd/>
          </a:ln>
        </p:spPr>
        <p:txBody>
          <a:bodyPr wrap="none" anchor="ctr"/>
          <a:lstStyle/>
          <a:p>
            <a:pPr algn="ctr"/>
            <a:r>
              <a:rPr lang="en-US" dirty="0"/>
              <a:t>div id</a:t>
            </a:r>
            <a:r>
              <a:rPr lang="en-US" dirty="0" smtClean="0"/>
              <a:t>=“</a:t>
            </a:r>
            <a:r>
              <a:rPr lang="en-US" dirty="0" err="1" smtClean="0"/>
              <a:t>mydiv</a:t>
            </a:r>
            <a:r>
              <a:rPr lang="en-US" dirty="0" smtClean="0"/>
              <a:t>”</a:t>
            </a:r>
            <a:endParaRPr lang="en-US" dirty="0"/>
          </a:p>
        </p:txBody>
      </p:sp>
      <p:sp>
        <p:nvSpPr>
          <p:cNvPr id="17416" name="Rectangle 9"/>
          <p:cNvSpPr>
            <a:spLocks noChangeArrowheads="1"/>
          </p:cNvSpPr>
          <p:nvPr/>
        </p:nvSpPr>
        <p:spPr bwMode="auto">
          <a:xfrm>
            <a:off x="6829425" y="4949825"/>
            <a:ext cx="914400" cy="914400"/>
          </a:xfrm>
          <a:prstGeom prst="rect">
            <a:avLst/>
          </a:prstGeom>
          <a:solidFill>
            <a:srgbClr val="FFFF00"/>
          </a:solidFill>
          <a:ln w="9525">
            <a:solidFill>
              <a:schemeClr val="tx1"/>
            </a:solidFill>
            <a:miter lim="800000"/>
            <a:headEnd/>
            <a:tailEnd/>
          </a:ln>
        </p:spPr>
        <p:txBody>
          <a:bodyPr wrap="none" anchor="ctr"/>
          <a:lstStyle/>
          <a:p>
            <a:pPr algn="ctr"/>
            <a:r>
              <a:rPr lang="en-US" dirty="0" smtClean="0"/>
              <a:t>h2</a:t>
            </a:r>
            <a:endParaRPr lang="en-US" dirty="0"/>
          </a:p>
        </p:txBody>
      </p:sp>
      <p:sp>
        <p:nvSpPr>
          <p:cNvPr id="17417" name="Rectangle 10"/>
          <p:cNvSpPr>
            <a:spLocks noChangeArrowheads="1"/>
          </p:cNvSpPr>
          <p:nvPr/>
        </p:nvSpPr>
        <p:spPr bwMode="auto">
          <a:xfrm>
            <a:off x="5532438" y="4949825"/>
            <a:ext cx="914400" cy="914400"/>
          </a:xfrm>
          <a:prstGeom prst="rect">
            <a:avLst/>
          </a:prstGeom>
          <a:solidFill>
            <a:srgbClr val="FFFF00"/>
          </a:solidFill>
          <a:ln w="9525">
            <a:solidFill>
              <a:schemeClr val="tx1"/>
            </a:solidFill>
            <a:miter lim="800000"/>
            <a:headEnd/>
            <a:tailEnd/>
          </a:ln>
        </p:spPr>
        <p:txBody>
          <a:bodyPr wrap="none" anchor="ctr"/>
          <a:lstStyle/>
          <a:p>
            <a:pPr algn="ctr"/>
            <a:r>
              <a:rPr lang="en-US" dirty="0" smtClean="0"/>
              <a:t>h2</a:t>
            </a:r>
            <a:endParaRPr lang="en-US" dirty="0"/>
          </a:p>
        </p:txBody>
      </p:sp>
      <p:sp>
        <p:nvSpPr>
          <p:cNvPr id="17419" name="Line 12"/>
          <p:cNvSpPr>
            <a:spLocks noChangeShapeType="1"/>
          </p:cNvSpPr>
          <p:nvPr/>
        </p:nvSpPr>
        <p:spPr bwMode="auto">
          <a:xfrm>
            <a:off x="3660775" y="2070100"/>
            <a:ext cx="0" cy="358775"/>
          </a:xfrm>
          <a:prstGeom prst="line">
            <a:avLst/>
          </a:prstGeom>
          <a:noFill/>
          <a:ln w="9525">
            <a:solidFill>
              <a:schemeClr val="tx1"/>
            </a:solidFill>
            <a:round/>
            <a:headEnd/>
            <a:tailEnd/>
          </a:ln>
        </p:spPr>
        <p:txBody>
          <a:bodyPr/>
          <a:lstStyle/>
          <a:p>
            <a:endParaRPr lang="en-US"/>
          </a:p>
        </p:txBody>
      </p:sp>
      <p:sp>
        <p:nvSpPr>
          <p:cNvPr id="17420" name="Line 13"/>
          <p:cNvSpPr>
            <a:spLocks noChangeShapeType="1"/>
          </p:cNvSpPr>
          <p:nvPr/>
        </p:nvSpPr>
        <p:spPr bwMode="auto">
          <a:xfrm flipH="1">
            <a:off x="3276600" y="3352800"/>
            <a:ext cx="152400" cy="358775"/>
          </a:xfrm>
          <a:prstGeom prst="line">
            <a:avLst/>
          </a:prstGeom>
          <a:noFill/>
          <a:ln w="9525">
            <a:solidFill>
              <a:schemeClr val="tx1"/>
            </a:solidFill>
            <a:round/>
            <a:headEnd/>
            <a:tailEnd/>
          </a:ln>
        </p:spPr>
        <p:txBody>
          <a:bodyPr/>
          <a:lstStyle/>
          <a:p>
            <a:endParaRPr lang="en-US"/>
          </a:p>
        </p:txBody>
      </p:sp>
      <p:sp>
        <p:nvSpPr>
          <p:cNvPr id="17421" name="Line 14"/>
          <p:cNvSpPr>
            <a:spLocks noChangeShapeType="1"/>
          </p:cNvSpPr>
          <p:nvPr/>
        </p:nvSpPr>
        <p:spPr bwMode="auto">
          <a:xfrm>
            <a:off x="6037263" y="4519613"/>
            <a:ext cx="0" cy="430212"/>
          </a:xfrm>
          <a:prstGeom prst="line">
            <a:avLst/>
          </a:prstGeom>
          <a:noFill/>
          <a:ln w="9525">
            <a:solidFill>
              <a:schemeClr val="tx1"/>
            </a:solidFill>
            <a:round/>
            <a:headEnd/>
            <a:tailEnd/>
          </a:ln>
        </p:spPr>
        <p:txBody>
          <a:bodyPr/>
          <a:lstStyle/>
          <a:p>
            <a:endParaRPr lang="en-US"/>
          </a:p>
        </p:txBody>
      </p:sp>
      <p:sp>
        <p:nvSpPr>
          <p:cNvPr id="17423" name="Line 16"/>
          <p:cNvSpPr>
            <a:spLocks noChangeShapeType="1"/>
          </p:cNvSpPr>
          <p:nvPr/>
        </p:nvSpPr>
        <p:spPr bwMode="auto">
          <a:xfrm flipH="1">
            <a:off x="1219200" y="3657600"/>
            <a:ext cx="381000" cy="350837"/>
          </a:xfrm>
          <a:prstGeom prst="line">
            <a:avLst/>
          </a:prstGeom>
          <a:noFill/>
          <a:ln w="9525">
            <a:solidFill>
              <a:schemeClr val="tx1"/>
            </a:solidFill>
            <a:round/>
            <a:headEnd/>
            <a:tailEnd/>
          </a:ln>
        </p:spPr>
        <p:txBody>
          <a:bodyPr/>
          <a:lstStyle/>
          <a:p>
            <a:endParaRPr lang="en-US"/>
          </a:p>
        </p:txBody>
      </p:sp>
      <p:sp>
        <p:nvSpPr>
          <p:cNvPr id="17424" name="Line 17"/>
          <p:cNvSpPr>
            <a:spLocks noChangeShapeType="1"/>
          </p:cNvSpPr>
          <p:nvPr/>
        </p:nvSpPr>
        <p:spPr bwMode="auto">
          <a:xfrm>
            <a:off x="4164013" y="3294063"/>
            <a:ext cx="865187" cy="503237"/>
          </a:xfrm>
          <a:prstGeom prst="line">
            <a:avLst/>
          </a:prstGeom>
          <a:noFill/>
          <a:ln w="9525">
            <a:solidFill>
              <a:schemeClr val="tx1"/>
            </a:solidFill>
            <a:round/>
            <a:headEnd/>
            <a:tailEnd/>
          </a:ln>
        </p:spPr>
        <p:txBody>
          <a:bodyPr/>
          <a:lstStyle/>
          <a:p>
            <a:endParaRPr lang="en-US"/>
          </a:p>
        </p:txBody>
      </p:sp>
      <p:sp>
        <p:nvSpPr>
          <p:cNvPr id="17425" name="Line 18"/>
          <p:cNvSpPr>
            <a:spLocks noChangeShapeType="1"/>
          </p:cNvSpPr>
          <p:nvPr/>
        </p:nvSpPr>
        <p:spPr bwMode="auto">
          <a:xfrm>
            <a:off x="6900863" y="4302125"/>
            <a:ext cx="566737" cy="650875"/>
          </a:xfrm>
          <a:prstGeom prst="line">
            <a:avLst/>
          </a:prstGeom>
          <a:noFill/>
          <a:ln w="9525">
            <a:solidFill>
              <a:schemeClr val="tx1"/>
            </a:solidFill>
            <a:round/>
            <a:headEnd/>
            <a:tailEnd/>
          </a:ln>
        </p:spPr>
        <p:txBody>
          <a:bodyPr/>
          <a:lstStyle/>
          <a:p>
            <a:endParaRPr lang="en-US"/>
          </a:p>
        </p:txBody>
      </p:sp>
      <p:sp>
        <p:nvSpPr>
          <p:cNvPr id="19" name="Rectangle 18"/>
          <p:cNvSpPr/>
          <p:nvPr/>
        </p:nvSpPr>
        <p:spPr>
          <a:xfrm>
            <a:off x="4724400" y="1066800"/>
            <a:ext cx="4419600" cy="1015663"/>
          </a:xfrm>
          <a:prstGeom prst="rect">
            <a:avLst/>
          </a:prstGeom>
        </p:spPr>
        <p:txBody>
          <a:bodyPr wrap="square">
            <a:spAutoFit/>
          </a:bodyPr>
          <a:lstStyle/>
          <a:p>
            <a:r>
              <a:rPr lang="en-US" sz="2000" b="1" dirty="0" smtClean="0">
                <a:latin typeface="Courier New" pitchFamily="49" charset="0"/>
                <a:cs typeface="Courier New" pitchFamily="49" charset="0"/>
              </a:rPr>
              <a:t>h2 {color : red; }</a:t>
            </a:r>
          </a:p>
          <a:p>
            <a:r>
              <a:rPr lang="en-US" sz="2000" b="1" dirty="0" smtClean="0">
                <a:latin typeface="Courier New" pitchFamily="49" charset="0"/>
                <a:cs typeface="Courier New" pitchFamily="49" charset="0"/>
              </a:rPr>
              <a:t>div h2 {color : green; }</a:t>
            </a:r>
          </a:p>
          <a:p>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mydiv</a:t>
            </a:r>
            <a:r>
              <a:rPr lang="en-US" sz="2000" b="1" dirty="0" smtClean="0">
                <a:latin typeface="Courier New" pitchFamily="49" charset="0"/>
                <a:cs typeface="Courier New" pitchFamily="49" charset="0"/>
              </a:rPr>
              <a:t> h2 {color : yellow;}</a:t>
            </a:r>
          </a:p>
        </p:txBody>
      </p:sp>
      <p:sp>
        <p:nvSpPr>
          <p:cNvPr id="20" name="Rectangle 7"/>
          <p:cNvSpPr>
            <a:spLocks noChangeArrowheads="1"/>
          </p:cNvSpPr>
          <p:nvPr/>
        </p:nvSpPr>
        <p:spPr bwMode="auto">
          <a:xfrm>
            <a:off x="152400" y="5029200"/>
            <a:ext cx="914400" cy="914400"/>
          </a:xfrm>
          <a:prstGeom prst="rect">
            <a:avLst/>
          </a:prstGeom>
          <a:solidFill>
            <a:srgbClr val="00B050"/>
          </a:solidFill>
          <a:ln w="9525">
            <a:solidFill>
              <a:schemeClr val="tx1"/>
            </a:solidFill>
            <a:miter lim="800000"/>
            <a:headEnd/>
            <a:tailEnd/>
          </a:ln>
        </p:spPr>
        <p:txBody>
          <a:bodyPr wrap="none" anchor="ctr"/>
          <a:lstStyle/>
          <a:p>
            <a:pPr algn="ctr"/>
            <a:r>
              <a:rPr lang="en-US" dirty="0"/>
              <a:t>h2</a:t>
            </a:r>
          </a:p>
        </p:txBody>
      </p:sp>
      <p:cxnSp>
        <p:nvCxnSpPr>
          <p:cNvPr id="22" name="Straight Connector 21"/>
          <p:cNvCxnSpPr/>
          <p:nvPr/>
        </p:nvCxnSpPr>
        <p:spPr>
          <a:xfrm flipH="1">
            <a:off x="762000" y="4876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6"/>
          <p:cNvSpPr>
            <a:spLocks noChangeArrowheads="1"/>
          </p:cNvSpPr>
          <p:nvPr/>
        </p:nvSpPr>
        <p:spPr bwMode="auto">
          <a:xfrm>
            <a:off x="3962400" y="3733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t>div</a:t>
            </a:r>
            <a:endParaRPr lang="en-US" dirty="0"/>
          </a:p>
        </p:txBody>
      </p:sp>
      <p:sp>
        <p:nvSpPr>
          <p:cNvPr id="25" name="Rectangle 7"/>
          <p:cNvSpPr>
            <a:spLocks noChangeArrowheads="1"/>
          </p:cNvSpPr>
          <p:nvPr/>
        </p:nvSpPr>
        <p:spPr bwMode="auto">
          <a:xfrm>
            <a:off x="3352800" y="4953000"/>
            <a:ext cx="914400" cy="914400"/>
          </a:xfrm>
          <a:prstGeom prst="rect">
            <a:avLst/>
          </a:prstGeom>
          <a:solidFill>
            <a:srgbClr val="00B050"/>
          </a:solidFill>
          <a:ln w="9525">
            <a:solidFill>
              <a:schemeClr val="tx1"/>
            </a:solidFill>
            <a:miter lim="800000"/>
            <a:headEnd/>
            <a:tailEnd/>
          </a:ln>
        </p:spPr>
        <p:txBody>
          <a:bodyPr wrap="none" anchor="ctr"/>
          <a:lstStyle/>
          <a:p>
            <a:pPr algn="ctr"/>
            <a:r>
              <a:rPr lang="en-US" dirty="0"/>
              <a:t>h2</a:t>
            </a:r>
          </a:p>
        </p:txBody>
      </p:sp>
      <p:cxnSp>
        <p:nvCxnSpPr>
          <p:cNvPr id="26" name="Straight Connector 25"/>
          <p:cNvCxnSpPr/>
          <p:nvPr/>
        </p:nvCxnSpPr>
        <p:spPr>
          <a:xfrm flipH="1">
            <a:off x="3962400" y="4648200"/>
            <a:ext cx="609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62400" y="3352800"/>
            <a:ext cx="3048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itle 30"/>
          <p:cNvSpPr>
            <a:spLocks noGrp="1"/>
          </p:cNvSpPr>
          <p:nvPr>
            <p:ph type="title"/>
          </p:nvPr>
        </p:nvSpPr>
        <p:spPr/>
        <p:txBody>
          <a:bodyPr/>
          <a:lstStyle/>
          <a:p>
            <a:r>
              <a:rPr lang="en-US" dirty="0" smtClean="0"/>
              <a:t>Writing a descendant selector</a:t>
            </a:r>
            <a:endParaRPr lang="en-US" dirty="0"/>
          </a:p>
        </p:txBody>
      </p:sp>
      <p:sp>
        <p:nvSpPr>
          <p:cNvPr id="34" name="Rectangle 33"/>
          <p:cNvSpPr/>
          <p:nvPr/>
        </p:nvSpPr>
        <p:spPr>
          <a:xfrm>
            <a:off x="152400" y="6019800"/>
            <a:ext cx="7010400" cy="646331"/>
          </a:xfrm>
          <a:prstGeom prst="rect">
            <a:avLst/>
          </a:prstGeom>
        </p:spPr>
        <p:txBody>
          <a:bodyPr wrap="square">
            <a:spAutoFit/>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mydiv</a:t>
            </a:r>
            <a:r>
              <a:rPr lang="en-US" b="1" dirty="0" smtClean="0">
                <a:latin typeface="Courier New" pitchFamily="49" charset="0"/>
                <a:cs typeface="Courier New" pitchFamily="49" charset="0"/>
              </a:rPr>
              <a:t> h2 {color : yellow;}</a:t>
            </a:r>
          </a:p>
          <a:p>
            <a:r>
              <a:rPr lang="en-US" dirty="0" smtClean="0">
                <a:sym typeface="Wingdings" pitchFamily="2" charset="2"/>
              </a:rPr>
              <a:t></a:t>
            </a:r>
            <a:r>
              <a:rPr lang="en-US" dirty="0" smtClean="0"/>
              <a:t>select any &lt;h2&gt; that is descendant of an element with id “</a:t>
            </a:r>
            <a:r>
              <a:rPr lang="en-US" dirty="0" err="1" smtClean="0"/>
              <a:t>mydiv</a:t>
            </a:r>
            <a:r>
              <a:rPr lang="en-US" dirty="0" smtClean="0"/>
              <a:t>”</a:t>
            </a:r>
          </a:p>
        </p:txBody>
      </p:sp>
      <p:sp>
        <p:nvSpPr>
          <p:cNvPr id="41" name="Rectangle 6"/>
          <p:cNvSpPr>
            <a:spLocks noChangeArrowheads="1"/>
          </p:cNvSpPr>
          <p:nvPr/>
        </p:nvSpPr>
        <p:spPr bwMode="auto">
          <a:xfrm>
            <a:off x="1600200" y="3124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t>p</a:t>
            </a:r>
            <a:endParaRPr lang="en-US" dirty="0"/>
          </a:p>
        </p:txBody>
      </p:sp>
      <p:cxnSp>
        <p:nvCxnSpPr>
          <p:cNvPr id="43" name="Straight Connector 42"/>
          <p:cNvCxnSpPr>
            <a:stCxn id="17412" idx="1"/>
          </p:cNvCxnSpPr>
          <p:nvPr/>
        </p:nvCxnSpPr>
        <p:spPr>
          <a:xfrm flipH="1">
            <a:off x="2209800" y="2886075"/>
            <a:ext cx="1090613"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0"/>
          </p:nvPr>
        </p:nvSpPr>
        <p:spPr/>
        <p:txBody>
          <a:bodyPr/>
          <a:lstStyle/>
          <a:p>
            <a:pPr>
              <a:defRPr/>
            </a:pPr>
            <a:fld id="{D0C080B9-1978-408B-8C74-71117C12DC3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4" name="Content Placeholder 3"/>
          <p:cNvSpPr>
            <a:spLocks noGrp="1"/>
          </p:cNvSpPr>
          <p:nvPr>
            <p:ph idx="1"/>
          </p:nvPr>
        </p:nvSpPr>
        <p:spPr/>
        <p:txBody>
          <a:bodyPr/>
          <a:lstStyle/>
          <a:p>
            <a:pPr marL="0" indent="0">
              <a:buNone/>
            </a:pPr>
            <a:r>
              <a:rPr lang="en-US" i="1" dirty="0"/>
              <a:t>In the web page that you created for a software company, apply different styles using CSS based on following.</a:t>
            </a:r>
          </a:p>
          <a:p>
            <a:pPr marL="971550" lvl="1" indent="-514350">
              <a:buFont typeface="+mj-lt"/>
              <a:buAutoNum type="alphaLcParenR"/>
            </a:pPr>
            <a:r>
              <a:rPr lang="en-US" sz="2000" i="1" dirty="0"/>
              <a:t>All the links should be underlined and with a blue color.</a:t>
            </a:r>
          </a:p>
          <a:p>
            <a:pPr marL="971550" lvl="1" indent="-514350">
              <a:buFont typeface="+mj-lt"/>
              <a:buAutoNum type="alphaLcParenR"/>
            </a:pPr>
            <a:r>
              <a:rPr lang="en-US" sz="2000" i="1" dirty="0"/>
              <a:t>All the headings should be in bold, uppercase, center aligned, red color and unique font from the text.</a:t>
            </a:r>
          </a:p>
          <a:p>
            <a:pPr marL="971550" lvl="1" indent="-514350">
              <a:buFont typeface="+mj-lt"/>
              <a:buAutoNum type="alphaLcParenR"/>
            </a:pPr>
            <a:r>
              <a:rPr lang="en-US" sz="2000" i="1" dirty="0"/>
              <a:t>All the labels in the form should be in times of roman and italics.</a:t>
            </a:r>
          </a:p>
          <a:p>
            <a:pPr marL="971550" lvl="1" indent="-514350">
              <a:buFont typeface="+mj-lt"/>
              <a:buAutoNum type="alphaLcParenR"/>
            </a:pPr>
            <a:r>
              <a:rPr lang="en-US" sz="2000" i="1" dirty="0"/>
              <a:t>Choose </a:t>
            </a:r>
            <a:r>
              <a:rPr lang="en-US" sz="2000" i="1" dirty="0" smtClean="0"/>
              <a:t>an </a:t>
            </a:r>
            <a:r>
              <a:rPr lang="en-US" sz="2000" i="1" dirty="0"/>
              <a:t>appropriate color for the entire background for the web page</a:t>
            </a:r>
            <a:r>
              <a:rPr lang="en-US" sz="2000" i="1" dirty="0" smtClean="0"/>
              <a:t>.</a:t>
            </a:r>
          </a:p>
          <a:p>
            <a:pPr marL="457200" lvl="1" indent="0" algn="r">
              <a:buNone/>
            </a:pPr>
            <a:r>
              <a:rPr lang="en-US" sz="2000" i="1" dirty="0" smtClean="0"/>
              <a:t>(45 </a:t>
            </a:r>
            <a:r>
              <a:rPr lang="en-US" sz="2000" i="1" dirty="0" err="1" smtClean="0"/>
              <a:t>mins</a:t>
            </a:r>
            <a:r>
              <a:rPr lang="en-US" sz="2000" i="1" dirty="0" smtClean="0"/>
              <a:t>)</a:t>
            </a:r>
            <a:endParaRPr lang="en-US" sz="2000" i="1" dirty="0"/>
          </a:p>
          <a:p>
            <a:endParaRPr lang="en-US" dirty="0"/>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21</a:t>
            </a:fld>
            <a:endParaRPr lang="en-US"/>
          </a:p>
        </p:txBody>
      </p:sp>
    </p:spTree>
    <p:extLst>
      <p:ext uri="{BB962C8B-B14F-4D97-AF65-F5344CB8AC3E}">
        <p14:creationId xmlns="" xmlns:p14="http://schemas.microsoft.com/office/powerpoint/2010/main" val="4103402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066800"/>
            <a:ext cx="8763000" cy="5486400"/>
          </a:xfrm>
        </p:spPr>
        <p:txBody>
          <a:bodyPr/>
          <a:lstStyle/>
          <a:p>
            <a:pPr lvl="0" eaLnBrk="1" hangingPunct="1"/>
            <a:r>
              <a:rPr lang="en-US" dirty="0" smtClean="0"/>
              <a:t>Cascading Style Sheets are used to display HTML elements.</a:t>
            </a:r>
          </a:p>
          <a:p>
            <a:pPr lvl="0" eaLnBrk="1" hangingPunct="1"/>
            <a:r>
              <a:rPr lang="en-US" dirty="0" smtClean="0"/>
              <a:t>Styles were added to HTML 4.0</a:t>
            </a:r>
          </a:p>
          <a:p>
            <a:pPr lvl="0" eaLnBrk="1" hangingPunct="1"/>
            <a:r>
              <a:rPr lang="en-US" dirty="0" smtClean="0"/>
              <a:t>Style can be specified in two ways - Using style tag with html element or external Style Sheets.</a:t>
            </a:r>
          </a:p>
          <a:p>
            <a:pPr lvl="0" eaLnBrk="1" hangingPunct="1"/>
            <a:r>
              <a:rPr lang="en-IN" dirty="0" smtClean="0"/>
              <a:t>When two elements have the same style rule then we combine the elements.</a:t>
            </a:r>
            <a:endParaRPr lang="en-US" dirty="0" smtClean="0"/>
          </a:p>
          <a:p>
            <a:pPr lvl="0" eaLnBrk="1" hangingPunct="1"/>
            <a:r>
              <a:rPr lang="en-US" dirty="0" smtClean="0"/>
              <a:t>Different styles can be created for the same element.</a:t>
            </a:r>
          </a:p>
          <a:p>
            <a:pPr lvl="0" eaLnBrk="1" hangingPunct="1"/>
            <a:r>
              <a:rPr lang="en-US" dirty="0" smtClean="0"/>
              <a:t>id attribute of an element can also be used to specify the style.</a:t>
            </a:r>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smtClean="0"/>
              <a:t>of Content</a:t>
            </a:r>
            <a:endParaRPr lang="en-US"/>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813164012"/>
              </p:ext>
            </p:extLst>
          </p:nvPr>
        </p:nvGraphicFramePr>
        <p:xfrm>
          <a:off x="533400" y="1295400"/>
          <a:ext cx="8229600" cy="4876802"/>
        </p:xfrm>
        <a:graphic>
          <a:graphicData uri="http://schemas.openxmlformats.org/drawingml/2006/table">
            <a:tbl>
              <a:tblPr>
                <a:tableStyleId>{5C22544A-7EE6-4342-B048-85BDC9FD1C3A}</a:tableStyleId>
              </a:tblPr>
              <a:tblGrid>
                <a:gridCol w="3663863"/>
                <a:gridCol w="4565737"/>
              </a:tblGrid>
              <a:tr h="696686">
                <a:tc>
                  <a:txBody>
                    <a:bodyPr/>
                    <a:lstStyle/>
                    <a:p>
                      <a:pPr algn="l" fontAlgn="ctr"/>
                      <a:r>
                        <a:rPr lang="en-US" sz="1800" u="none" strike="noStrike">
                          <a:effectLst/>
                        </a:rPr>
                        <a:t>CSS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CSS Properties for lists</a:t>
                      </a:r>
                      <a:endParaRPr lang="en-US" sz="1800" b="0" i="0" u="none" strike="noStrike">
                        <a:solidFill>
                          <a:srgbClr val="000000"/>
                        </a:solidFill>
                        <a:effectLst/>
                        <a:latin typeface="Calibri"/>
                      </a:endParaRPr>
                    </a:p>
                  </a:txBody>
                  <a:tcPr marL="171450" marR="9525" marT="9525" marB="0" anchor="ctr"/>
                </a:tc>
              </a:tr>
              <a:tr h="696686">
                <a:tc>
                  <a:txBody>
                    <a:bodyPr/>
                    <a:lstStyle/>
                    <a:p>
                      <a:pPr algn="l" fontAlgn="ctr"/>
                      <a:r>
                        <a:rPr lang="en-US" sz="1800" u="none" strike="noStrike">
                          <a:effectLst/>
                        </a:rPr>
                        <a:t>CSS Properties for text</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Combining styles</a:t>
                      </a:r>
                      <a:endParaRPr lang="en-US" sz="1800" b="0" i="0" u="none" strike="noStrike">
                        <a:solidFill>
                          <a:srgbClr val="000000"/>
                        </a:solidFill>
                        <a:effectLst/>
                        <a:latin typeface="Calibri"/>
                      </a:endParaRPr>
                    </a:p>
                  </a:txBody>
                  <a:tcPr marL="171450" marR="9525" marT="9525" marB="0" anchor="ctr"/>
                </a:tc>
              </a:tr>
              <a:tr h="696686">
                <a:tc>
                  <a:txBody>
                    <a:bodyPr/>
                    <a:lstStyle/>
                    <a:p>
                      <a:pPr algn="l" fontAlgn="ctr"/>
                      <a:r>
                        <a:rPr lang="en-US" sz="1800" u="none" strike="noStrike">
                          <a:effectLst/>
                        </a:rPr>
                        <a:t>CSS Properties for font</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Linking CSS file externally</a:t>
                      </a:r>
                      <a:endParaRPr lang="en-US" sz="1800" b="0" i="0" u="none" strike="noStrike">
                        <a:solidFill>
                          <a:srgbClr val="000000"/>
                        </a:solidFill>
                        <a:effectLst/>
                        <a:latin typeface="Calibri"/>
                      </a:endParaRPr>
                    </a:p>
                  </a:txBody>
                  <a:tcPr marL="171450" marR="9525" marT="9525" marB="0" anchor="ctr"/>
                </a:tc>
              </a:tr>
              <a:tr h="696686">
                <a:tc>
                  <a:txBody>
                    <a:bodyPr/>
                    <a:lstStyle/>
                    <a:p>
                      <a:pPr algn="l" fontAlgn="ctr"/>
                      <a:r>
                        <a:rPr lang="en-US" sz="1800" u="none" strike="noStrike">
                          <a:effectLst/>
                        </a:rPr>
                        <a:t>CSS Properties for background</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Creating different styles for same element</a:t>
                      </a:r>
                      <a:endParaRPr lang="en-US" sz="1800" b="0" i="0" u="none" strike="noStrike">
                        <a:solidFill>
                          <a:srgbClr val="000000"/>
                        </a:solidFill>
                        <a:effectLst/>
                        <a:latin typeface="Calibri"/>
                      </a:endParaRPr>
                    </a:p>
                  </a:txBody>
                  <a:tcPr marL="171450" marR="9525" marT="9525" marB="0" anchor="ctr"/>
                </a:tc>
              </a:tr>
              <a:tr h="696686">
                <a:tc>
                  <a:txBody>
                    <a:bodyPr/>
                    <a:lstStyle/>
                    <a:p>
                      <a:pPr algn="l" fontAlgn="ctr"/>
                      <a:r>
                        <a:rPr lang="en-US" sz="1800" u="none" strike="noStrike">
                          <a:effectLst/>
                        </a:rPr>
                        <a:t>CSS Properties for tables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Using id of the element</a:t>
                      </a:r>
                      <a:endParaRPr lang="en-US" sz="1800" b="0" i="0" u="none" strike="noStrike">
                        <a:solidFill>
                          <a:srgbClr val="000000"/>
                        </a:solidFill>
                        <a:effectLst/>
                        <a:latin typeface="Calibri"/>
                      </a:endParaRPr>
                    </a:p>
                  </a:txBody>
                  <a:tcPr marL="171450" marR="9525" marT="9525" marB="0" anchor="ctr"/>
                </a:tc>
              </a:tr>
              <a:tr h="696686">
                <a:tc>
                  <a:txBody>
                    <a:bodyPr/>
                    <a:lstStyle/>
                    <a:p>
                      <a:pPr algn="l" fontAlgn="ctr"/>
                      <a:r>
                        <a:rPr lang="en-US" sz="1800" u="none" strike="noStrike">
                          <a:effectLst/>
                        </a:rPr>
                        <a:t>CSS Properties for links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Adding Styles to &lt;div&gt; and descendants</a:t>
                      </a:r>
                      <a:endParaRPr lang="en-US" sz="1800" b="0" i="0" u="none" strike="noStrike">
                        <a:solidFill>
                          <a:srgbClr val="000000"/>
                        </a:solidFill>
                        <a:effectLst/>
                        <a:latin typeface="Calibri"/>
                      </a:endParaRPr>
                    </a:p>
                  </a:txBody>
                  <a:tcPr marL="171450" marR="9525" marT="9525" marB="0" anchor="ctr"/>
                </a:tc>
              </a:tr>
              <a:tr h="696686">
                <a:tc>
                  <a:txBody>
                    <a:bodyPr/>
                    <a:lstStyle/>
                    <a:p>
                      <a:pPr algn="l" fontAlgn="ctr"/>
                      <a:r>
                        <a:rPr lang="en-US" sz="1800" u="none" strike="noStrike">
                          <a:effectLst/>
                        </a:rPr>
                        <a:t>border values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dirty="0">
                          <a:effectLst/>
                        </a:rPr>
                        <a:t>Writing a descendant selector</a:t>
                      </a:r>
                      <a:endParaRPr lang="en-US" sz="1800" b="0" i="0" u="none" strike="noStrike" dirty="0">
                        <a:solidFill>
                          <a:srgbClr val="000000"/>
                        </a:solidFill>
                        <a:effectLst/>
                        <a:latin typeface="Calibri"/>
                      </a:endParaRPr>
                    </a:p>
                  </a:txBody>
                  <a:tcPr marL="171450" marR="9525" marT="9525" marB="0" anchor="ctr"/>
                </a:tc>
              </a:tr>
            </a:tbl>
          </a:graphicData>
        </a:graphic>
      </p:graphicFrame>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a:t>
            </a:fld>
            <a:endParaRPr lang="en-US"/>
          </a:p>
        </p:txBody>
      </p:sp>
    </p:spTree>
    <p:extLst>
      <p:ext uri="{BB962C8B-B14F-4D97-AF65-F5344CB8AC3E}">
        <p14:creationId xmlns="" xmlns:p14="http://schemas.microsoft.com/office/powerpoint/2010/main" val="3596905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idx="1"/>
          </p:nvPr>
        </p:nvSpPr>
        <p:spPr/>
        <p:txBody>
          <a:bodyPr/>
          <a:lstStyle/>
          <a:p>
            <a:r>
              <a:rPr lang="en-US" dirty="0" smtClean="0"/>
              <a:t>Cascading Style Sheets are used to display HTML elements</a:t>
            </a:r>
          </a:p>
          <a:p>
            <a:r>
              <a:rPr lang="en-US" dirty="0" smtClean="0"/>
              <a:t>Styles were added to HTML 4.0</a:t>
            </a:r>
          </a:p>
          <a:p>
            <a:r>
              <a:rPr lang="en-US" dirty="0" smtClean="0"/>
              <a:t>Style can be specified in two ways</a:t>
            </a:r>
          </a:p>
          <a:p>
            <a:pPr lvl="1"/>
            <a:r>
              <a:rPr lang="en-US" sz="2000" dirty="0" smtClean="0">
                <a:ea typeface="+mn-ea"/>
                <a:cs typeface="+mn-cs"/>
              </a:rPr>
              <a:t>Using </a:t>
            </a:r>
            <a:r>
              <a:rPr lang="en-US" sz="2000" b="1" dirty="0" smtClean="0">
                <a:latin typeface="Courier New" pitchFamily="49" charset="0"/>
                <a:ea typeface="+mn-ea"/>
                <a:cs typeface="Courier New" pitchFamily="49" charset="0"/>
              </a:rPr>
              <a:t>style</a:t>
            </a:r>
            <a:r>
              <a:rPr lang="en-US" sz="2000" dirty="0" smtClean="0">
                <a:ea typeface="+mn-ea"/>
                <a:cs typeface="+mn-cs"/>
              </a:rPr>
              <a:t> tag with html element</a:t>
            </a:r>
          </a:p>
          <a:p>
            <a:pPr lvl="1"/>
            <a:r>
              <a:rPr lang="en-US" sz="2000" dirty="0" smtClean="0">
                <a:ea typeface="+mn-ea"/>
                <a:cs typeface="+mn-cs"/>
              </a:rPr>
              <a:t>External Style Sheets are stored in CSS files</a:t>
            </a:r>
          </a:p>
          <a:p>
            <a:endParaRPr lang="en-US" dirty="0"/>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381000" y="0"/>
            <a:ext cx="7772400" cy="865188"/>
          </a:xfrm>
          <a:prstGeom prst="rect">
            <a:avLst/>
          </a:prstGeom>
          <a:noFill/>
          <a:ln w="9525">
            <a:noFill/>
            <a:miter lim="800000"/>
            <a:headEnd/>
            <a:tailEnd/>
          </a:ln>
        </p:spPr>
        <p:txBody>
          <a:bodyPr anchor="ctr"/>
          <a:lstStyle/>
          <a:p>
            <a:r>
              <a:rPr lang="en-IN" sz="3200" b="1" dirty="0">
                <a:solidFill>
                  <a:schemeClr val="bg1"/>
                </a:solidFill>
                <a:latin typeface="+mj-lt"/>
                <a:ea typeface="+mj-ea"/>
                <a:cs typeface="+mj-cs"/>
              </a:rPr>
              <a:t>Steps for developing CSS</a:t>
            </a:r>
          </a:p>
        </p:txBody>
      </p:sp>
      <p:sp>
        <p:nvSpPr>
          <p:cNvPr id="5123" name="Rectangle 5"/>
          <p:cNvSpPr>
            <a:spLocks noGrp="1" noChangeArrowheads="1"/>
          </p:cNvSpPr>
          <p:nvPr>
            <p:ph type="body" idx="1"/>
          </p:nvPr>
        </p:nvSpPr>
        <p:spPr>
          <a:xfrm>
            <a:off x="323850" y="1268413"/>
            <a:ext cx="8424863" cy="5256212"/>
          </a:xfrm>
        </p:spPr>
        <p:txBody>
          <a:bodyPr/>
          <a:lstStyle/>
          <a:p>
            <a:pPr eaLnBrk="1" hangingPunct="1"/>
            <a:r>
              <a:rPr lang="en-US" dirty="0" smtClean="0"/>
              <a:t>Select desired element you want to style. The element that you select is called selector.</a:t>
            </a:r>
          </a:p>
          <a:p>
            <a:pPr eaLnBrk="1" hangingPunct="1"/>
            <a:r>
              <a:rPr lang="en-US" dirty="0" smtClean="0"/>
              <a:t>Specify the property you want to style and state the value and append it with a semicolon. These are called declarations.</a:t>
            </a:r>
          </a:p>
          <a:p>
            <a:pPr eaLnBrk="1" hangingPunct="1"/>
            <a:r>
              <a:rPr lang="en-US" dirty="0" smtClean="0"/>
              <a:t>Place all the styles in between braces.</a:t>
            </a:r>
          </a:p>
          <a:p>
            <a:pPr eaLnBrk="1" hangingPunct="1">
              <a:buNone/>
            </a:pPr>
            <a:r>
              <a:rPr lang="en-US" dirty="0" smtClean="0"/>
              <a:t>	</a:t>
            </a:r>
            <a:r>
              <a:rPr lang="en-US" b="1" kern="1200" dirty="0" smtClean="0">
                <a:solidFill>
                  <a:srgbClr val="000000"/>
                </a:solidFill>
                <a:latin typeface="Courier New" pitchFamily="49" charset="0"/>
              </a:rPr>
              <a:t>/*This is a </a:t>
            </a:r>
            <a:r>
              <a:rPr lang="en-US" b="1" kern="1200" dirty="0" err="1" smtClean="0">
                <a:solidFill>
                  <a:srgbClr val="000000"/>
                </a:solidFill>
                <a:latin typeface="Courier New" pitchFamily="49" charset="0"/>
              </a:rPr>
              <a:t>css</a:t>
            </a:r>
            <a:r>
              <a:rPr lang="en-US" b="1" kern="1200" dirty="0" smtClean="0">
                <a:solidFill>
                  <a:srgbClr val="000000"/>
                </a:solidFill>
                <a:latin typeface="Courier New" pitchFamily="49" charset="0"/>
              </a:rPr>
              <a:t> comment*/</a:t>
            </a:r>
          </a:p>
          <a:p>
            <a:pPr eaLnBrk="1" hangingPunct="1">
              <a:buNone/>
            </a:pPr>
            <a:r>
              <a:rPr lang="en-US" b="1" kern="1200" dirty="0" smtClean="0">
                <a:solidFill>
                  <a:srgbClr val="000000"/>
                </a:solidFill>
                <a:latin typeface="Courier New" pitchFamily="49" charset="0"/>
              </a:rPr>
              <a:t>	p</a:t>
            </a:r>
          </a:p>
          <a:p>
            <a:pPr eaLnBrk="1" hangingPunct="1">
              <a:buFontTx/>
              <a:buNone/>
            </a:pPr>
            <a:r>
              <a:rPr lang="en-US" b="1" kern="1200" dirty="0" smtClean="0">
                <a:solidFill>
                  <a:srgbClr val="000000"/>
                </a:solidFill>
                <a:latin typeface="Courier New" pitchFamily="49" charset="0"/>
              </a:rPr>
              <a:t>	{</a:t>
            </a:r>
          </a:p>
          <a:p>
            <a:pPr eaLnBrk="1" hangingPunct="1">
              <a:buFontTx/>
              <a:buNone/>
            </a:pPr>
            <a:r>
              <a:rPr lang="en-US" b="1" kern="1200" dirty="0" smtClean="0">
                <a:solidFill>
                  <a:srgbClr val="000000"/>
                </a:solidFill>
                <a:latin typeface="Courier New" pitchFamily="49" charset="0"/>
              </a:rPr>
              <a:t>	background-color : red ; </a:t>
            </a:r>
          </a:p>
          <a:p>
            <a:pPr eaLnBrk="1" hangingPunct="1">
              <a:buFontTx/>
              <a:buNone/>
            </a:pPr>
            <a:r>
              <a:rPr lang="en-US" b="1" kern="1200" dirty="0" smtClean="0">
                <a:solidFill>
                  <a:srgbClr val="000000"/>
                </a:solidFill>
                <a:latin typeface="Courier New" pitchFamily="49" charset="0"/>
              </a:rPr>
              <a:t>	text-</a:t>
            </a:r>
            <a:r>
              <a:rPr lang="en-US" b="1" kern="1200" dirty="0" err="1" smtClean="0">
                <a:solidFill>
                  <a:srgbClr val="000000"/>
                </a:solidFill>
                <a:latin typeface="Courier New" pitchFamily="49" charset="0"/>
              </a:rPr>
              <a:t>align:center</a:t>
            </a:r>
            <a:r>
              <a:rPr lang="en-US" b="1" kern="1200" dirty="0" smtClean="0">
                <a:solidFill>
                  <a:srgbClr val="000000"/>
                </a:solidFill>
                <a:latin typeface="Courier New" pitchFamily="49" charset="0"/>
              </a:rPr>
              <a:t>;</a:t>
            </a:r>
          </a:p>
          <a:p>
            <a:pPr eaLnBrk="1" hangingPunct="1">
              <a:buFontTx/>
              <a:buNone/>
            </a:pPr>
            <a:r>
              <a:rPr lang="en-US" b="1" kern="1200" dirty="0" smtClean="0">
                <a:solidFill>
                  <a:srgbClr val="000000"/>
                </a:solidFill>
                <a:latin typeface="Courier New" pitchFamily="49" charset="0"/>
              </a:rPr>
              <a:t>	}</a:t>
            </a:r>
          </a:p>
          <a:p>
            <a:pPr eaLnBrk="1" hangingPunct="1">
              <a:buFontTx/>
              <a:buNone/>
            </a:pPr>
            <a:r>
              <a:rPr lang="en-US" dirty="0" smtClean="0"/>
              <a:t>				</a:t>
            </a:r>
          </a:p>
        </p:txBody>
      </p:sp>
      <p:sp>
        <p:nvSpPr>
          <p:cNvPr id="4" name="Rectangle 3"/>
          <p:cNvSpPr/>
          <p:nvPr/>
        </p:nvSpPr>
        <p:spPr>
          <a:xfrm>
            <a:off x="2895600" y="4114800"/>
            <a:ext cx="992579" cy="369332"/>
          </a:xfrm>
          <a:prstGeom prst="rect">
            <a:avLst/>
          </a:prstGeom>
        </p:spPr>
        <p:txBody>
          <a:bodyPr wrap="none">
            <a:spAutoFit/>
          </a:bodyPr>
          <a:lstStyle/>
          <a:p>
            <a:r>
              <a:rPr lang="en-US" dirty="0" smtClean="0">
                <a:solidFill>
                  <a:schemeClr val="accent6"/>
                </a:solidFill>
              </a:rPr>
              <a:t>selector</a:t>
            </a:r>
          </a:p>
        </p:txBody>
      </p:sp>
      <p:sp>
        <p:nvSpPr>
          <p:cNvPr id="5" name="Rectangle 4"/>
          <p:cNvSpPr/>
          <p:nvPr/>
        </p:nvSpPr>
        <p:spPr>
          <a:xfrm>
            <a:off x="4724400" y="5410200"/>
            <a:ext cx="1992853" cy="369332"/>
          </a:xfrm>
          <a:prstGeom prst="rect">
            <a:avLst/>
          </a:prstGeom>
        </p:spPr>
        <p:txBody>
          <a:bodyPr wrap="none">
            <a:spAutoFit/>
          </a:bodyPr>
          <a:lstStyle/>
          <a:p>
            <a:r>
              <a:rPr lang="en-US" dirty="0" smtClean="0">
                <a:solidFill>
                  <a:schemeClr val="accent6"/>
                </a:solidFill>
              </a:rPr>
              <a:t>declarations/rules</a:t>
            </a:r>
            <a:endParaRPr lang="en-US" dirty="0">
              <a:solidFill>
                <a:schemeClr val="accent6"/>
              </a:solidFill>
            </a:endParaRPr>
          </a:p>
        </p:txBody>
      </p:sp>
      <p:cxnSp>
        <p:nvCxnSpPr>
          <p:cNvPr id="9" name="Straight Arrow Connector 8"/>
          <p:cNvCxnSpPr/>
          <p:nvPr/>
        </p:nvCxnSpPr>
        <p:spPr>
          <a:xfrm>
            <a:off x="990600" y="4343400"/>
            <a:ext cx="17526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4419600" y="4953000"/>
            <a:ext cx="228600" cy="12954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Slide Number Placeholder 1"/>
          <p:cNvSpPr>
            <a:spLocks noGrp="1"/>
          </p:cNvSpPr>
          <p:nvPr>
            <p:ph type="sldNum" sz="quarter" idx="10"/>
          </p:nvPr>
        </p:nvSpPr>
        <p:spPr/>
        <p:txBody>
          <a:bodyPr/>
          <a:lstStyle/>
          <a:p>
            <a:pPr>
              <a:defRPr/>
            </a:pPr>
            <a:fld id="{BC67F005-AF80-499D-B38C-6BD1DB26FC97}"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0"/>
            <a:ext cx="7848600" cy="720725"/>
          </a:xfrm>
        </p:spPr>
        <p:txBody>
          <a:bodyPr/>
          <a:lstStyle/>
          <a:p>
            <a:pPr eaLnBrk="1" hangingPunct="1"/>
            <a:r>
              <a:rPr lang="en-US" dirty="0" smtClean="0"/>
              <a:t>Example :Using CSS in the HTML</a:t>
            </a:r>
          </a:p>
        </p:txBody>
      </p:sp>
      <p:sp>
        <p:nvSpPr>
          <p:cNvPr id="6147" name="Rectangle 3"/>
          <p:cNvSpPr>
            <a:spLocks noGrp="1" noChangeArrowheads="1"/>
          </p:cNvSpPr>
          <p:nvPr>
            <p:ph type="body" idx="1"/>
          </p:nvPr>
        </p:nvSpPr>
        <p:spPr>
          <a:xfrm>
            <a:off x="457200" y="1066800"/>
            <a:ext cx="8208963" cy="4940300"/>
          </a:xfrm>
        </p:spPr>
        <p:txBody>
          <a:bodyPr/>
          <a:lstStyle/>
          <a:p>
            <a:pPr eaLnBrk="1" hangingPunct="1">
              <a:lnSpc>
                <a:spcPct val="90000"/>
              </a:lnSpc>
              <a:buFontTx/>
              <a:buNone/>
            </a:pPr>
            <a:r>
              <a:rPr lang="en-US" dirty="0" smtClean="0"/>
              <a:t>This example uses style attribute to set the style of &lt;p&gt; tag</a:t>
            </a:r>
          </a:p>
          <a:p>
            <a:pPr eaLnBrk="1" hangingPunct="1">
              <a:lnSpc>
                <a:spcPct val="90000"/>
              </a:lnSpc>
              <a:buFontTx/>
              <a:buNone/>
            </a:pPr>
            <a:endParaRPr lang="en-US" dirty="0" smtClean="0"/>
          </a:p>
          <a:p>
            <a:pPr eaLnBrk="1" hangingPunct="1">
              <a:lnSpc>
                <a:spcPct val="90000"/>
              </a:lnSpc>
              <a:buFontTx/>
              <a:buNone/>
            </a:pPr>
            <a:r>
              <a:rPr lang="en-US" b="1" kern="1200" dirty="0" smtClean="0">
                <a:solidFill>
                  <a:srgbClr val="000000"/>
                </a:solidFill>
                <a:latin typeface="Courier New" pitchFamily="49" charset="0"/>
              </a:rPr>
              <a:t>&lt;html&gt;</a:t>
            </a:r>
          </a:p>
          <a:p>
            <a:pPr eaLnBrk="1" hangingPunct="1">
              <a:lnSpc>
                <a:spcPct val="90000"/>
              </a:lnSpc>
              <a:buFontTx/>
              <a:buNone/>
            </a:pPr>
            <a:r>
              <a:rPr lang="en-US" b="1" kern="1200" dirty="0" smtClean="0">
                <a:solidFill>
                  <a:srgbClr val="000000"/>
                </a:solidFill>
                <a:latin typeface="Courier New" pitchFamily="49" charset="0"/>
              </a:rPr>
              <a:t>&lt;head&gt;</a:t>
            </a:r>
          </a:p>
          <a:p>
            <a:pPr eaLnBrk="1" hangingPunct="1">
              <a:lnSpc>
                <a:spcPct val="90000"/>
              </a:lnSpc>
              <a:buFontTx/>
              <a:buNone/>
            </a:pPr>
            <a:r>
              <a:rPr lang="en-US" b="1" kern="1200" dirty="0" smtClean="0">
                <a:solidFill>
                  <a:srgbClr val="000000"/>
                </a:solidFill>
                <a:latin typeface="Courier New" pitchFamily="49" charset="0"/>
              </a:rPr>
              <a:t>&lt;title&gt;CSS Example&lt;/title&gt;</a:t>
            </a:r>
          </a:p>
          <a:p>
            <a:pPr eaLnBrk="1" hangingPunct="1">
              <a:lnSpc>
                <a:spcPct val="90000"/>
              </a:lnSpc>
              <a:buFontTx/>
              <a:buNone/>
            </a:pPr>
            <a:r>
              <a:rPr lang="en-US" b="1" kern="1200" dirty="0" smtClean="0">
                <a:solidFill>
                  <a:srgbClr val="000000"/>
                </a:solidFill>
                <a:latin typeface="Courier New" pitchFamily="49" charset="0"/>
              </a:rPr>
              <a:t>&lt;style type="text/</a:t>
            </a:r>
            <a:r>
              <a:rPr lang="en-US" b="1" kern="1200" dirty="0" err="1" smtClean="0">
                <a:solidFill>
                  <a:srgbClr val="000000"/>
                </a:solidFill>
                <a:latin typeface="Courier New" pitchFamily="49" charset="0"/>
              </a:rPr>
              <a:t>css</a:t>
            </a:r>
            <a:r>
              <a:rPr lang="en-US" b="1" kern="1200" dirty="0" smtClean="0">
                <a:solidFill>
                  <a:srgbClr val="000000"/>
                </a:solidFill>
                <a:latin typeface="Courier New" pitchFamily="49" charset="0"/>
              </a:rPr>
              <a:t>"&gt;</a:t>
            </a:r>
          </a:p>
          <a:p>
            <a:pPr eaLnBrk="1" hangingPunct="1">
              <a:lnSpc>
                <a:spcPct val="90000"/>
              </a:lnSpc>
              <a:buFontTx/>
              <a:buNone/>
            </a:pPr>
            <a:r>
              <a:rPr lang="en-US" b="1" kern="1200" dirty="0" smtClean="0">
                <a:solidFill>
                  <a:srgbClr val="000000"/>
                </a:solidFill>
                <a:latin typeface="Courier New" pitchFamily="49" charset="0"/>
              </a:rPr>
              <a:t>p{ background-color : yellow; </a:t>
            </a:r>
          </a:p>
          <a:p>
            <a:pPr eaLnBrk="1" hangingPunct="1">
              <a:lnSpc>
                <a:spcPct val="90000"/>
              </a:lnSpc>
              <a:buFontTx/>
              <a:buNone/>
            </a:pPr>
            <a:r>
              <a:rPr lang="en-US" b="1" kern="1200" dirty="0" smtClean="0">
                <a:solidFill>
                  <a:srgbClr val="000000"/>
                </a:solidFill>
                <a:latin typeface="Courier New" pitchFamily="49" charset="0"/>
              </a:rPr>
              <a:t>  text-</a:t>
            </a:r>
            <a:r>
              <a:rPr lang="en-US" b="1" kern="1200" dirty="0" err="1" smtClean="0">
                <a:solidFill>
                  <a:srgbClr val="000000"/>
                </a:solidFill>
                <a:latin typeface="Courier New" pitchFamily="49" charset="0"/>
              </a:rPr>
              <a:t>align:center</a:t>
            </a:r>
            <a:r>
              <a:rPr lang="en-US" b="1" kern="1200" dirty="0" smtClean="0">
                <a:solidFill>
                  <a:srgbClr val="000000"/>
                </a:solidFill>
                <a:latin typeface="Courier New" pitchFamily="49" charset="0"/>
              </a:rPr>
              <a:t>;</a:t>
            </a:r>
          </a:p>
          <a:p>
            <a:pPr eaLnBrk="1" hangingPunct="1">
              <a:lnSpc>
                <a:spcPct val="90000"/>
              </a:lnSpc>
              <a:buFontTx/>
              <a:buNone/>
            </a:pPr>
            <a:r>
              <a:rPr lang="en-US" b="1" kern="1200" dirty="0" smtClean="0">
                <a:solidFill>
                  <a:srgbClr val="000000"/>
                </a:solidFill>
                <a:latin typeface="Courier New" pitchFamily="49" charset="0"/>
              </a:rPr>
              <a:t> }</a:t>
            </a:r>
          </a:p>
          <a:p>
            <a:pPr eaLnBrk="1" hangingPunct="1">
              <a:lnSpc>
                <a:spcPct val="90000"/>
              </a:lnSpc>
              <a:buFontTx/>
              <a:buNone/>
            </a:pPr>
            <a:r>
              <a:rPr lang="en-US" b="1" kern="1200" dirty="0" smtClean="0">
                <a:solidFill>
                  <a:srgbClr val="000000"/>
                </a:solidFill>
                <a:latin typeface="Courier New" pitchFamily="49" charset="0"/>
              </a:rPr>
              <a:t>&lt;/style&gt;</a:t>
            </a:r>
          </a:p>
          <a:p>
            <a:pPr eaLnBrk="1" hangingPunct="1">
              <a:lnSpc>
                <a:spcPct val="90000"/>
              </a:lnSpc>
              <a:buFontTx/>
              <a:buNone/>
            </a:pPr>
            <a:r>
              <a:rPr lang="en-US" b="1" kern="1200" dirty="0" smtClean="0">
                <a:solidFill>
                  <a:srgbClr val="000000"/>
                </a:solidFill>
                <a:latin typeface="Courier New" pitchFamily="49" charset="0"/>
              </a:rPr>
              <a:t>&lt;/head&gt;</a:t>
            </a:r>
          </a:p>
          <a:p>
            <a:pPr eaLnBrk="1" hangingPunct="1">
              <a:lnSpc>
                <a:spcPct val="90000"/>
              </a:lnSpc>
              <a:buFontTx/>
              <a:buNone/>
            </a:pPr>
            <a:r>
              <a:rPr lang="en-US" b="1" kern="1200" dirty="0" smtClean="0">
                <a:solidFill>
                  <a:srgbClr val="000000"/>
                </a:solidFill>
                <a:latin typeface="Courier New" pitchFamily="49" charset="0"/>
              </a:rPr>
              <a:t>&lt;body&gt;</a:t>
            </a:r>
          </a:p>
          <a:p>
            <a:pPr eaLnBrk="1" hangingPunct="1">
              <a:lnSpc>
                <a:spcPct val="90000"/>
              </a:lnSpc>
              <a:buFontTx/>
              <a:buNone/>
            </a:pPr>
            <a:r>
              <a:rPr lang="en-US" b="1" kern="1200" dirty="0" smtClean="0">
                <a:solidFill>
                  <a:srgbClr val="000000"/>
                </a:solidFill>
                <a:latin typeface="Courier New" pitchFamily="49" charset="0"/>
              </a:rPr>
              <a:t> &lt;p&gt;Hello  World&lt;/p&gt;  </a:t>
            </a:r>
          </a:p>
          <a:p>
            <a:pPr eaLnBrk="1" hangingPunct="1">
              <a:lnSpc>
                <a:spcPct val="90000"/>
              </a:lnSpc>
              <a:buFontTx/>
              <a:buNone/>
            </a:pPr>
            <a:r>
              <a:rPr lang="en-US" b="1" kern="1200" dirty="0" smtClean="0">
                <a:solidFill>
                  <a:srgbClr val="000000"/>
                </a:solidFill>
                <a:latin typeface="Courier New" pitchFamily="49" charset="0"/>
              </a:rPr>
              <a:t>&lt;/body&gt;&lt;/html&gt;</a:t>
            </a:r>
          </a:p>
        </p:txBody>
      </p:sp>
      <p:pic>
        <p:nvPicPr>
          <p:cNvPr id="1026" name="Picture 2"/>
          <p:cNvPicPr>
            <a:picLocks noChangeAspect="1" noChangeArrowheads="1"/>
          </p:cNvPicPr>
          <p:nvPr/>
        </p:nvPicPr>
        <p:blipFill>
          <a:blip r:embed="rId3" cstate="print"/>
          <a:srcRect/>
          <a:stretch>
            <a:fillRect/>
          </a:stretch>
        </p:blipFill>
        <p:spPr bwMode="auto">
          <a:xfrm>
            <a:off x="3124200" y="5943600"/>
            <a:ext cx="5748338" cy="427386"/>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BC67F005-AF80-499D-B38C-6BD1DB26FC97}"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text</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spcBef>
                <a:spcPts val="500"/>
              </a:spcBef>
            </a:pPr>
            <a:r>
              <a:rPr lang="en-US" b="1" dirty="0" smtClean="0">
                <a:latin typeface="Courier New" pitchFamily="49" charset="0"/>
                <a:ea typeface="+mn-ea"/>
                <a:cs typeface="Courier New" pitchFamily="49" charset="0"/>
              </a:rPr>
              <a:t>text-align</a:t>
            </a:r>
          </a:p>
          <a:p>
            <a:pPr lvl="1">
              <a:lnSpc>
                <a:spcPct val="100000"/>
              </a:lnSpc>
              <a:spcBef>
                <a:spcPts val="500"/>
              </a:spcBef>
            </a:pPr>
            <a:r>
              <a:rPr lang="en-US" sz="2000" dirty="0" smtClean="0"/>
              <a:t>values: </a:t>
            </a:r>
            <a:r>
              <a:rPr lang="en-US" sz="2000" b="1" dirty="0" smtClean="0">
                <a:latin typeface="Courier New" pitchFamily="49" charset="0"/>
                <a:ea typeface="+mn-ea"/>
                <a:cs typeface="Courier New" pitchFamily="49" charset="0"/>
              </a:rPr>
              <a:t>center</a:t>
            </a:r>
            <a:r>
              <a:rPr lang="en-US" sz="2000" dirty="0" smtClean="0"/>
              <a:t>, </a:t>
            </a:r>
            <a:r>
              <a:rPr lang="en-US" sz="2000" b="1" dirty="0" smtClean="0">
                <a:latin typeface="Courier New" pitchFamily="49" charset="0"/>
                <a:cs typeface="Courier New" pitchFamily="49" charset="0"/>
              </a:rPr>
              <a:t>left, justify</a:t>
            </a:r>
            <a:endParaRPr lang="en-US" sz="2000" b="1" dirty="0" smtClean="0">
              <a:latin typeface="Courier New" pitchFamily="49" charset="0"/>
              <a:ea typeface="+mn-ea"/>
              <a:cs typeface="Courier New" pitchFamily="49" charset="0"/>
            </a:endParaRPr>
          </a:p>
          <a:p>
            <a:pPr>
              <a:lnSpc>
                <a:spcPct val="100000"/>
              </a:lnSpc>
              <a:spcBef>
                <a:spcPts val="500"/>
              </a:spcBef>
            </a:pPr>
            <a:r>
              <a:rPr lang="en-US" b="1" dirty="0" smtClean="0">
                <a:latin typeface="Courier New" pitchFamily="49" charset="0"/>
                <a:ea typeface="+mn-ea"/>
                <a:cs typeface="Courier New" pitchFamily="49" charset="0"/>
              </a:rPr>
              <a:t>color</a:t>
            </a:r>
          </a:p>
          <a:p>
            <a:pPr lvl="1">
              <a:lnSpc>
                <a:spcPct val="100000"/>
              </a:lnSpc>
              <a:spcBef>
                <a:spcPts val="500"/>
              </a:spcBef>
            </a:pPr>
            <a:r>
              <a:rPr lang="en-US" sz="2000" dirty="0" smtClean="0"/>
              <a:t>In general wherever we have color, it can have HEX value (#ff0000),an RGB value (</a:t>
            </a:r>
            <a:r>
              <a:rPr lang="en-US" sz="2000" dirty="0" err="1" smtClean="0"/>
              <a:t>rgb</a:t>
            </a:r>
            <a:r>
              <a:rPr lang="en-US" sz="2000" dirty="0" smtClean="0"/>
              <a:t>(255,0,0) or a color name (red)</a:t>
            </a:r>
            <a:endParaRPr lang="en-US" sz="2000" b="1" dirty="0" smtClean="0">
              <a:latin typeface="Courier New" pitchFamily="49" charset="0"/>
              <a:ea typeface="+mn-ea"/>
              <a:cs typeface="Courier New" pitchFamily="49" charset="0"/>
            </a:endParaRPr>
          </a:p>
          <a:p>
            <a:pPr>
              <a:lnSpc>
                <a:spcPct val="100000"/>
              </a:lnSpc>
              <a:spcBef>
                <a:spcPts val="500"/>
              </a:spcBef>
            </a:pPr>
            <a:r>
              <a:rPr lang="en-US" b="1" dirty="0" smtClean="0">
                <a:latin typeface="Courier New" pitchFamily="49" charset="0"/>
                <a:ea typeface="+mn-ea"/>
                <a:cs typeface="Courier New" pitchFamily="49" charset="0"/>
              </a:rPr>
              <a:t>text-decoration</a:t>
            </a:r>
          </a:p>
          <a:p>
            <a:pPr lvl="1">
              <a:lnSpc>
                <a:spcPct val="100000"/>
              </a:lnSpc>
              <a:spcBef>
                <a:spcPts val="500"/>
              </a:spcBef>
            </a:pPr>
            <a:r>
              <a:rPr lang="en-US" sz="2000" dirty="0" smtClean="0"/>
              <a:t>values</a:t>
            </a:r>
            <a:r>
              <a:rPr lang="en-US" sz="2000" b="1" dirty="0" smtClean="0">
                <a:latin typeface="Courier New" pitchFamily="49" charset="0"/>
                <a:ea typeface="+mn-ea"/>
                <a:cs typeface="Courier New" pitchFamily="49" charset="0"/>
              </a:rPr>
              <a:t>: </a:t>
            </a:r>
            <a:r>
              <a:rPr lang="en-US" sz="2000" b="1" dirty="0" err="1" smtClean="0">
                <a:latin typeface="Courier New" pitchFamily="49" charset="0"/>
                <a:cs typeface="Courier New" pitchFamily="49" charset="0"/>
              </a:rPr>
              <a:t>overline</a:t>
            </a:r>
            <a:r>
              <a:rPr lang="en-US" sz="2000" b="1" dirty="0" smtClean="0">
                <a:latin typeface="Courier New" pitchFamily="49" charset="0"/>
                <a:cs typeface="Courier New" pitchFamily="49" charset="0"/>
              </a:rPr>
              <a:t>, </a:t>
            </a:r>
            <a:r>
              <a:rPr lang="en-US" sz="2000" b="1" dirty="0" smtClean="0">
                <a:latin typeface="Courier New" pitchFamily="49" charset="0"/>
                <a:ea typeface="+mn-ea"/>
                <a:cs typeface="Courier New" pitchFamily="49" charset="0"/>
              </a:rPr>
              <a:t>line-through, underline, blink, none</a:t>
            </a:r>
          </a:p>
          <a:p>
            <a:pPr>
              <a:lnSpc>
                <a:spcPct val="100000"/>
              </a:lnSpc>
              <a:spcBef>
                <a:spcPts val="500"/>
              </a:spcBef>
            </a:pPr>
            <a:r>
              <a:rPr lang="en-US" b="1" dirty="0" smtClean="0">
                <a:latin typeface="Courier New" pitchFamily="49" charset="0"/>
                <a:ea typeface="+mn-ea"/>
                <a:cs typeface="Courier New" pitchFamily="49" charset="0"/>
              </a:rPr>
              <a:t>text-transform</a:t>
            </a:r>
          </a:p>
          <a:p>
            <a:pPr lvl="1">
              <a:lnSpc>
                <a:spcPct val="100000"/>
              </a:lnSpc>
              <a:spcBef>
                <a:spcPts val="500"/>
              </a:spcBef>
            </a:pPr>
            <a:r>
              <a:rPr lang="en-US" sz="2000" b="1" dirty="0" smtClean="0">
                <a:latin typeface="Courier New" pitchFamily="49" charset="0"/>
                <a:ea typeface="+mn-ea"/>
                <a:cs typeface="Courier New" pitchFamily="49" charset="0"/>
              </a:rPr>
              <a:t>p{text-</a:t>
            </a:r>
            <a:r>
              <a:rPr lang="en-US" sz="2000" b="1" dirty="0" err="1" smtClean="0">
                <a:latin typeface="Courier New" pitchFamily="49" charset="0"/>
                <a:ea typeface="+mn-ea"/>
                <a:cs typeface="Courier New" pitchFamily="49" charset="0"/>
              </a:rPr>
              <a:t>transform:capitalize</a:t>
            </a:r>
            <a:r>
              <a:rPr lang="en-US" sz="2000" b="1" dirty="0" smtClean="0">
                <a:latin typeface="Courier New" pitchFamily="49" charset="0"/>
                <a:ea typeface="+mn-ea"/>
                <a:cs typeface="Courier New" pitchFamily="49" charset="0"/>
              </a:rPr>
              <a:t>;}</a:t>
            </a:r>
          </a:p>
          <a:p>
            <a:pPr lvl="1">
              <a:lnSpc>
                <a:spcPct val="100000"/>
              </a:lnSpc>
              <a:spcBef>
                <a:spcPts val="500"/>
              </a:spcBef>
            </a:pPr>
            <a:r>
              <a:rPr lang="en-US" sz="2000" b="1" dirty="0" smtClean="0">
                <a:latin typeface="Courier New" pitchFamily="49" charset="0"/>
                <a:ea typeface="+mn-ea"/>
                <a:cs typeface="Courier New" pitchFamily="49" charset="0"/>
              </a:rPr>
              <a:t>uppercase, lowercase,</a:t>
            </a:r>
            <a:r>
              <a:rPr lang="en-US"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capitalize</a:t>
            </a:r>
          </a:p>
          <a:p>
            <a:pPr>
              <a:lnSpc>
                <a:spcPct val="100000"/>
              </a:lnSpc>
              <a:spcBef>
                <a:spcPts val="500"/>
              </a:spcBef>
            </a:pPr>
            <a:r>
              <a:rPr lang="en-US" b="1" dirty="0" smtClean="0">
                <a:latin typeface="Courier New" pitchFamily="49" charset="0"/>
                <a:ea typeface="+mn-ea"/>
                <a:cs typeface="Courier New" pitchFamily="49" charset="0"/>
              </a:rPr>
              <a:t>text-indent</a:t>
            </a:r>
          </a:p>
          <a:p>
            <a:pPr>
              <a:lnSpc>
                <a:spcPct val="100000"/>
              </a:lnSpc>
              <a:spcBef>
                <a:spcPts val="500"/>
              </a:spcBef>
              <a:buNone/>
            </a:pPr>
            <a:r>
              <a:rPr lang="en-US" dirty="0" smtClean="0"/>
              <a:t>Example:</a:t>
            </a:r>
          </a:p>
          <a:p>
            <a:pPr marL="342900" lvl="1" indent="-342900">
              <a:lnSpc>
                <a:spcPct val="100000"/>
              </a:lnSpc>
              <a:spcBef>
                <a:spcPts val="500"/>
              </a:spcBef>
              <a:buNone/>
            </a:pPr>
            <a:r>
              <a:rPr lang="en-US" sz="2000" b="1" dirty="0" smtClean="0">
                <a:latin typeface="Courier New" pitchFamily="49" charset="0"/>
                <a:cs typeface="Courier New" pitchFamily="49" charset="0"/>
              </a:rPr>
              <a:t>h1 {text-</a:t>
            </a:r>
            <a:r>
              <a:rPr lang="en-US" sz="2000" b="1" dirty="0" err="1" smtClean="0">
                <a:latin typeface="Courier New" pitchFamily="49" charset="0"/>
                <a:cs typeface="Courier New" pitchFamily="49" charset="0"/>
              </a:rPr>
              <a:t>align:center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color:blue</a:t>
            </a:r>
            <a:r>
              <a:rPr lang="en-US" sz="2000" b="1" dirty="0" smtClean="0">
                <a:latin typeface="Courier New" pitchFamily="49" charset="0"/>
                <a:cs typeface="Courier New" pitchFamily="49" charset="0"/>
              </a:rPr>
              <a:t>; text-</a:t>
            </a:r>
            <a:r>
              <a:rPr lang="en-US" sz="2000" b="1" dirty="0" err="1" smtClean="0">
                <a:latin typeface="Courier New" pitchFamily="49" charset="0"/>
                <a:cs typeface="Courier New" pitchFamily="49" charset="0"/>
              </a:rPr>
              <a:t>decoration:overline</a:t>
            </a:r>
            <a:r>
              <a:rPr lang="en-US" sz="2000" b="1" dirty="0" smtClean="0">
                <a:latin typeface="Courier New" pitchFamily="49" charset="0"/>
                <a:cs typeface="Courier New" pitchFamily="49" charset="0"/>
              </a:rPr>
              <a:t>; text-indent:50px;}</a:t>
            </a:r>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font</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font-family</a:t>
            </a:r>
          </a:p>
          <a:p>
            <a:r>
              <a:rPr lang="en-US" b="1" dirty="0" smtClean="0">
                <a:latin typeface="Courier New" pitchFamily="49" charset="0"/>
                <a:cs typeface="Courier New" pitchFamily="49" charset="0"/>
              </a:rPr>
              <a:t>font-style</a:t>
            </a:r>
          </a:p>
          <a:p>
            <a:pPr lvl="1"/>
            <a:r>
              <a:rPr lang="en-US" sz="2000" dirty="0" smtClean="0">
                <a:ea typeface="+mn-ea"/>
                <a:cs typeface="+mn-cs"/>
              </a:rPr>
              <a:t>Values</a:t>
            </a:r>
            <a:r>
              <a:rPr lang="en-US" sz="2000" b="1" dirty="0" smtClean="0">
                <a:latin typeface="Courier New" pitchFamily="49" charset="0"/>
                <a:cs typeface="Courier New" pitchFamily="49" charset="0"/>
              </a:rPr>
              <a:t>: </a:t>
            </a:r>
            <a:r>
              <a:rPr lang="en-US" sz="2000" b="1" dirty="0" smtClean="0">
                <a:latin typeface="Courier New" pitchFamily="49" charset="0"/>
                <a:ea typeface="+mn-ea"/>
                <a:cs typeface="Courier New" pitchFamily="49" charset="0"/>
              </a:rPr>
              <a:t>normal, italic, oblique</a:t>
            </a:r>
          </a:p>
          <a:p>
            <a:r>
              <a:rPr lang="en-US" b="1" dirty="0" smtClean="0">
                <a:latin typeface="Courier New" pitchFamily="49" charset="0"/>
                <a:cs typeface="Courier New" pitchFamily="49" charset="0"/>
              </a:rPr>
              <a:t>font-size</a:t>
            </a:r>
          </a:p>
          <a:p>
            <a:pPr>
              <a:buNone/>
            </a:pPr>
            <a:r>
              <a:rPr lang="en-US" dirty="0" smtClean="0"/>
              <a:t>Example:</a:t>
            </a:r>
          </a:p>
          <a:p>
            <a:r>
              <a:rPr lang="en-US" b="1" dirty="0" smtClean="0">
                <a:latin typeface="Courier New" pitchFamily="49" charset="0"/>
                <a:cs typeface="Courier New" pitchFamily="49" charset="0"/>
              </a:rPr>
              <a:t>p{font-family:"Times New Roman", </a:t>
            </a:r>
            <a:r>
              <a:rPr lang="en-IN" b="1" dirty="0" err="1" smtClean="0">
                <a:latin typeface="Courier New" pitchFamily="49" charset="0"/>
                <a:cs typeface="Courier New" pitchFamily="49" charset="0"/>
              </a:rPr>
              <a:t>verdana</a:t>
            </a: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geneva</a:t>
            </a:r>
            <a:r>
              <a:rPr lang="en-IN"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font-</a:t>
            </a:r>
            <a:r>
              <a:rPr lang="en-US" b="1" dirty="0" err="1" smtClean="0">
                <a:latin typeface="Courier New" pitchFamily="49" charset="0"/>
                <a:cs typeface="Courier New" pitchFamily="49" charset="0"/>
              </a:rPr>
              <a:t>style:italic</a:t>
            </a:r>
            <a:r>
              <a:rPr lang="en-US" b="1" dirty="0" smtClean="0">
                <a:latin typeface="Courier New" pitchFamily="49" charset="0"/>
                <a:cs typeface="Courier New" pitchFamily="49" charset="0"/>
              </a:rPr>
              <a:t>; font-size:12px;}</a:t>
            </a:r>
            <a:r>
              <a:rPr lang="en-US" dirty="0" smtClean="0"/>
              <a:t/>
            </a:r>
            <a:br>
              <a:rPr lang="en-US" dirty="0" smtClean="0"/>
            </a:br>
            <a:endParaRPr lang="en-US" b="1" dirty="0" smtClean="0">
              <a:latin typeface="Courier New" pitchFamily="49" charset="0"/>
              <a:cs typeface="Courier New" pitchFamily="49" charset="0"/>
            </a:endParaRPr>
          </a:p>
          <a:p>
            <a:pPr>
              <a:buNone/>
            </a:pPr>
            <a:r>
              <a:rPr lang="en-US" dirty="0" smtClean="0"/>
              <a:t/>
            </a:r>
            <a:br>
              <a:rPr lang="en-US" dirty="0" smtClean="0"/>
            </a:br>
            <a:endParaRPr lang="en-US" dirty="0"/>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background</a:t>
            </a:r>
            <a:endParaRPr lang="en-US" dirty="0"/>
          </a:p>
        </p:txBody>
      </p:sp>
      <p:sp>
        <p:nvSpPr>
          <p:cNvPr id="3" name="Content Placeholder 2"/>
          <p:cNvSpPr>
            <a:spLocks noGrp="1"/>
          </p:cNvSpPr>
          <p:nvPr>
            <p:ph idx="1"/>
          </p:nvPr>
        </p:nvSpPr>
        <p:spPr>
          <a:xfrm>
            <a:off x="381000" y="1219200"/>
            <a:ext cx="8458200" cy="4343400"/>
          </a:xfrm>
        </p:spPr>
        <p:txBody>
          <a:bodyPr/>
          <a:lstStyle/>
          <a:p>
            <a:r>
              <a:rPr lang="en-US" b="1" dirty="0" smtClean="0">
                <a:latin typeface="Courier New" pitchFamily="49" charset="0"/>
                <a:cs typeface="Courier New" pitchFamily="49" charset="0"/>
              </a:rPr>
              <a:t>background-color</a:t>
            </a:r>
          </a:p>
          <a:p>
            <a:r>
              <a:rPr lang="en-US" b="1" dirty="0" smtClean="0">
                <a:latin typeface="Courier New" pitchFamily="49" charset="0"/>
                <a:cs typeface="Courier New" pitchFamily="49" charset="0"/>
              </a:rPr>
              <a:t>background-image</a:t>
            </a:r>
          </a:p>
          <a:p>
            <a:pPr lvl="1"/>
            <a:r>
              <a:rPr lang="en-US" sz="2000" b="1" dirty="0" smtClean="0">
                <a:latin typeface="Courier New" pitchFamily="49" charset="0"/>
                <a:cs typeface="Courier New" pitchFamily="49" charset="0"/>
              </a:rPr>
              <a:t>body {background-</a:t>
            </a:r>
            <a:r>
              <a:rPr lang="en-US" sz="2000" b="1" dirty="0" err="1" smtClean="0">
                <a:latin typeface="Courier New" pitchFamily="49" charset="0"/>
                <a:cs typeface="Courier New" pitchFamily="49" charset="0"/>
              </a:rPr>
              <a:t>image:url</a:t>
            </a:r>
            <a:r>
              <a:rPr lang="en-US" sz="2000" b="1" dirty="0" smtClean="0">
                <a:latin typeface="Courier New" pitchFamily="49" charset="0"/>
                <a:cs typeface="Courier New" pitchFamily="49" charset="0"/>
              </a:rPr>
              <a:t>(‘flower.gif');} </a:t>
            </a:r>
          </a:p>
          <a:p>
            <a:r>
              <a:rPr lang="en-US" b="1" dirty="0" smtClean="0">
                <a:latin typeface="Courier New" pitchFamily="49" charset="0"/>
                <a:cs typeface="Courier New" pitchFamily="49" charset="0"/>
              </a:rPr>
              <a:t>background-repeat</a:t>
            </a:r>
          </a:p>
          <a:p>
            <a:pPr lvl="1"/>
            <a:r>
              <a:rPr lang="en-US" sz="2000" dirty="0" smtClean="0">
                <a:ea typeface="+mn-ea"/>
                <a:cs typeface="+mn-cs"/>
              </a:rPr>
              <a:t> values: </a:t>
            </a:r>
            <a:r>
              <a:rPr lang="en-US" sz="2000" b="1" dirty="0" smtClean="0">
                <a:latin typeface="Courier New" pitchFamily="49" charset="0"/>
                <a:cs typeface="Courier New" pitchFamily="49" charset="0"/>
              </a:rPr>
              <a:t>no-repeat, repeat-x</a:t>
            </a:r>
          </a:p>
          <a:p>
            <a:r>
              <a:rPr lang="en-US" b="1" dirty="0" smtClean="0">
                <a:latin typeface="Courier New" pitchFamily="49" charset="0"/>
                <a:cs typeface="Courier New" pitchFamily="49" charset="0"/>
              </a:rPr>
              <a:t>background-position</a:t>
            </a:r>
          </a:p>
          <a:p>
            <a:pPr lvl="1"/>
            <a:r>
              <a:rPr lang="en-US" sz="2000" b="1" dirty="0" smtClean="0">
                <a:latin typeface="Courier New" pitchFamily="49" charset="0"/>
                <a:cs typeface="Courier New" pitchFamily="49" charset="0"/>
              </a:rPr>
              <a:t>p{</a:t>
            </a:r>
            <a:r>
              <a:rPr lang="en-US" sz="2000" dirty="0" smtClean="0"/>
              <a:t> </a:t>
            </a:r>
            <a:r>
              <a:rPr lang="en-US" sz="2000" b="1" dirty="0" smtClean="0">
                <a:latin typeface="Courier New" pitchFamily="49" charset="0"/>
                <a:cs typeface="Courier New" pitchFamily="49" charset="0"/>
              </a:rPr>
              <a:t>background-</a:t>
            </a:r>
            <a:r>
              <a:rPr lang="en-US" sz="2000" b="1" dirty="0" err="1" smtClean="0">
                <a:latin typeface="Courier New" pitchFamily="49" charset="0"/>
                <a:cs typeface="Courier New" pitchFamily="49" charset="0"/>
              </a:rPr>
              <a:t>position:right</a:t>
            </a:r>
            <a:r>
              <a:rPr lang="en-US" sz="2000" b="1" dirty="0" smtClean="0">
                <a:latin typeface="Courier New" pitchFamily="49" charset="0"/>
                <a:cs typeface="Courier New" pitchFamily="49" charset="0"/>
              </a:rPr>
              <a:t> top;}</a:t>
            </a:r>
          </a:p>
          <a:p>
            <a:r>
              <a:rPr lang="en-US" dirty="0" smtClean="0"/>
              <a:t>Short hand form of giving all background properties together</a:t>
            </a:r>
          </a:p>
          <a:p>
            <a:pPr>
              <a:buNone/>
            </a:pPr>
            <a:r>
              <a:rPr lang="en-US" sz="1200" dirty="0" smtClean="0"/>
              <a:t>	</a:t>
            </a:r>
            <a:r>
              <a:rPr lang="en-US" b="1" dirty="0" smtClean="0">
                <a:latin typeface="Courier New" pitchFamily="49" charset="0"/>
                <a:cs typeface="Courier New" pitchFamily="49" charset="0"/>
              </a:rPr>
              <a:t>body {</a:t>
            </a:r>
            <a:r>
              <a:rPr lang="en-US" b="1" dirty="0" err="1" smtClean="0">
                <a:latin typeface="Courier New" pitchFamily="49" charset="0"/>
                <a:cs typeface="Courier New" pitchFamily="49" charset="0"/>
              </a:rPr>
              <a:t>background:yellow</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url</a:t>
            </a:r>
            <a:r>
              <a:rPr lang="en-US" b="1" dirty="0" smtClean="0">
                <a:latin typeface="Courier New" pitchFamily="49" charset="0"/>
                <a:cs typeface="Courier New" pitchFamily="49" charset="0"/>
              </a:rPr>
              <a:t>(‘flower.gif') no-repeat left top;}</a:t>
            </a:r>
            <a:endParaRPr lang="en-US" sz="2000" dirty="0"/>
          </a:p>
        </p:txBody>
      </p:sp>
      <p:sp>
        <p:nvSpPr>
          <p:cNvPr id="5" name="Slide Number Placeholder 4"/>
          <p:cNvSpPr>
            <a:spLocks noGrp="1"/>
          </p:cNvSpPr>
          <p:nvPr>
            <p:ph type="sldNum" sz="quarter" idx="10"/>
          </p:nvPr>
        </p:nvSpPr>
        <p:spPr/>
        <p:txBody>
          <a:bodyPr/>
          <a:lstStyle/>
          <a:p>
            <a:pPr>
              <a:defRPr/>
            </a:pPr>
            <a:fld id="{BC67F005-AF80-499D-B38C-6BD1DB26FC97}"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BC500F-9F11-4319-92AC-622F5940A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F8AC294-091D-4577-BFE1-2EB682F34C18}">
  <ds:schemaRefs>
    <ds:schemaRef ds:uri="http://schemas.microsoft.com/office/2006/metadata/properties"/>
  </ds:schemaRefs>
</ds:datastoreItem>
</file>

<file path=customXml/itemProps3.xml><?xml version="1.0" encoding="utf-8"?>
<ds:datastoreItem xmlns:ds="http://schemas.openxmlformats.org/officeDocument/2006/customXml" ds:itemID="{D2CE6F35-04F3-4376-9227-FEB935E562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1482</TotalTime>
  <Words>1140</Words>
  <Application>Microsoft Office PowerPoint</Application>
  <PresentationFormat>On-screen Show (4:3)</PresentationFormat>
  <Paragraphs>243</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CSS</vt:lpstr>
      <vt:lpstr>Objectives</vt:lpstr>
      <vt:lpstr>Table of Content</vt:lpstr>
      <vt:lpstr>What is CSS?</vt:lpstr>
      <vt:lpstr>Slide 5</vt:lpstr>
      <vt:lpstr>Example :Using CSS in the HTML</vt:lpstr>
      <vt:lpstr>CSS Properties for text</vt:lpstr>
      <vt:lpstr>CSS Properties for font</vt:lpstr>
      <vt:lpstr>CSS Properties for background</vt:lpstr>
      <vt:lpstr>CSS Properties for tables</vt:lpstr>
      <vt:lpstr>CSS Properties for links</vt:lpstr>
      <vt:lpstr>border values</vt:lpstr>
      <vt:lpstr>CSS Properties for lists</vt:lpstr>
      <vt:lpstr>Combining styles</vt:lpstr>
      <vt:lpstr>Linking CSS file externally</vt:lpstr>
      <vt:lpstr>Creating different styles for same element </vt:lpstr>
      <vt:lpstr>Example: using class</vt:lpstr>
      <vt:lpstr>Using id of the element</vt:lpstr>
      <vt:lpstr>Adding Styles to &lt;div&gt; and descendants</vt:lpstr>
      <vt:lpstr>Writing a descendant selector</vt:lpstr>
      <vt:lpstr>Exercise </vt:lpstr>
      <vt:lpstr>Summary</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HP</cp:lastModifiedBy>
  <cp:revision>419</cp:revision>
  <dcterms:created xsi:type="dcterms:W3CDTF">2005-08-31T12:40:43Z</dcterms:created>
  <dcterms:modified xsi:type="dcterms:W3CDTF">2016-10-04T12:08:40Z</dcterms:modified>
</cp:coreProperties>
</file>