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Lst>
  <p:notesMasterIdLst>
    <p:notesMasterId r:id="rId29"/>
  </p:notesMasterIdLst>
  <p:handoutMasterIdLst>
    <p:handoutMasterId r:id="rId30"/>
  </p:handoutMasterIdLst>
  <p:sldIdLst>
    <p:sldId id="256" r:id="rId2"/>
    <p:sldId id="269" r:id="rId3"/>
    <p:sldId id="342" r:id="rId4"/>
    <p:sldId id="259" r:id="rId5"/>
    <p:sldId id="340" r:id="rId6"/>
    <p:sldId id="271" r:id="rId7"/>
    <p:sldId id="341" r:id="rId8"/>
    <p:sldId id="343" r:id="rId9"/>
    <p:sldId id="348" r:id="rId10"/>
    <p:sldId id="345" r:id="rId11"/>
    <p:sldId id="347" r:id="rId12"/>
    <p:sldId id="346" r:id="rId13"/>
    <p:sldId id="351" r:id="rId14"/>
    <p:sldId id="260" r:id="rId15"/>
    <p:sldId id="261" r:id="rId16"/>
    <p:sldId id="262" r:id="rId17"/>
    <p:sldId id="349" r:id="rId18"/>
    <p:sldId id="352" r:id="rId19"/>
    <p:sldId id="263" r:id="rId20"/>
    <p:sldId id="350" r:id="rId21"/>
    <p:sldId id="356" r:id="rId22"/>
    <p:sldId id="355" r:id="rId23"/>
    <p:sldId id="264" r:id="rId24"/>
    <p:sldId id="265" r:id="rId25"/>
    <p:sldId id="354" r:id="rId26"/>
    <p:sldId id="357" r:id="rId27"/>
    <p:sldId id="27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92F020"/>
    <a:srgbClr val="D60093"/>
    <a:srgbClr val="000066"/>
    <a:srgbClr val="99CC00"/>
    <a:srgbClr val="3BFB4D"/>
    <a:srgbClr val="3CFA3C"/>
    <a:srgbClr val="78D00E"/>
    <a:srgbClr val="90F0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6" autoAdjust="0"/>
    <p:restoredTop sz="84767" autoAdjust="0"/>
  </p:normalViewPr>
  <p:slideViewPr>
    <p:cSldViewPr>
      <p:cViewPr varScale="1">
        <p:scale>
          <a:sx n="57" d="100"/>
          <a:sy n="57" d="100"/>
        </p:scale>
        <p:origin x="1492" y="36"/>
      </p:cViewPr>
      <p:guideLst>
        <p:guide orient="horz" pos="2160"/>
        <p:guide pos="2880"/>
      </p:guideLst>
    </p:cSldViewPr>
  </p:slideViewPr>
  <p:notesTextViewPr>
    <p:cViewPr>
      <p:scale>
        <a:sx n="125" d="100"/>
        <a:sy n="125" d="100"/>
      </p:scale>
      <p:origin x="0" y="0"/>
    </p:cViewPr>
  </p:notesTextViewPr>
  <p:sorterViewPr>
    <p:cViewPr>
      <p:scale>
        <a:sx n="66" d="100"/>
        <a:sy n="66" d="100"/>
      </p:scale>
      <p:origin x="0" y="1368"/>
    </p:cViewPr>
  </p:sorterViewPr>
  <p:notesViewPr>
    <p:cSldViewPr>
      <p:cViewPr varScale="1">
        <p:scale>
          <a:sx n="39" d="100"/>
          <a:sy n="39" d="100"/>
        </p:scale>
        <p:origin x="-2309"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341392-404B-4DF6-96B2-59EED4A37FBC}" type="datetimeFigureOut">
              <a:rPr lang="en-IN" smtClean="0"/>
              <a:pPr/>
              <a:t>11-10-2020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Copyright @ Trendz IT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B2A1BC-6E5A-4F1B-9468-8D11C0B6CC99}"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3AB7E5-0410-4015-9361-693A93161582}" type="datetimeFigureOut">
              <a:rPr lang="en-US" smtClean="0"/>
              <a:pPr/>
              <a:t>10/11/2020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Copyright @ Trendz IT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865651-6286-4C5B-9C14-6C1369A5D4DB}"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msdn.microsoft.com/en-IN/library/system.data.common.dbconnection.aspx"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msdn.microsoft.com/en-IN/library/system.data.common.dbdataadapter.aspx" TargetMode="External"/><Relationship Id="rId5" Type="http://schemas.openxmlformats.org/officeDocument/2006/relationships/hyperlink" Target="http://msdn.microsoft.com/en-IN/library/system.data.common.dbdatareader.aspx" TargetMode="External"/><Relationship Id="rId4" Type="http://schemas.openxmlformats.org/officeDocument/2006/relationships/hyperlink" Target="http://msdn.microsoft.com/en-IN/library/system.data.common.dbcommand.asp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a:t>
            </a:fld>
            <a:endParaRPr lang="en-US" dirty="0"/>
          </a:p>
        </p:txBody>
      </p:sp>
      <p:sp>
        <p:nvSpPr>
          <p:cNvPr id="5" name="Footer Placeholder 4"/>
          <p:cNvSpPr>
            <a:spLocks noGrp="1"/>
          </p:cNvSpPr>
          <p:nvPr>
            <p:ph type="ftr" sz="quarter" idx="11"/>
          </p:nvPr>
        </p:nvSpPr>
        <p:spPr/>
        <p:txBody>
          <a:bodyPr/>
          <a:lstStyle/>
          <a:p>
            <a:r>
              <a:rPr lang="en-US"/>
              <a:t>Copyright @ Trendz IT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a:t>Copyright @ Trendz IT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b="1" dirty="0"/>
              <a:t>Connection Object</a:t>
            </a:r>
          </a:p>
          <a:p>
            <a:pPr>
              <a:buFont typeface="Wingdings" pitchFamily="2" charset="2"/>
              <a:buNone/>
            </a:pPr>
            <a:r>
              <a:rPr lang="en-US" dirty="0"/>
              <a:t>The ADO Connection Object is used to create an open connection to a data source. Through this connection, you can access and manipulate a database.</a:t>
            </a:r>
          </a:p>
          <a:p>
            <a:pPr>
              <a:buFont typeface="Wingdings" pitchFamily="2" charset="2"/>
              <a:buNone/>
            </a:pPr>
            <a:r>
              <a:rPr lang="en-US" dirty="0"/>
              <a:t>If you want to access a database multiple times, you should establish a connection using the Connection object. You can also make a connection to a database by passing a connection string via a Command or </a:t>
            </a:r>
            <a:r>
              <a:rPr lang="en-US" dirty="0" err="1"/>
              <a:t>Recordset</a:t>
            </a:r>
            <a:r>
              <a:rPr lang="en-US" dirty="0"/>
              <a:t> object. However, this type of connection is only good for one specific, single query.</a:t>
            </a:r>
            <a:endParaRPr lang="en-IN" dirty="0"/>
          </a:p>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a:t>Copyright @ Trendz IT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a:buFont typeface="Wingdings" pitchFamily="2" charset="2"/>
              <a:buNone/>
            </a:pPr>
            <a:r>
              <a:rPr lang="en-US" b="1" dirty="0"/>
              <a:t>Properties</a:t>
            </a:r>
          </a:p>
          <a:p>
            <a:pPr>
              <a:buFont typeface="Wingdings" pitchFamily="2" charset="2"/>
              <a:buNone/>
            </a:pPr>
            <a:endParaRPr lang="en-US" b="0" dirty="0"/>
          </a:p>
          <a:p>
            <a:pPr>
              <a:buFont typeface="Wingdings" pitchFamily="2" charset="2"/>
              <a:buNone/>
            </a:pPr>
            <a:r>
              <a:rPr lang="en-US" b="0" dirty="0"/>
              <a:t>Property	Description</a:t>
            </a:r>
          </a:p>
          <a:p>
            <a:pPr>
              <a:buFont typeface="Wingdings" pitchFamily="2" charset="2"/>
              <a:buNone/>
            </a:pPr>
            <a:r>
              <a:rPr lang="en-US" b="0" dirty="0"/>
              <a:t>Attributes		Sets or returns the attributes of a Connection object</a:t>
            </a:r>
          </a:p>
          <a:p>
            <a:pPr>
              <a:buFont typeface="Wingdings" pitchFamily="2" charset="2"/>
              <a:buNone/>
            </a:pPr>
            <a:r>
              <a:rPr lang="en-US" b="0" dirty="0" err="1"/>
              <a:t>CommandTimeout</a:t>
            </a:r>
            <a:r>
              <a:rPr lang="en-US" b="0" dirty="0"/>
              <a:t>	Sets or returns the number of seconds to wait while attempting to execute a command</a:t>
            </a:r>
          </a:p>
          <a:p>
            <a:pPr>
              <a:buFont typeface="Wingdings" pitchFamily="2" charset="2"/>
              <a:buNone/>
            </a:pPr>
            <a:r>
              <a:rPr lang="en-US" b="0" dirty="0" err="1"/>
              <a:t>ConnectionString</a:t>
            </a:r>
            <a:r>
              <a:rPr lang="en-US" b="0" dirty="0"/>
              <a:t>	Sets or returns the details used to create a connection to a data source</a:t>
            </a:r>
          </a:p>
          <a:p>
            <a:pPr>
              <a:buFont typeface="Wingdings" pitchFamily="2" charset="2"/>
              <a:buNone/>
            </a:pPr>
            <a:r>
              <a:rPr lang="en-US" b="0" dirty="0" err="1"/>
              <a:t>ConnectionTimeout</a:t>
            </a:r>
            <a:r>
              <a:rPr lang="en-US" b="0" dirty="0"/>
              <a:t>	Sets or returns the number of seconds to wait for a connection to open</a:t>
            </a:r>
          </a:p>
          <a:p>
            <a:pPr>
              <a:buFont typeface="Wingdings" pitchFamily="2" charset="2"/>
              <a:buNone/>
            </a:pPr>
            <a:r>
              <a:rPr lang="en-US" b="0" dirty="0" err="1"/>
              <a:t>CursorLocation</a:t>
            </a:r>
            <a:r>
              <a:rPr lang="en-US" b="0" dirty="0"/>
              <a:t>	Sets or returns the location of the cursor service</a:t>
            </a:r>
          </a:p>
          <a:p>
            <a:pPr>
              <a:buFont typeface="Wingdings" pitchFamily="2" charset="2"/>
              <a:buNone/>
            </a:pPr>
            <a:r>
              <a:rPr lang="en-US" b="0" dirty="0" err="1"/>
              <a:t>DefaultDatabase</a:t>
            </a:r>
            <a:r>
              <a:rPr lang="en-US" b="0" dirty="0"/>
              <a:t>	Sets or returns the default database name</a:t>
            </a:r>
          </a:p>
          <a:p>
            <a:pPr>
              <a:buFont typeface="Wingdings" pitchFamily="2" charset="2"/>
              <a:buNone/>
            </a:pPr>
            <a:r>
              <a:rPr lang="en-US" b="0" dirty="0" err="1"/>
              <a:t>IsolationLevel</a:t>
            </a:r>
            <a:r>
              <a:rPr lang="en-US" b="0" dirty="0"/>
              <a:t>	Sets or returns the isolation level</a:t>
            </a:r>
          </a:p>
          <a:p>
            <a:pPr>
              <a:buFont typeface="Wingdings" pitchFamily="2" charset="2"/>
              <a:buNone/>
            </a:pPr>
            <a:r>
              <a:rPr lang="en-US" b="0" dirty="0"/>
              <a:t>Mode		Sets or returns the provider access permission</a:t>
            </a:r>
          </a:p>
          <a:p>
            <a:pPr>
              <a:buFont typeface="Wingdings" pitchFamily="2" charset="2"/>
              <a:buNone/>
            </a:pPr>
            <a:r>
              <a:rPr lang="en-US" b="0" dirty="0"/>
              <a:t>Provider		Sets or returns the provider name</a:t>
            </a:r>
          </a:p>
          <a:p>
            <a:pPr>
              <a:buFont typeface="Wingdings" pitchFamily="2" charset="2"/>
              <a:buNone/>
            </a:pPr>
            <a:r>
              <a:rPr lang="en-US" b="0" dirty="0"/>
              <a:t>State		Returns a value describing if the connection is open or closed</a:t>
            </a:r>
          </a:p>
          <a:p>
            <a:pPr>
              <a:buFont typeface="Wingdings" pitchFamily="2" charset="2"/>
              <a:buNone/>
            </a:pPr>
            <a:r>
              <a:rPr lang="en-US" b="0" dirty="0"/>
              <a:t>Version		Returns the ADO version number</a:t>
            </a:r>
          </a:p>
          <a:p>
            <a:pPr>
              <a:buFont typeface="Wingdings" pitchFamily="2" charset="2"/>
              <a:buNone/>
            </a:pPr>
            <a:endParaRPr lang="en-US" b="0" dirty="0"/>
          </a:p>
          <a:p>
            <a:pPr>
              <a:buFont typeface="Wingdings" pitchFamily="2" charset="2"/>
              <a:buNone/>
            </a:pPr>
            <a:endParaRPr lang="en-US" b="0" dirty="0"/>
          </a:p>
          <a:p>
            <a:pPr>
              <a:buFont typeface="Wingdings" pitchFamily="2" charset="2"/>
              <a:buNone/>
            </a:pPr>
            <a:endParaRPr lang="en-US" b="0" dirty="0"/>
          </a:p>
          <a:p>
            <a:pPr>
              <a:buFont typeface="Wingdings" pitchFamily="2" charset="2"/>
              <a:buNone/>
            </a:pPr>
            <a:r>
              <a:rPr lang="en-US" b="1" dirty="0"/>
              <a:t>Methods</a:t>
            </a:r>
          </a:p>
          <a:p>
            <a:pPr>
              <a:buFont typeface="Wingdings" pitchFamily="2" charset="2"/>
              <a:buNone/>
            </a:pPr>
            <a:endParaRPr lang="en-US" b="0" dirty="0"/>
          </a:p>
          <a:p>
            <a:pPr>
              <a:buFont typeface="Wingdings" pitchFamily="2" charset="2"/>
              <a:buNone/>
            </a:pPr>
            <a:r>
              <a:rPr lang="en-US" b="0" dirty="0"/>
              <a:t>Method		Description</a:t>
            </a:r>
          </a:p>
          <a:p>
            <a:pPr>
              <a:buFont typeface="Wingdings" pitchFamily="2" charset="2"/>
              <a:buNone/>
            </a:pPr>
            <a:r>
              <a:rPr lang="en-US" b="0" dirty="0" err="1"/>
              <a:t>BeginTrans</a:t>
            </a:r>
            <a:r>
              <a:rPr lang="en-US" b="0" dirty="0"/>
              <a:t>		Begins a new transaction</a:t>
            </a:r>
          </a:p>
          <a:p>
            <a:pPr>
              <a:buFont typeface="Wingdings" pitchFamily="2" charset="2"/>
              <a:buNone/>
            </a:pPr>
            <a:r>
              <a:rPr lang="en-US" b="0" dirty="0"/>
              <a:t>Cancel		Cancels an execution</a:t>
            </a:r>
          </a:p>
          <a:p>
            <a:pPr>
              <a:buFont typeface="Wingdings" pitchFamily="2" charset="2"/>
              <a:buNone/>
            </a:pPr>
            <a:r>
              <a:rPr lang="en-US" b="0" dirty="0"/>
              <a:t>Close		Closes a connection</a:t>
            </a:r>
          </a:p>
          <a:p>
            <a:pPr>
              <a:buFont typeface="Wingdings" pitchFamily="2" charset="2"/>
              <a:buNone/>
            </a:pPr>
            <a:r>
              <a:rPr lang="en-US" b="0" dirty="0" err="1"/>
              <a:t>CommitTrans</a:t>
            </a:r>
            <a:r>
              <a:rPr lang="en-US" b="0" dirty="0"/>
              <a:t>		Saves any changes and ends the current transaction</a:t>
            </a:r>
          </a:p>
          <a:p>
            <a:pPr>
              <a:buFont typeface="Wingdings" pitchFamily="2" charset="2"/>
              <a:buNone/>
            </a:pPr>
            <a:r>
              <a:rPr lang="en-US" b="0" dirty="0"/>
              <a:t>Execute		Executes a query, statement, procedure or provider specific text</a:t>
            </a:r>
          </a:p>
          <a:p>
            <a:pPr>
              <a:buFont typeface="Wingdings" pitchFamily="2" charset="2"/>
              <a:buNone/>
            </a:pPr>
            <a:r>
              <a:rPr lang="en-US" b="0" dirty="0"/>
              <a:t>Open		Opens a connection</a:t>
            </a:r>
          </a:p>
          <a:p>
            <a:pPr>
              <a:buFont typeface="Wingdings" pitchFamily="2" charset="2"/>
              <a:buNone/>
            </a:pPr>
            <a:r>
              <a:rPr lang="en-US" b="0" dirty="0" err="1"/>
              <a:t>OpenSchema</a:t>
            </a:r>
            <a:r>
              <a:rPr lang="en-US" b="0" dirty="0"/>
              <a:t>		Returns schema information from the provider about the data source</a:t>
            </a:r>
          </a:p>
          <a:p>
            <a:pPr>
              <a:buFont typeface="Wingdings" pitchFamily="2" charset="2"/>
              <a:buNone/>
            </a:pPr>
            <a:r>
              <a:rPr lang="en-US" b="0" dirty="0" err="1"/>
              <a:t>RollbackTrans</a:t>
            </a:r>
            <a:r>
              <a:rPr lang="en-US" b="0" dirty="0"/>
              <a:t>	Cancels any changes in the current transaction and ends the transaction</a:t>
            </a:r>
          </a:p>
          <a:p>
            <a:pPr>
              <a:buFont typeface="Wingdings" pitchFamily="2" charset="2"/>
              <a:buNone/>
            </a:pPr>
            <a:endParaRPr lang="en-US" b="0" dirty="0"/>
          </a:p>
          <a:p>
            <a:pPr>
              <a:buFont typeface="Wingdings" pitchFamily="2" charset="2"/>
              <a:buNone/>
            </a:pPr>
            <a:endParaRPr lang="en-US" b="0" dirty="0"/>
          </a:p>
          <a:p>
            <a:pPr>
              <a:buFont typeface="Wingdings" pitchFamily="2" charset="2"/>
              <a:buNone/>
            </a:pPr>
            <a:r>
              <a:rPr lang="en-US" b="1" dirty="0"/>
              <a:t>Events</a:t>
            </a:r>
          </a:p>
          <a:p>
            <a:pPr>
              <a:buFont typeface="Wingdings" pitchFamily="2" charset="2"/>
              <a:buNone/>
            </a:pPr>
            <a:endParaRPr lang="en-US" b="0" dirty="0"/>
          </a:p>
          <a:p>
            <a:pPr>
              <a:buFont typeface="Wingdings" pitchFamily="2" charset="2"/>
              <a:buNone/>
            </a:pPr>
            <a:r>
              <a:rPr lang="en-US" b="0" dirty="0"/>
              <a:t>Note:  You cannot handle events using VBScript or </a:t>
            </a:r>
            <a:r>
              <a:rPr lang="en-US" b="0" dirty="0" err="1"/>
              <a:t>JScript</a:t>
            </a:r>
            <a:r>
              <a:rPr lang="en-US" b="0" dirty="0"/>
              <a:t> (only Visual Basic, Visual C++, and Visual J++ languages can handle events).</a:t>
            </a:r>
          </a:p>
          <a:p>
            <a:pPr>
              <a:buFont typeface="Wingdings" pitchFamily="2" charset="2"/>
              <a:buNone/>
            </a:pPr>
            <a:endParaRPr lang="en-US" b="0" dirty="0"/>
          </a:p>
          <a:p>
            <a:pPr>
              <a:buFont typeface="Wingdings" pitchFamily="2" charset="2"/>
              <a:buNone/>
            </a:pPr>
            <a:r>
              <a:rPr lang="en-US" b="0" dirty="0"/>
              <a:t>Event		Description</a:t>
            </a:r>
          </a:p>
          <a:p>
            <a:pPr>
              <a:buFont typeface="Wingdings" pitchFamily="2" charset="2"/>
              <a:buNone/>
            </a:pPr>
            <a:r>
              <a:rPr lang="en-US" b="0" dirty="0" err="1"/>
              <a:t>BeginTransComplete</a:t>
            </a:r>
            <a:r>
              <a:rPr lang="en-US" b="0" dirty="0"/>
              <a:t>	Triggered after the </a:t>
            </a:r>
            <a:r>
              <a:rPr lang="en-US" b="0" dirty="0" err="1"/>
              <a:t>BeginTrans</a:t>
            </a:r>
            <a:r>
              <a:rPr lang="en-US" b="0" dirty="0"/>
              <a:t> operation</a:t>
            </a:r>
          </a:p>
          <a:p>
            <a:pPr>
              <a:buFont typeface="Wingdings" pitchFamily="2" charset="2"/>
              <a:buNone/>
            </a:pPr>
            <a:r>
              <a:rPr lang="en-US" b="0" dirty="0" err="1"/>
              <a:t>CommitTransComplete</a:t>
            </a:r>
            <a:r>
              <a:rPr lang="en-US" b="0" dirty="0"/>
              <a:t>	Triggered after the </a:t>
            </a:r>
            <a:r>
              <a:rPr lang="en-US" b="0" dirty="0" err="1"/>
              <a:t>CommitTrans</a:t>
            </a:r>
            <a:r>
              <a:rPr lang="en-US" b="0" dirty="0"/>
              <a:t> operation</a:t>
            </a:r>
          </a:p>
          <a:p>
            <a:pPr>
              <a:buFont typeface="Wingdings" pitchFamily="2" charset="2"/>
              <a:buNone/>
            </a:pPr>
            <a:r>
              <a:rPr lang="en-US" b="0" dirty="0" err="1"/>
              <a:t>ConnectComplete</a:t>
            </a:r>
            <a:r>
              <a:rPr lang="en-US" b="0" dirty="0"/>
              <a:t>	Triggered after a connection starts</a:t>
            </a:r>
          </a:p>
          <a:p>
            <a:pPr>
              <a:buFont typeface="Wingdings" pitchFamily="2" charset="2"/>
              <a:buNone/>
            </a:pPr>
            <a:r>
              <a:rPr lang="en-US" b="0" dirty="0"/>
              <a:t>Disconnect		Triggered after a connection ends</a:t>
            </a:r>
          </a:p>
          <a:p>
            <a:pPr>
              <a:buFont typeface="Wingdings" pitchFamily="2" charset="2"/>
              <a:buNone/>
            </a:pPr>
            <a:r>
              <a:rPr lang="en-US" b="0" dirty="0" err="1"/>
              <a:t>ExecuteComplete</a:t>
            </a:r>
            <a:r>
              <a:rPr lang="en-US" b="0" dirty="0"/>
              <a:t>	Triggered after a command has finished executing</a:t>
            </a:r>
          </a:p>
          <a:p>
            <a:pPr>
              <a:buFont typeface="Wingdings" pitchFamily="2" charset="2"/>
              <a:buNone/>
            </a:pPr>
            <a:r>
              <a:rPr lang="en-US" b="0" dirty="0" err="1"/>
              <a:t>InfoMessage</a:t>
            </a:r>
            <a:r>
              <a:rPr lang="en-US" b="0" dirty="0"/>
              <a:t>		Triggered if a warning occurs during a </a:t>
            </a:r>
            <a:r>
              <a:rPr lang="en-US" b="0" dirty="0" err="1"/>
              <a:t>ConnectionEvent</a:t>
            </a:r>
            <a:r>
              <a:rPr lang="en-US" b="0" dirty="0"/>
              <a:t> operation</a:t>
            </a:r>
          </a:p>
          <a:p>
            <a:pPr>
              <a:buFont typeface="Wingdings" pitchFamily="2" charset="2"/>
              <a:buNone/>
            </a:pPr>
            <a:r>
              <a:rPr lang="en-US" b="0" dirty="0" err="1"/>
              <a:t>RollbackTransComplete</a:t>
            </a:r>
            <a:r>
              <a:rPr lang="en-US" b="0" dirty="0"/>
              <a:t>	Triggered after the </a:t>
            </a:r>
            <a:r>
              <a:rPr lang="en-US" b="0" dirty="0" err="1"/>
              <a:t>RollbackTrans</a:t>
            </a:r>
            <a:r>
              <a:rPr lang="en-US" b="0" dirty="0"/>
              <a:t> operation</a:t>
            </a:r>
          </a:p>
          <a:p>
            <a:pPr>
              <a:buFont typeface="Wingdings" pitchFamily="2" charset="2"/>
              <a:buNone/>
            </a:pPr>
            <a:r>
              <a:rPr lang="en-US" b="0" dirty="0" err="1"/>
              <a:t>WillConnect</a:t>
            </a:r>
            <a:r>
              <a:rPr lang="en-US" b="0" dirty="0"/>
              <a:t>		Triggered before a connection starts</a:t>
            </a:r>
          </a:p>
          <a:p>
            <a:pPr>
              <a:buFont typeface="Wingdings" pitchFamily="2" charset="2"/>
              <a:buNone/>
            </a:pPr>
            <a:r>
              <a:rPr lang="en-US" b="0" dirty="0" err="1"/>
              <a:t>WillExecute</a:t>
            </a:r>
            <a:r>
              <a:rPr lang="en-US" b="0" dirty="0"/>
              <a:t>		Triggered before a command is executed</a:t>
            </a:r>
          </a:p>
          <a:p>
            <a:pPr>
              <a:buFont typeface="Wingdings" pitchFamily="2" charset="2"/>
              <a:buNone/>
            </a:pPr>
            <a:endParaRPr lang="en-US" b="0" dirty="0"/>
          </a:p>
          <a:p>
            <a:pPr>
              <a:buFont typeface="Wingdings" pitchFamily="2" charset="2"/>
              <a:buNone/>
            </a:pPr>
            <a:endParaRPr lang="en-US" b="0" dirty="0"/>
          </a:p>
          <a:p>
            <a:pPr>
              <a:buFont typeface="Wingdings" pitchFamily="2" charset="2"/>
              <a:buNone/>
            </a:pPr>
            <a:r>
              <a:rPr lang="en-US" b="1" dirty="0"/>
              <a:t>Collections</a:t>
            </a:r>
          </a:p>
          <a:p>
            <a:pPr>
              <a:buFont typeface="Wingdings" pitchFamily="2" charset="2"/>
              <a:buNone/>
            </a:pPr>
            <a:endParaRPr lang="en-US" b="0" dirty="0"/>
          </a:p>
          <a:p>
            <a:pPr>
              <a:buFont typeface="Wingdings" pitchFamily="2" charset="2"/>
              <a:buNone/>
            </a:pPr>
            <a:r>
              <a:rPr lang="en-US" b="0" dirty="0"/>
              <a:t>Collection	Description</a:t>
            </a:r>
          </a:p>
          <a:p>
            <a:pPr>
              <a:buFont typeface="Wingdings" pitchFamily="2" charset="2"/>
              <a:buNone/>
            </a:pPr>
            <a:r>
              <a:rPr lang="en-US" b="0" dirty="0"/>
              <a:t>Errors	Contains all the Error objects of the Connection object</a:t>
            </a:r>
          </a:p>
          <a:p>
            <a:pPr>
              <a:buFont typeface="Wingdings" pitchFamily="2" charset="2"/>
              <a:buNone/>
            </a:pPr>
            <a:r>
              <a:rPr lang="en-US" b="0" dirty="0"/>
              <a:t>Properties	Contains all the Property objects of the Connection object</a:t>
            </a:r>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a:t>Copyright @ Trendz IT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b="1" dirty="0"/>
              <a:t>Command Object</a:t>
            </a:r>
          </a:p>
          <a:p>
            <a:pPr>
              <a:buFont typeface="Wingdings" pitchFamily="2" charset="2"/>
              <a:buNone/>
            </a:pPr>
            <a:r>
              <a:rPr lang="en-US" dirty="0"/>
              <a:t>The ADO Command object is used to execute a single query against a database. The query can perform actions like creating, adding, retrieving, deleting or updating records.</a:t>
            </a:r>
          </a:p>
          <a:p>
            <a:pPr>
              <a:buFont typeface="Wingdings" pitchFamily="2" charset="2"/>
              <a:buNone/>
            </a:pPr>
            <a:endParaRPr lang="en-US" dirty="0"/>
          </a:p>
          <a:p>
            <a:pPr>
              <a:buFont typeface="Wingdings" pitchFamily="2" charset="2"/>
              <a:buNone/>
            </a:pPr>
            <a:r>
              <a:rPr lang="en-US" dirty="0"/>
              <a:t>If the query is used to retrieve data, the data will be returned as a </a:t>
            </a:r>
            <a:r>
              <a:rPr lang="en-US" dirty="0" err="1"/>
              <a:t>RecordSet</a:t>
            </a:r>
            <a:r>
              <a:rPr lang="en-US" dirty="0"/>
              <a:t> object. This means that the retrieved data can be manipulated by properties, collections, methods, and events of the </a:t>
            </a:r>
            <a:r>
              <a:rPr lang="en-US" dirty="0" err="1"/>
              <a:t>Recordset</a:t>
            </a:r>
            <a:r>
              <a:rPr lang="en-US" dirty="0"/>
              <a:t> object.</a:t>
            </a:r>
          </a:p>
          <a:p>
            <a:pPr>
              <a:buFont typeface="Wingdings" pitchFamily="2" charset="2"/>
              <a:buNone/>
            </a:pPr>
            <a:endParaRPr lang="en-US" dirty="0"/>
          </a:p>
          <a:p>
            <a:pPr>
              <a:buFont typeface="Wingdings" pitchFamily="2" charset="2"/>
              <a:buNone/>
            </a:pPr>
            <a:r>
              <a:rPr lang="en-US" dirty="0"/>
              <a:t>The major feature of the Command object is the ability to use stored queries and procedures with parameters.</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a:t>Copyright @ Trendz IT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buFont typeface="Wingdings" pitchFamily="2" charset="2"/>
              <a:buNone/>
            </a:pPr>
            <a:r>
              <a:rPr lang="en-US" b="1" dirty="0"/>
              <a:t>Properties</a:t>
            </a:r>
          </a:p>
          <a:p>
            <a:pPr>
              <a:buFont typeface="Wingdings" pitchFamily="2" charset="2"/>
              <a:buNone/>
            </a:pPr>
            <a:endParaRPr lang="en-US" dirty="0"/>
          </a:p>
          <a:p>
            <a:pPr>
              <a:buFont typeface="Wingdings" pitchFamily="2" charset="2"/>
              <a:buNone/>
            </a:pPr>
            <a:r>
              <a:rPr lang="en-US" dirty="0"/>
              <a:t>Property		Description</a:t>
            </a:r>
          </a:p>
          <a:p>
            <a:pPr>
              <a:buFont typeface="Wingdings" pitchFamily="2" charset="2"/>
              <a:buNone/>
            </a:pPr>
            <a:r>
              <a:rPr lang="en-US" dirty="0" err="1"/>
              <a:t>ActiveConnection</a:t>
            </a:r>
            <a:r>
              <a:rPr lang="en-US" dirty="0"/>
              <a:t>	Sets or returns a definition for a connection if the connection is closed, or the current 		Connection object if the connection is open</a:t>
            </a:r>
          </a:p>
          <a:p>
            <a:pPr>
              <a:buFont typeface="Wingdings" pitchFamily="2" charset="2"/>
              <a:buNone/>
            </a:pPr>
            <a:r>
              <a:rPr lang="en-US" dirty="0" err="1"/>
              <a:t>CommandText</a:t>
            </a:r>
            <a:r>
              <a:rPr lang="en-US" dirty="0"/>
              <a:t>	Sets or returns a provider command</a:t>
            </a:r>
          </a:p>
          <a:p>
            <a:pPr>
              <a:buFont typeface="Wingdings" pitchFamily="2" charset="2"/>
              <a:buNone/>
            </a:pPr>
            <a:r>
              <a:rPr lang="en-US" dirty="0" err="1"/>
              <a:t>CommandTimeout</a:t>
            </a:r>
            <a:r>
              <a:rPr lang="en-US" dirty="0"/>
              <a:t>	Sets or returns the number of seconds to wait while attempting to execute a command</a:t>
            </a:r>
          </a:p>
          <a:p>
            <a:pPr>
              <a:buFont typeface="Wingdings" pitchFamily="2" charset="2"/>
              <a:buNone/>
            </a:pPr>
            <a:r>
              <a:rPr lang="en-US" dirty="0" err="1"/>
              <a:t>CommandType</a:t>
            </a:r>
            <a:r>
              <a:rPr lang="en-US" dirty="0"/>
              <a:t>	Sets or returns the type of a Command object</a:t>
            </a:r>
          </a:p>
          <a:p>
            <a:pPr>
              <a:buFont typeface="Wingdings" pitchFamily="2" charset="2"/>
              <a:buNone/>
            </a:pPr>
            <a:r>
              <a:rPr lang="en-US" dirty="0"/>
              <a:t>Name		Sets or returns the name of a Command object</a:t>
            </a:r>
          </a:p>
          <a:p>
            <a:pPr>
              <a:buFont typeface="Wingdings" pitchFamily="2" charset="2"/>
              <a:buNone/>
            </a:pPr>
            <a:r>
              <a:rPr lang="en-US" dirty="0"/>
              <a:t>Prepared		Sets or returns a Boolean value that, if set to True, indicates that the command should 		save a prepared version of the query before the first execution</a:t>
            </a:r>
          </a:p>
          <a:p>
            <a:pPr>
              <a:buFont typeface="Wingdings" pitchFamily="2" charset="2"/>
              <a:buNone/>
            </a:pPr>
            <a:r>
              <a:rPr lang="en-US" dirty="0"/>
              <a:t>State		Returns a value that describes if the Command object is open, closed, connecting, 		executing or retrieving data</a:t>
            </a:r>
          </a:p>
          <a:p>
            <a:pPr>
              <a:buFont typeface="Wingdings" pitchFamily="2" charset="2"/>
              <a:buNone/>
            </a:pPr>
            <a:endParaRPr lang="en-US" dirty="0"/>
          </a:p>
          <a:p>
            <a:pPr>
              <a:buFont typeface="Wingdings" pitchFamily="2" charset="2"/>
              <a:buNone/>
            </a:pPr>
            <a:endParaRPr lang="en-US" dirty="0"/>
          </a:p>
          <a:p>
            <a:pPr>
              <a:buFont typeface="Wingdings" pitchFamily="2" charset="2"/>
              <a:buNone/>
            </a:pPr>
            <a:r>
              <a:rPr lang="en-US" b="1" dirty="0"/>
              <a:t>Methods</a:t>
            </a:r>
          </a:p>
          <a:p>
            <a:pPr>
              <a:buFont typeface="Wingdings" pitchFamily="2" charset="2"/>
              <a:buNone/>
            </a:pPr>
            <a:endParaRPr lang="en-US" dirty="0"/>
          </a:p>
          <a:p>
            <a:pPr>
              <a:buFont typeface="Wingdings" pitchFamily="2" charset="2"/>
              <a:buNone/>
            </a:pPr>
            <a:r>
              <a:rPr lang="en-US" dirty="0"/>
              <a:t>Method		Description</a:t>
            </a:r>
          </a:p>
          <a:p>
            <a:pPr>
              <a:buFont typeface="Wingdings" pitchFamily="2" charset="2"/>
              <a:buNone/>
            </a:pPr>
            <a:r>
              <a:rPr lang="en-US" dirty="0"/>
              <a:t>Cancel		Cancels an execution of a method</a:t>
            </a:r>
          </a:p>
          <a:p>
            <a:pPr>
              <a:buFont typeface="Wingdings" pitchFamily="2" charset="2"/>
              <a:buNone/>
            </a:pPr>
            <a:r>
              <a:rPr lang="en-US" dirty="0" err="1"/>
              <a:t>CreateParameter</a:t>
            </a:r>
            <a:r>
              <a:rPr lang="en-US" dirty="0"/>
              <a:t>	Creates a new Parameter object</a:t>
            </a:r>
          </a:p>
          <a:p>
            <a:pPr>
              <a:buFont typeface="Wingdings" pitchFamily="2" charset="2"/>
              <a:buNone/>
            </a:pPr>
            <a:r>
              <a:rPr lang="en-US" dirty="0"/>
              <a:t>Execute		Executes the query, SQL statement or procedure in the </a:t>
            </a:r>
            <a:r>
              <a:rPr lang="en-US" dirty="0" err="1"/>
              <a:t>CommandText</a:t>
            </a:r>
            <a:r>
              <a:rPr lang="en-US" dirty="0"/>
              <a:t> property</a:t>
            </a:r>
          </a:p>
          <a:p>
            <a:pPr>
              <a:buFont typeface="Wingdings" pitchFamily="2" charset="2"/>
              <a:buNone/>
            </a:pPr>
            <a:endParaRPr lang="en-US" dirty="0"/>
          </a:p>
          <a:p>
            <a:pPr>
              <a:buFont typeface="Wingdings" pitchFamily="2" charset="2"/>
              <a:buNone/>
            </a:pPr>
            <a:r>
              <a:rPr lang="en-US" dirty="0"/>
              <a:t>		</a:t>
            </a:r>
          </a:p>
          <a:p>
            <a:pPr>
              <a:buFont typeface="Wingdings" pitchFamily="2" charset="2"/>
              <a:buNone/>
            </a:pPr>
            <a:r>
              <a:rPr lang="en-US" b="1" dirty="0"/>
              <a:t>Collections</a:t>
            </a:r>
          </a:p>
          <a:p>
            <a:pPr>
              <a:buFont typeface="Wingdings" pitchFamily="2" charset="2"/>
              <a:buNone/>
            </a:pPr>
            <a:endParaRPr lang="en-US" dirty="0"/>
          </a:p>
          <a:p>
            <a:pPr>
              <a:buFont typeface="Wingdings" pitchFamily="2" charset="2"/>
              <a:buNone/>
            </a:pPr>
            <a:r>
              <a:rPr lang="en-US" dirty="0"/>
              <a:t>Collection	Description</a:t>
            </a:r>
          </a:p>
          <a:p>
            <a:pPr>
              <a:buFont typeface="Wingdings" pitchFamily="2" charset="2"/>
              <a:buNone/>
            </a:pPr>
            <a:r>
              <a:rPr lang="en-US" dirty="0"/>
              <a:t>Parameters	Contains all the Parameter objects of a Command Object</a:t>
            </a:r>
          </a:p>
          <a:p>
            <a:pPr>
              <a:buFont typeface="Wingdings" pitchFamily="2" charset="2"/>
              <a:buNone/>
            </a:pPr>
            <a:r>
              <a:rPr lang="en-US" dirty="0"/>
              <a:t>Properties	Contains all the Property objects of a Command Object</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a:t>Copyright @ Trendz IT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Wingdings" pitchFamily="2" charset="2"/>
              <a:buNone/>
            </a:pPr>
            <a:r>
              <a:rPr lang="en-US" b="1" dirty="0" err="1"/>
              <a:t>DataReader</a:t>
            </a:r>
            <a:r>
              <a:rPr lang="en-US" b="1" dirty="0"/>
              <a:t> Object </a:t>
            </a:r>
          </a:p>
          <a:p>
            <a:pPr>
              <a:buFont typeface="Wingdings" pitchFamily="2" charset="2"/>
              <a:buNone/>
            </a:pPr>
            <a:endParaRPr lang="en-US" dirty="0"/>
          </a:p>
          <a:p>
            <a:pPr>
              <a:buFont typeface="Wingdings" pitchFamily="2" charset="2"/>
              <a:buNone/>
            </a:pPr>
            <a:r>
              <a:rPr lang="en-US" dirty="0" err="1"/>
              <a:t>DataReader</a:t>
            </a:r>
            <a:r>
              <a:rPr lang="en-US" dirty="0"/>
              <a:t> Object in ADO.NET is a stream-based , forward-only, read-only retrieval of query results from the Data Sources , which do not update the data. The </a:t>
            </a:r>
            <a:r>
              <a:rPr lang="en-US" dirty="0" err="1"/>
              <a:t>DataReader</a:t>
            </a:r>
            <a:r>
              <a:rPr lang="en-US" dirty="0"/>
              <a:t> cannot be created directly from code, they can created only by calling the </a:t>
            </a:r>
            <a:r>
              <a:rPr lang="en-US" dirty="0" err="1"/>
              <a:t>ExecuteReader</a:t>
            </a:r>
            <a:r>
              <a:rPr lang="en-US" dirty="0"/>
              <a:t> method of a Command Object.</a:t>
            </a:r>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dirty="0"/>
          </a:p>
          <a:p>
            <a:pPr>
              <a:buFont typeface="Wingdings" pitchFamily="2" charset="2"/>
              <a:buNone/>
            </a:pPr>
            <a:r>
              <a:rPr lang="en-US" dirty="0"/>
              <a:t>  </a:t>
            </a:r>
            <a:r>
              <a:rPr lang="en-US" dirty="0" err="1"/>
              <a:t>SqlDataReader</a:t>
            </a:r>
            <a:r>
              <a:rPr lang="en-US" dirty="0"/>
              <a:t> </a:t>
            </a:r>
            <a:r>
              <a:rPr lang="en-US" dirty="0" err="1"/>
              <a:t>sqlReader</a:t>
            </a:r>
            <a:r>
              <a:rPr lang="en-US" dirty="0"/>
              <a:t> = </a:t>
            </a:r>
            <a:r>
              <a:rPr lang="en-US" dirty="0" err="1"/>
              <a:t>sqlCmd.ExecuteReader</a:t>
            </a:r>
            <a:r>
              <a:rPr lang="en-US" dirty="0"/>
              <a:t>();</a:t>
            </a:r>
          </a:p>
          <a:p>
            <a:pPr>
              <a:buFont typeface="Wingdings" pitchFamily="2" charset="2"/>
              <a:buNone/>
            </a:pPr>
            <a:r>
              <a:rPr lang="en-US" dirty="0"/>
              <a:t>The </a:t>
            </a:r>
            <a:r>
              <a:rPr lang="en-US" dirty="0" err="1"/>
              <a:t>DataReader</a:t>
            </a:r>
            <a:r>
              <a:rPr lang="en-US" dirty="0"/>
              <a:t> Object provides a connection oriented data access to the Data Sources. A Connection Object can contain only one </a:t>
            </a:r>
            <a:r>
              <a:rPr lang="en-US" dirty="0" err="1"/>
              <a:t>DataReader</a:t>
            </a:r>
            <a:r>
              <a:rPr lang="en-US" dirty="0"/>
              <a:t> at a time and the connection in the </a:t>
            </a:r>
            <a:r>
              <a:rPr lang="en-US" dirty="0" err="1"/>
              <a:t>DataReader</a:t>
            </a:r>
            <a:r>
              <a:rPr lang="en-US" dirty="0"/>
              <a:t> remains open, also it cannot be used for any other purpose while data is being accessed. When we started to read from a </a:t>
            </a:r>
            <a:r>
              <a:rPr lang="en-US" dirty="0" err="1"/>
              <a:t>DataReader</a:t>
            </a:r>
            <a:r>
              <a:rPr lang="en-US" dirty="0"/>
              <a:t> it should always be open and positioned prior to the first record. The Read() method in the </a:t>
            </a:r>
            <a:r>
              <a:rPr lang="en-US" dirty="0" err="1"/>
              <a:t>DataReader</a:t>
            </a:r>
            <a:r>
              <a:rPr lang="en-US" dirty="0"/>
              <a:t> is used to read the rows from </a:t>
            </a:r>
            <a:r>
              <a:rPr lang="en-US" dirty="0" err="1"/>
              <a:t>DataReader</a:t>
            </a:r>
            <a:r>
              <a:rPr lang="en-US" dirty="0"/>
              <a:t> and it always moves forward to a new valid row, if any row exist .</a:t>
            </a:r>
          </a:p>
          <a:p>
            <a:pPr>
              <a:buFont typeface="Wingdings" pitchFamily="2" charset="2"/>
              <a:buNone/>
            </a:pPr>
            <a:endParaRPr lang="en-US" dirty="0"/>
          </a:p>
          <a:p>
            <a:pPr>
              <a:buFont typeface="Wingdings" pitchFamily="2" charset="2"/>
              <a:buNone/>
            </a:pPr>
            <a:endParaRPr lang="en-US" dirty="0"/>
          </a:p>
          <a:p>
            <a:pPr>
              <a:buFont typeface="Wingdings" pitchFamily="2" charset="2"/>
              <a:buNone/>
            </a:pPr>
            <a:r>
              <a:rPr lang="en-US" dirty="0"/>
              <a:t>  </a:t>
            </a:r>
            <a:r>
              <a:rPr lang="en-US" dirty="0" err="1"/>
              <a:t>DataReader.Raed</a:t>
            </a:r>
            <a:r>
              <a:rPr lang="en-US" dirty="0"/>
              <a:t>(); </a:t>
            </a:r>
          </a:p>
          <a:p>
            <a:pPr>
              <a:buFont typeface="Wingdings" pitchFamily="2" charset="2"/>
              <a:buNone/>
            </a:pPr>
            <a:r>
              <a:rPr lang="en-US" dirty="0"/>
              <a:t>Usually we are using two types of </a:t>
            </a:r>
            <a:r>
              <a:rPr lang="en-US" dirty="0" err="1"/>
              <a:t>DataReader</a:t>
            </a:r>
            <a:r>
              <a:rPr lang="en-US" dirty="0"/>
              <a:t> in ADO.NET. They are </a:t>
            </a:r>
            <a:r>
              <a:rPr lang="en-US" dirty="0" err="1"/>
              <a:t>SqlDataReader</a:t>
            </a:r>
            <a:r>
              <a:rPr lang="en-US" dirty="0"/>
              <a:t> and the </a:t>
            </a:r>
            <a:r>
              <a:rPr lang="en-US" dirty="0" err="1"/>
              <a:t>OleDbDataReader</a:t>
            </a:r>
            <a:r>
              <a:rPr lang="en-US" dirty="0"/>
              <a:t> . The </a:t>
            </a:r>
            <a:r>
              <a:rPr lang="en-US" dirty="0" err="1"/>
              <a:t>System.Data.SqlClient</a:t>
            </a:r>
            <a:r>
              <a:rPr lang="en-US" dirty="0"/>
              <a:t> and </a:t>
            </a:r>
            <a:r>
              <a:rPr lang="en-US" dirty="0" err="1"/>
              <a:t>System.Data.OleDb</a:t>
            </a:r>
            <a:r>
              <a:rPr lang="en-US" dirty="0"/>
              <a:t> are containing these </a:t>
            </a:r>
            <a:r>
              <a:rPr lang="en-US" dirty="0" err="1"/>
              <a:t>DataReaders</a:t>
            </a:r>
            <a:r>
              <a:rPr lang="en-US" dirty="0"/>
              <a:t> respectively. From the following link you can see in details about these classes in C#.</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a:t>Copyright @ Trendz IT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865651-6286-4C5B-9C14-6C1369A5D4DB}" type="slidenum">
              <a:rPr lang="en-US" smtClean="0"/>
              <a:pPr/>
              <a:t>27</a:t>
            </a:fld>
            <a:endParaRPr lang="en-US"/>
          </a:p>
        </p:txBody>
      </p:sp>
      <p:sp>
        <p:nvSpPr>
          <p:cNvPr id="5" name="Footer Placeholder 4"/>
          <p:cNvSpPr>
            <a:spLocks noGrp="1"/>
          </p:cNvSpPr>
          <p:nvPr>
            <p:ph type="ftr" sz="quarter" idx="11"/>
          </p:nvPr>
        </p:nvSpPr>
        <p:spPr/>
        <p:txBody>
          <a:bodyPr/>
          <a:lstStyle/>
          <a:p>
            <a:r>
              <a:rPr lang="en-US"/>
              <a:t>Copyright @ Trendz 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a:t>
            </a:fld>
            <a:endParaRPr lang="en-US" dirty="0"/>
          </a:p>
        </p:txBody>
      </p:sp>
      <p:sp>
        <p:nvSpPr>
          <p:cNvPr id="5" name="Footer Placeholder 4"/>
          <p:cNvSpPr>
            <a:spLocks noGrp="1"/>
          </p:cNvSpPr>
          <p:nvPr>
            <p:ph type="ftr" sz="quarter" idx="11"/>
          </p:nvPr>
        </p:nvSpPr>
        <p:spPr/>
        <p:txBody>
          <a:bodyPr/>
          <a:lstStyle/>
          <a:p>
            <a:r>
              <a:rPr lang="en-US"/>
              <a:t>Copyright @ Trendz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ADO.NET is an object-oriented set of libraries that allows you to interact with data sources. </a:t>
            </a:r>
          </a:p>
          <a:p>
            <a:r>
              <a:rPr lang="en-US" sz="1200" b="0" i="0" kern="1200" dirty="0">
                <a:solidFill>
                  <a:schemeClr val="tx1"/>
                </a:solidFill>
                <a:latin typeface="+mn-lt"/>
                <a:ea typeface="+mn-ea"/>
                <a:cs typeface="+mn-cs"/>
              </a:rPr>
              <a:t>Commonly, the data source is a database, but it could also be a text file, an Excel spreadsheet, or an XML file. For the purposes of this tutorial, we will look at ADO.NET as a way to interact with a data base.</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As you are probably aware, there are many different types of databases available</a:t>
            </a:r>
          </a:p>
          <a:p>
            <a:r>
              <a:rPr lang="en-US" sz="1200" b="0" i="0" kern="1200" dirty="0">
                <a:solidFill>
                  <a:schemeClr val="tx1"/>
                </a:solidFill>
                <a:latin typeface="+mn-lt"/>
                <a:ea typeface="+mn-ea"/>
                <a:cs typeface="+mn-cs"/>
              </a:rPr>
              <a:t>. For example, there is Microsoft SQL Server, Microsoft Access, Oracle, Borland </a:t>
            </a:r>
            <a:r>
              <a:rPr lang="en-US" sz="1200" b="0" i="0" kern="1200" dirty="0" err="1">
                <a:solidFill>
                  <a:schemeClr val="tx1"/>
                </a:solidFill>
                <a:latin typeface="+mn-lt"/>
                <a:ea typeface="+mn-ea"/>
                <a:cs typeface="+mn-cs"/>
              </a:rPr>
              <a:t>Interbase</a:t>
            </a:r>
            <a:r>
              <a:rPr lang="en-US" sz="1200" b="0" i="0" kern="1200" dirty="0">
                <a:solidFill>
                  <a:schemeClr val="tx1"/>
                </a:solidFill>
                <a:latin typeface="+mn-lt"/>
                <a:ea typeface="+mn-ea"/>
                <a:cs typeface="+mn-cs"/>
              </a:rPr>
              <a:t>, and IBM DB2, just to name a few. To further refine the scope of this tutorial, all of the examples will use SQL Server.</a:t>
            </a:r>
          </a:p>
          <a:p>
            <a:pPr>
              <a:lnSpc>
                <a:spcPct val="140000"/>
              </a:lnSpc>
              <a:buFont typeface="Wingdings" pitchFamily="2" charset="2"/>
              <a:buChar char="§"/>
            </a:pPr>
            <a:endParaRPr lang="en-US" sz="1200" dirty="0">
              <a:solidFill>
                <a:srgbClr val="002060"/>
              </a:solidFill>
              <a:latin typeface="Book Antiqua" pitchFamily="18" charset="0"/>
            </a:endParaRPr>
          </a:p>
          <a:p>
            <a:pPr>
              <a:buFont typeface="Wingdings" pitchFamily="2" charset="2"/>
              <a:buChar char="v"/>
            </a:pPr>
            <a:endParaRPr lang="en-IN" dirty="0"/>
          </a:p>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a:t>
            </a:fld>
            <a:endParaRPr lang="en-US" dirty="0"/>
          </a:p>
        </p:txBody>
      </p:sp>
      <p:sp>
        <p:nvSpPr>
          <p:cNvPr id="5" name="Footer Placeholder 4"/>
          <p:cNvSpPr>
            <a:spLocks noGrp="1"/>
          </p:cNvSpPr>
          <p:nvPr>
            <p:ph type="ftr" sz="quarter" idx="11"/>
          </p:nvPr>
        </p:nvSpPr>
        <p:spPr/>
        <p:txBody>
          <a:bodyPr/>
          <a:lstStyle/>
          <a:p>
            <a:r>
              <a:rPr lang="en-US"/>
              <a:t>Copyright @ Trendz 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ADO.NET is an object-oriented set of libraries that allows you to interact with data sources. </a:t>
            </a:r>
          </a:p>
          <a:p>
            <a:r>
              <a:rPr lang="en-US" sz="1200" b="0" i="0" kern="1200" dirty="0">
                <a:solidFill>
                  <a:schemeClr val="tx1"/>
                </a:solidFill>
                <a:latin typeface="+mn-lt"/>
                <a:ea typeface="+mn-ea"/>
                <a:cs typeface="+mn-cs"/>
              </a:rPr>
              <a:t>Commonly, the data source is a database, but it could also be a text file, an Excel spreadsheet, or an XML file. For the purposes of this tutorial, we will look at ADO.NET as a way to interact with a data base.</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As you are probably aware, there are many different types of databases available</a:t>
            </a:r>
          </a:p>
          <a:p>
            <a:r>
              <a:rPr lang="en-US" sz="1200" b="0" i="0" kern="1200" dirty="0">
                <a:solidFill>
                  <a:schemeClr val="tx1"/>
                </a:solidFill>
                <a:latin typeface="+mn-lt"/>
                <a:ea typeface="+mn-ea"/>
                <a:cs typeface="+mn-cs"/>
              </a:rPr>
              <a:t>. For example, there is Microsoft SQL Server, Microsoft Access, Oracle, Borland </a:t>
            </a:r>
            <a:r>
              <a:rPr lang="en-US" sz="1200" b="0" i="0" kern="1200" dirty="0" err="1">
                <a:solidFill>
                  <a:schemeClr val="tx1"/>
                </a:solidFill>
                <a:latin typeface="+mn-lt"/>
                <a:ea typeface="+mn-ea"/>
                <a:cs typeface="+mn-cs"/>
              </a:rPr>
              <a:t>Interbase</a:t>
            </a:r>
            <a:r>
              <a:rPr lang="en-US" sz="1200" b="0" i="0" kern="1200" dirty="0">
                <a:solidFill>
                  <a:schemeClr val="tx1"/>
                </a:solidFill>
                <a:latin typeface="+mn-lt"/>
                <a:ea typeface="+mn-ea"/>
                <a:cs typeface="+mn-cs"/>
              </a:rPr>
              <a:t>, and IBM DB2, just to name a few. To further refine the scope of this tutorial, all of the examples will use SQL Server.</a:t>
            </a:r>
          </a:p>
          <a:p>
            <a:pPr>
              <a:lnSpc>
                <a:spcPct val="140000"/>
              </a:lnSpc>
              <a:buFont typeface="Wingdings" pitchFamily="2" charset="2"/>
              <a:buChar char="§"/>
            </a:pPr>
            <a:endParaRPr lang="en-US" sz="1200" dirty="0">
              <a:solidFill>
                <a:srgbClr val="002060"/>
              </a:solidFill>
              <a:latin typeface="Book Antiqua" pitchFamily="18" charset="0"/>
            </a:endParaRPr>
          </a:p>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a:t>
            </a:fld>
            <a:endParaRPr lang="en-US" dirty="0"/>
          </a:p>
        </p:txBody>
      </p:sp>
      <p:sp>
        <p:nvSpPr>
          <p:cNvPr id="5" name="Footer Placeholder 4"/>
          <p:cNvSpPr>
            <a:spLocks noGrp="1"/>
          </p:cNvSpPr>
          <p:nvPr>
            <p:ph type="ftr" sz="quarter" idx="11"/>
          </p:nvPr>
        </p:nvSpPr>
        <p:spPr/>
        <p:txBody>
          <a:bodyPr/>
          <a:lstStyle/>
          <a:p>
            <a:r>
              <a:rPr lang="en-US"/>
              <a:t>Copyright @ Trendz IT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b="1" dirty="0"/>
              <a:t>NET Framework Data Providers</a:t>
            </a:r>
          </a:p>
          <a:p>
            <a:pPr>
              <a:buFont typeface="Wingdings" pitchFamily="2" charset="2"/>
              <a:buNone/>
            </a:pPr>
            <a:r>
              <a:rPr lang="en-US" dirty="0"/>
              <a:t>The .NET Framework Data Providers are components that have been explicitly designed for data manipulation and fast, forward-only, read-only access to data. The Connection object provides connectivity to a data source. </a:t>
            </a:r>
            <a:r>
              <a:rPr lang="en-US" dirty="0" err="1"/>
              <a:t>TheCommand</a:t>
            </a:r>
            <a:r>
              <a:rPr lang="en-US" dirty="0"/>
              <a:t> object enables access to database commands to return data, modify data, run stored procedures, and send or retrieve parameter information. The </a:t>
            </a:r>
            <a:r>
              <a:rPr lang="en-US" dirty="0" err="1"/>
              <a:t>DataReader</a:t>
            </a:r>
            <a:r>
              <a:rPr lang="en-US" dirty="0"/>
              <a:t> provides a high-performance stream of data from the data source. </a:t>
            </a:r>
          </a:p>
          <a:p>
            <a:pPr>
              <a:buFont typeface="Wingdings" pitchFamily="2" charset="2"/>
              <a:buNone/>
            </a:pPr>
            <a:r>
              <a:rPr lang="en-US" dirty="0"/>
              <a:t>Finally, the </a:t>
            </a:r>
            <a:r>
              <a:rPr lang="en-US" dirty="0" err="1"/>
              <a:t>DataAdapter</a:t>
            </a:r>
            <a:r>
              <a:rPr lang="en-US" dirty="0"/>
              <a:t> provides the bridge between the </a:t>
            </a:r>
            <a:r>
              <a:rPr lang="en-US" dirty="0" err="1"/>
              <a:t>DataSet</a:t>
            </a:r>
            <a:r>
              <a:rPr lang="en-US" dirty="0"/>
              <a:t> object and the data source. </a:t>
            </a:r>
            <a:r>
              <a:rPr lang="en-US" dirty="0" err="1"/>
              <a:t>TheDataAdapter</a:t>
            </a:r>
            <a:r>
              <a:rPr lang="en-US" dirty="0"/>
              <a:t> uses Command objects to execute SQL commands at the data source to both load the </a:t>
            </a:r>
            <a:r>
              <a:rPr lang="en-US" dirty="0" err="1"/>
              <a:t>DataSet</a:t>
            </a:r>
            <a:r>
              <a:rPr lang="en-US" dirty="0"/>
              <a:t> with data and reconcile changes that were made to the data in the </a:t>
            </a:r>
            <a:r>
              <a:rPr lang="en-US" dirty="0" err="1"/>
              <a:t>DataSet</a:t>
            </a:r>
            <a:r>
              <a:rPr lang="en-US" dirty="0"/>
              <a:t> back to the data source. For more information, see .NET Framework Data Providers and Retrieving and Modifying Data in ADO.NET.</a:t>
            </a:r>
          </a:p>
          <a:p>
            <a:pPr>
              <a:buFont typeface="Wingdings" pitchFamily="2" charset="2"/>
              <a:buNone/>
            </a:pPr>
            <a:endParaRPr lang="en-US" dirty="0"/>
          </a:p>
          <a:p>
            <a:pPr>
              <a:buFont typeface="Wingdings" pitchFamily="2" charset="2"/>
              <a:buNone/>
            </a:pPr>
            <a:r>
              <a:rPr lang="en-US" b="1" dirty="0"/>
              <a:t>The </a:t>
            </a:r>
            <a:r>
              <a:rPr lang="en-US" b="1" dirty="0" err="1"/>
              <a:t>DataSet</a:t>
            </a:r>
            <a:endParaRPr lang="en-US" b="1" dirty="0"/>
          </a:p>
          <a:p>
            <a:pPr>
              <a:buFont typeface="Wingdings" pitchFamily="2" charset="2"/>
              <a:buNone/>
            </a:pPr>
            <a:r>
              <a:rPr lang="en-US" dirty="0"/>
              <a:t>The ADO.NET </a:t>
            </a:r>
            <a:r>
              <a:rPr lang="en-US" dirty="0" err="1"/>
              <a:t>DataSet</a:t>
            </a:r>
            <a:r>
              <a:rPr lang="en-US" dirty="0"/>
              <a:t> is explicitly designed for data access independent of any data source. As a result, it can be used with multiple and differing data sources, used with XML data, or used to manage data local to the application.</a:t>
            </a:r>
          </a:p>
          <a:p>
            <a:pPr>
              <a:buFont typeface="Wingdings" pitchFamily="2" charset="2"/>
              <a:buNone/>
            </a:pPr>
            <a:r>
              <a:rPr lang="en-US" dirty="0"/>
              <a:t> The </a:t>
            </a:r>
            <a:r>
              <a:rPr lang="en-US" dirty="0" err="1"/>
              <a:t>DataSet</a:t>
            </a:r>
            <a:r>
              <a:rPr lang="en-US" dirty="0"/>
              <a:t> contains a collection of one or more </a:t>
            </a:r>
            <a:r>
              <a:rPr lang="en-US" dirty="0" err="1"/>
              <a:t>DataTable</a:t>
            </a:r>
            <a:r>
              <a:rPr lang="en-US" dirty="0"/>
              <a:t> objects consisting of rows and columns of data, and also primary key, foreign key, constraint, and relation information about the data in the </a:t>
            </a:r>
            <a:r>
              <a:rPr lang="en-US" dirty="0" err="1"/>
              <a:t>DataTable</a:t>
            </a:r>
            <a:r>
              <a:rPr lang="en-US" dirty="0"/>
              <a:t> objects. For more information, see </a:t>
            </a:r>
            <a:r>
              <a:rPr lang="en-US" dirty="0" err="1"/>
              <a:t>DataSets</a:t>
            </a:r>
            <a:r>
              <a:rPr lang="en-US" dirty="0"/>
              <a:t>, </a:t>
            </a:r>
            <a:r>
              <a:rPr lang="en-US" dirty="0" err="1"/>
              <a:t>DataTables</a:t>
            </a:r>
            <a:r>
              <a:rPr lang="en-US" dirty="0"/>
              <a:t>, and </a:t>
            </a:r>
            <a:r>
              <a:rPr lang="en-US" dirty="0" err="1"/>
              <a:t>DataViews</a:t>
            </a:r>
            <a:r>
              <a:rPr lang="en-US" dirty="0"/>
              <a:t>.</a:t>
            </a:r>
          </a:p>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a:t>
            </a:fld>
            <a:endParaRPr lang="en-US" dirty="0"/>
          </a:p>
        </p:txBody>
      </p:sp>
      <p:sp>
        <p:nvSpPr>
          <p:cNvPr id="5" name="Footer Placeholder 4"/>
          <p:cNvSpPr>
            <a:spLocks noGrp="1"/>
          </p:cNvSpPr>
          <p:nvPr>
            <p:ph type="ftr" sz="quarter" idx="11"/>
          </p:nvPr>
        </p:nvSpPr>
        <p:spPr/>
        <p:txBody>
          <a:bodyPr/>
          <a:lstStyle/>
          <a:p>
            <a:r>
              <a:rPr lang="en-US"/>
              <a:t>Copyright @ Trendz IT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7</a:t>
            </a:fld>
            <a:endParaRPr lang="en-US" dirty="0"/>
          </a:p>
        </p:txBody>
      </p:sp>
      <p:sp>
        <p:nvSpPr>
          <p:cNvPr id="5" name="Footer Placeholder 4"/>
          <p:cNvSpPr>
            <a:spLocks noGrp="1"/>
          </p:cNvSpPr>
          <p:nvPr>
            <p:ph type="ftr" sz="quarter" idx="11"/>
          </p:nvPr>
        </p:nvSpPr>
        <p:spPr/>
        <p:txBody>
          <a:bodyPr/>
          <a:lstStyle/>
          <a:p>
            <a:r>
              <a:rPr lang="en-US"/>
              <a:t>Copyright @ Trendz 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b="1" dirty="0"/>
              <a:t>NET Framework Data Providers</a:t>
            </a:r>
          </a:p>
          <a:p>
            <a:pPr>
              <a:buFont typeface="Wingdings" pitchFamily="2" charset="2"/>
              <a:buNone/>
            </a:pPr>
            <a:r>
              <a:rPr lang="en-US" dirty="0"/>
              <a:t>The .NET Framework Data Providers are components that have been explicitly designed for data manipulation and fast, forward-only, read-only access to data. The Connection object provides connectivity to a data source. </a:t>
            </a:r>
            <a:r>
              <a:rPr lang="en-US" dirty="0" err="1"/>
              <a:t>TheCommand</a:t>
            </a:r>
            <a:r>
              <a:rPr lang="en-US" dirty="0"/>
              <a:t> object enables access to database commands to return data, modify data, run stored procedures, and send or retrieve parameter information. The </a:t>
            </a:r>
            <a:r>
              <a:rPr lang="en-US" dirty="0" err="1"/>
              <a:t>DataReader</a:t>
            </a:r>
            <a:r>
              <a:rPr lang="en-US" dirty="0"/>
              <a:t> provides a high-performance stream of data from the data source. </a:t>
            </a:r>
          </a:p>
          <a:p>
            <a:pPr>
              <a:buFont typeface="Wingdings" pitchFamily="2" charset="2"/>
              <a:buNone/>
            </a:pPr>
            <a:r>
              <a:rPr lang="en-US" dirty="0"/>
              <a:t>Finally, the </a:t>
            </a:r>
            <a:r>
              <a:rPr lang="en-US" dirty="0" err="1"/>
              <a:t>DataAdapter</a:t>
            </a:r>
            <a:r>
              <a:rPr lang="en-US" dirty="0"/>
              <a:t> provides the bridge between the </a:t>
            </a:r>
            <a:r>
              <a:rPr lang="en-US" dirty="0" err="1"/>
              <a:t>DataSet</a:t>
            </a:r>
            <a:r>
              <a:rPr lang="en-US" dirty="0"/>
              <a:t> object and the data source. </a:t>
            </a:r>
            <a:r>
              <a:rPr lang="en-US" dirty="0" err="1"/>
              <a:t>TheDataAdapter</a:t>
            </a:r>
            <a:r>
              <a:rPr lang="en-US" dirty="0"/>
              <a:t> uses Command objects to execute SQL commands at the data source to both load the </a:t>
            </a:r>
            <a:r>
              <a:rPr lang="en-US" dirty="0" err="1"/>
              <a:t>DataSet</a:t>
            </a:r>
            <a:r>
              <a:rPr lang="en-US" dirty="0"/>
              <a:t> with data and reconcile changes that were made to the data in the </a:t>
            </a:r>
            <a:r>
              <a:rPr lang="en-US" dirty="0" err="1"/>
              <a:t>DataSet</a:t>
            </a:r>
            <a:r>
              <a:rPr lang="en-US" dirty="0"/>
              <a:t> back to the data source. For more information, see .NET Framework Data Providers and Retrieving and Modifying Data in ADO.NET.</a:t>
            </a:r>
          </a:p>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8</a:t>
            </a:fld>
            <a:endParaRPr lang="en-US" dirty="0"/>
          </a:p>
        </p:txBody>
      </p:sp>
      <p:sp>
        <p:nvSpPr>
          <p:cNvPr id="5" name="Footer Placeholder 4"/>
          <p:cNvSpPr>
            <a:spLocks noGrp="1"/>
          </p:cNvSpPr>
          <p:nvPr>
            <p:ph type="ftr" sz="quarter" idx="11"/>
          </p:nvPr>
        </p:nvSpPr>
        <p:spPr/>
        <p:txBody>
          <a:bodyPr/>
          <a:lstStyle/>
          <a:p>
            <a:r>
              <a:rPr lang="en-US"/>
              <a:t>Copyright @ Trendz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9</a:t>
            </a:fld>
            <a:endParaRPr lang="en-US" dirty="0"/>
          </a:p>
        </p:txBody>
      </p:sp>
      <p:sp>
        <p:nvSpPr>
          <p:cNvPr id="5" name="Footer Placeholder 4"/>
          <p:cNvSpPr>
            <a:spLocks noGrp="1"/>
          </p:cNvSpPr>
          <p:nvPr>
            <p:ph type="ftr" sz="quarter" idx="11"/>
          </p:nvPr>
        </p:nvSpPr>
        <p:spPr/>
        <p:txBody>
          <a:bodyPr/>
          <a:lstStyle/>
          <a:p>
            <a:r>
              <a:rPr lang="en-US"/>
              <a:t>Copyright @ Trendz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t"/>
            <a:r>
              <a:rPr lang="en-US" sz="1200" b="1" kern="1200" dirty="0">
                <a:solidFill>
                  <a:schemeClr val="tx1"/>
                </a:solidFill>
                <a:latin typeface="+mn-lt"/>
                <a:ea typeface="+mn-ea"/>
                <a:cs typeface="+mn-cs"/>
              </a:rPr>
              <a:t>Connection</a:t>
            </a:r>
            <a:endParaRPr lang="en-US" sz="1200" kern="1200" dirty="0">
              <a:solidFill>
                <a:schemeClr val="tx1"/>
              </a:solidFill>
              <a:latin typeface="+mn-lt"/>
              <a:ea typeface="+mn-ea"/>
              <a:cs typeface="+mn-cs"/>
            </a:endParaRPr>
          </a:p>
          <a:p>
            <a:pPr fontAlgn="t"/>
            <a:r>
              <a:rPr lang="en-US" sz="1200" kern="1200" dirty="0">
                <a:solidFill>
                  <a:schemeClr val="tx1"/>
                </a:solidFill>
                <a:latin typeface="+mn-lt"/>
                <a:ea typeface="+mn-ea"/>
                <a:cs typeface="+mn-cs"/>
              </a:rPr>
              <a:t>Establishes a connection to a specific data source. The base class for all </a:t>
            </a:r>
            <a:r>
              <a:rPr lang="en-US" sz="1200" b="1" kern="1200" dirty="0">
                <a:solidFill>
                  <a:schemeClr val="tx1"/>
                </a:solidFill>
                <a:latin typeface="+mn-lt"/>
                <a:ea typeface="+mn-ea"/>
                <a:cs typeface="+mn-cs"/>
              </a:rPr>
              <a:t>Connection</a:t>
            </a:r>
            <a:r>
              <a:rPr lang="en-US" sz="1200" kern="1200" dirty="0">
                <a:solidFill>
                  <a:schemeClr val="tx1"/>
                </a:solidFill>
                <a:latin typeface="+mn-lt"/>
                <a:ea typeface="+mn-ea"/>
                <a:cs typeface="+mn-cs"/>
              </a:rPr>
              <a:t> objects is the </a:t>
            </a:r>
            <a:r>
              <a:rPr lang="en-US" sz="1200" u="none" strike="noStrike" kern="1200" dirty="0" err="1">
                <a:solidFill>
                  <a:schemeClr val="tx1"/>
                </a:solidFill>
                <a:latin typeface="+mn-lt"/>
                <a:ea typeface="+mn-ea"/>
                <a:cs typeface="+mn-cs"/>
                <a:hlinkClick r:id="rId3"/>
              </a:rPr>
              <a:t>DbConnection</a:t>
            </a:r>
            <a:r>
              <a:rPr lang="en-US" sz="1200" kern="1200" dirty="0">
                <a:solidFill>
                  <a:schemeClr val="tx1"/>
                </a:solidFill>
                <a:latin typeface="+mn-lt"/>
                <a:ea typeface="+mn-ea"/>
                <a:cs typeface="+mn-cs"/>
              </a:rPr>
              <a:t> class.</a:t>
            </a:r>
          </a:p>
          <a:p>
            <a:pPr fontAlgn="t"/>
            <a:endParaRPr lang="en-US" sz="1200" kern="1200" dirty="0">
              <a:solidFill>
                <a:schemeClr val="tx1"/>
              </a:solidFill>
              <a:latin typeface="+mn-lt"/>
              <a:ea typeface="+mn-ea"/>
              <a:cs typeface="+mn-cs"/>
            </a:endParaRPr>
          </a:p>
          <a:p>
            <a:pPr fontAlgn="t"/>
            <a:r>
              <a:rPr lang="en-US" sz="1200" b="1" kern="1200" dirty="0">
                <a:solidFill>
                  <a:schemeClr val="tx1"/>
                </a:solidFill>
                <a:latin typeface="+mn-lt"/>
                <a:ea typeface="+mn-ea"/>
                <a:cs typeface="+mn-cs"/>
              </a:rPr>
              <a:t>Command</a:t>
            </a:r>
            <a:endParaRPr lang="en-US" sz="1200" kern="1200" dirty="0">
              <a:solidFill>
                <a:schemeClr val="tx1"/>
              </a:solidFill>
              <a:latin typeface="+mn-lt"/>
              <a:ea typeface="+mn-ea"/>
              <a:cs typeface="+mn-cs"/>
            </a:endParaRPr>
          </a:p>
          <a:p>
            <a:pPr fontAlgn="t"/>
            <a:r>
              <a:rPr lang="en-US" sz="1200" kern="1200" dirty="0">
                <a:solidFill>
                  <a:schemeClr val="tx1"/>
                </a:solidFill>
                <a:latin typeface="+mn-lt"/>
                <a:ea typeface="+mn-ea"/>
                <a:cs typeface="+mn-cs"/>
              </a:rPr>
              <a:t>Executes a command against a data source. Exposes </a:t>
            </a:r>
            <a:r>
              <a:rPr lang="en-US" sz="1200" b="1" kern="1200" dirty="0">
                <a:solidFill>
                  <a:schemeClr val="tx1"/>
                </a:solidFill>
                <a:latin typeface="+mn-lt"/>
                <a:ea typeface="+mn-ea"/>
                <a:cs typeface="+mn-cs"/>
              </a:rPr>
              <a:t>Parameters</a:t>
            </a:r>
            <a:r>
              <a:rPr lang="en-US" sz="1200" kern="1200" dirty="0">
                <a:solidFill>
                  <a:schemeClr val="tx1"/>
                </a:solidFill>
                <a:latin typeface="+mn-lt"/>
                <a:ea typeface="+mn-ea"/>
                <a:cs typeface="+mn-cs"/>
              </a:rPr>
              <a:t> and can execute in the scope of a </a:t>
            </a:r>
            <a:r>
              <a:rPr lang="en-US" sz="1200" b="1" kern="1200" dirty="0">
                <a:solidFill>
                  <a:schemeClr val="tx1"/>
                </a:solidFill>
                <a:latin typeface="+mn-lt"/>
                <a:ea typeface="+mn-ea"/>
                <a:cs typeface="+mn-cs"/>
              </a:rPr>
              <a:t>Transaction</a:t>
            </a:r>
            <a:r>
              <a:rPr lang="en-US" sz="1200" kern="1200" dirty="0">
                <a:solidFill>
                  <a:schemeClr val="tx1"/>
                </a:solidFill>
                <a:latin typeface="+mn-lt"/>
                <a:ea typeface="+mn-ea"/>
                <a:cs typeface="+mn-cs"/>
              </a:rPr>
              <a:t> from a </a:t>
            </a:r>
            <a:r>
              <a:rPr lang="en-US" sz="1200" b="1" kern="1200" dirty="0">
                <a:solidFill>
                  <a:schemeClr val="tx1"/>
                </a:solidFill>
                <a:latin typeface="+mn-lt"/>
                <a:ea typeface="+mn-ea"/>
                <a:cs typeface="+mn-cs"/>
              </a:rPr>
              <a:t>Connection</a:t>
            </a:r>
            <a:r>
              <a:rPr lang="en-US" sz="1200" kern="1200" dirty="0">
                <a:solidFill>
                  <a:schemeClr val="tx1"/>
                </a:solidFill>
                <a:latin typeface="+mn-lt"/>
                <a:ea typeface="+mn-ea"/>
                <a:cs typeface="+mn-cs"/>
              </a:rPr>
              <a:t>. The base class for all </a:t>
            </a:r>
            <a:r>
              <a:rPr lang="en-US" sz="1200" b="1" kern="1200" dirty="0">
                <a:solidFill>
                  <a:schemeClr val="tx1"/>
                </a:solidFill>
                <a:latin typeface="+mn-lt"/>
                <a:ea typeface="+mn-ea"/>
                <a:cs typeface="+mn-cs"/>
              </a:rPr>
              <a:t>Command</a:t>
            </a:r>
            <a:r>
              <a:rPr lang="en-US" sz="1200" kern="1200" dirty="0">
                <a:solidFill>
                  <a:schemeClr val="tx1"/>
                </a:solidFill>
                <a:latin typeface="+mn-lt"/>
                <a:ea typeface="+mn-ea"/>
                <a:cs typeface="+mn-cs"/>
              </a:rPr>
              <a:t> objects is </a:t>
            </a:r>
            <a:r>
              <a:rPr lang="en-US" sz="1200" kern="1200" dirty="0" err="1">
                <a:solidFill>
                  <a:schemeClr val="tx1"/>
                </a:solidFill>
                <a:latin typeface="+mn-lt"/>
                <a:ea typeface="+mn-ea"/>
                <a:cs typeface="+mn-cs"/>
              </a:rPr>
              <a:t>the</a:t>
            </a:r>
            <a:r>
              <a:rPr lang="en-US" sz="1200" u="none" strike="noStrike" kern="1200" dirty="0" err="1">
                <a:solidFill>
                  <a:schemeClr val="tx1"/>
                </a:solidFill>
                <a:latin typeface="+mn-lt"/>
                <a:ea typeface="+mn-ea"/>
                <a:cs typeface="+mn-cs"/>
                <a:hlinkClick r:id="rId4"/>
              </a:rPr>
              <a:t>DbCommand</a:t>
            </a:r>
            <a:r>
              <a:rPr lang="en-US" sz="1200" kern="1200" dirty="0">
                <a:solidFill>
                  <a:schemeClr val="tx1"/>
                </a:solidFill>
                <a:latin typeface="+mn-lt"/>
                <a:ea typeface="+mn-ea"/>
                <a:cs typeface="+mn-cs"/>
              </a:rPr>
              <a:t> class.</a:t>
            </a:r>
          </a:p>
          <a:p>
            <a:pPr fontAlgn="t"/>
            <a:endParaRPr lang="en-US" sz="1200" kern="1200" dirty="0">
              <a:solidFill>
                <a:schemeClr val="tx1"/>
              </a:solidFill>
              <a:latin typeface="+mn-lt"/>
              <a:ea typeface="+mn-ea"/>
              <a:cs typeface="+mn-cs"/>
            </a:endParaRPr>
          </a:p>
          <a:p>
            <a:pPr fontAlgn="t"/>
            <a:r>
              <a:rPr lang="en-US" sz="1200" b="1" kern="1200" dirty="0" err="1">
                <a:solidFill>
                  <a:schemeClr val="tx1"/>
                </a:solidFill>
                <a:latin typeface="+mn-lt"/>
                <a:ea typeface="+mn-ea"/>
                <a:cs typeface="+mn-cs"/>
              </a:rPr>
              <a:t>DataReader</a:t>
            </a:r>
            <a:endParaRPr lang="en-US" sz="1200" kern="1200" dirty="0">
              <a:solidFill>
                <a:schemeClr val="tx1"/>
              </a:solidFill>
              <a:latin typeface="+mn-lt"/>
              <a:ea typeface="+mn-ea"/>
              <a:cs typeface="+mn-cs"/>
            </a:endParaRPr>
          </a:p>
          <a:p>
            <a:pPr fontAlgn="t"/>
            <a:r>
              <a:rPr lang="en-US" sz="1200" kern="1200" dirty="0">
                <a:solidFill>
                  <a:schemeClr val="tx1"/>
                </a:solidFill>
                <a:latin typeface="+mn-lt"/>
                <a:ea typeface="+mn-ea"/>
                <a:cs typeface="+mn-cs"/>
              </a:rPr>
              <a:t>Reads a forward-only, read-only stream of data from a data source. The base class for </a:t>
            </a:r>
            <a:r>
              <a:rPr lang="en-US" sz="1200" kern="1200" dirty="0" err="1">
                <a:solidFill>
                  <a:schemeClr val="tx1"/>
                </a:solidFill>
                <a:latin typeface="+mn-lt"/>
                <a:ea typeface="+mn-ea"/>
                <a:cs typeface="+mn-cs"/>
              </a:rPr>
              <a:t>all</a:t>
            </a:r>
            <a:r>
              <a:rPr lang="en-US" sz="1200" b="1" kern="1200" dirty="0" err="1">
                <a:solidFill>
                  <a:schemeClr val="tx1"/>
                </a:solidFill>
                <a:latin typeface="+mn-lt"/>
                <a:ea typeface="+mn-ea"/>
                <a:cs typeface="+mn-cs"/>
              </a:rPr>
              <a:t>DataReader</a:t>
            </a:r>
            <a:r>
              <a:rPr lang="en-US" sz="1200" kern="1200" dirty="0">
                <a:solidFill>
                  <a:schemeClr val="tx1"/>
                </a:solidFill>
                <a:latin typeface="+mn-lt"/>
                <a:ea typeface="+mn-ea"/>
                <a:cs typeface="+mn-cs"/>
              </a:rPr>
              <a:t> objects is the </a:t>
            </a:r>
            <a:r>
              <a:rPr lang="en-US" sz="1200" u="none" strike="noStrike" kern="1200" dirty="0" err="1">
                <a:solidFill>
                  <a:schemeClr val="tx1"/>
                </a:solidFill>
                <a:latin typeface="+mn-lt"/>
                <a:ea typeface="+mn-ea"/>
                <a:cs typeface="+mn-cs"/>
                <a:hlinkClick r:id="rId5"/>
              </a:rPr>
              <a:t>DbDataReader</a:t>
            </a:r>
            <a:r>
              <a:rPr lang="en-US" sz="1200" kern="1200" dirty="0">
                <a:solidFill>
                  <a:schemeClr val="tx1"/>
                </a:solidFill>
                <a:latin typeface="+mn-lt"/>
                <a:ea typeface="+mn-ea"/>
                <a:cs typeface="+mn-cs"/>
              </a:rPr>
              <a:t> class.</a:t>
            </a:r>
          </a:p>
          <a:p>
            <a:pPr fontAlgn="t"/>
            <a:endParaRPr lang="en-US" sz="1200" kern="1200" dirty="0">
              <a:solidFill>
                <a:schemeClr val="tx1"/>
              </a:solidFill>
              <a:latin typeface="+mn-lt"/>
              <a:ea typeface="+mn-ea"/>
              <a:cs typeface="+mn-cs"/>
            </a:endParaRPr>
          </a:p>
          <a:p>
            <a:pPr fontAlgn="t"/>
            <a:r>
              <a:rPr lang="en-US" sz="1200" b="1" kern="1200" dirty="0" err="1">
                <a:solidFill>
                  <a:schemeClr val="tx1"/>
                </a:solidFill>
                <a:latin typeface="+mn-lt"/>
                <a:ea typeface="+mn-ea"/>
                <a:cs typeface="+mn-cs"/>
              </a:rPr>
              <a:t>DataAdapter</a:t>
            </a:r>
            <a:endParaRPr lang="en-US" sz="1200" kern="1200" dirty="0">
              <a:solidFill>
                <a:schemeClr val="tx1"/>
              </a:solidFill>
              <a:latin typeface="+mn-lt"/>
              <a:ea typeface="+mn-ea"/>
              <a:cs typeface="+mn-cs"/>
            </a:endParaRPr>
          </a:p>
          <a:p>
            <a:pPr fontAlgn="t"/>
            <a:r>
              <a:rPr lang="en-US" sz="1200" kern="1200" dirty="0">
                <a:solidFill>
                  <a:schemeClr val="tx1"/>
                </a:solidFill>
                <a:latin typeface="+mn-lt"/>
                <a:ea typeface="+mn-ea"/>
                <a:cs typeface="+mn-cs"/>
              </a:rPr>
              <a:t>Populates a </a:t>
            </a:r>
            <a:r>
              <a:rPr lang="en-US" sz="1200" b="1" kern="1200" dirty="0" err="1">
                <a:solidFill>
                  <a:schemeClr val="tx1"/>
                </a:solidFill>
                <a:latin typeface="+mn-lt"/>
                <a:ea typeface="+mn-ea"/>
                <a:cs typeface="+mn-cs"/>
              </a:rPr>
              <a:t>DataSet</a:t>
            </a:r>
            <a:r>
              <a:rPr lang="en-US" sz="1200" kern="1200" dirty="0">
                <a:solidFill>
                  <a:schemeClr val="tx1"/>
                </a:solidFill>
                <a:latin typeface="+mn-lt"/>
                <a:ea typeface="+mn-ea"/>
                <a:cs typeface="+mn-cs"/>
              </a:rPr>
              <a:t> and resolves updates with the data source. The base class for </a:t>
            </a:r>
            <a:r>
              <a:rPr lang="en-US" sz="1200" kern="1200" dirty="0" err="1">
                <a:solidFill>
                  <a:schemeClr val="tx1"/>
                </a:solidFill>
                <a:latin typeface="+mn-lt"/>
                <a:ea typeface="+mn-ea"/>
                <a:cs typeface="+mn-cs"/>
              </a:rPr>
              <a:t>all</a:t>
            </a:r>
            <a:r>
              <a:rPr lang="en-US" sz="1200" b="1" kern="1200" dirty="0" err="1">
                <a:solidFill>
                  <a:schemeClr val="tx1"/>
                </a:solidFill>
                <a:latin typeface="+mn-lt"/>
                <a:ea typeface="+mn-ea"/>
                <a:cs typeface="+mn-cs"/>
              </a:rPr>
              <a:t>DataAdapter</a:t>
            </a:r>
            <a:r>
              <a:rPr lang="en-US" sz="1200" kern="1200" dirty="0">
                <a:solidFill>
                  <a:schemeClr val="tx1"/>
                </a:solidFill>
                <a:latin typeface="+mn-lt"/>
                <a:ea typeface="+mn-ea"/>
                <a:cs typeface="+mn-cs"/>
              </a:rPr>
              <a:t> objects is the </a:t>
            </a:r>
            <a:r>
              <a:rPr lang="en-US" sz="1200" u="none" strike="noStrike" kern="1200" dirty="0" err="1">
                <a:solidFill>
                  <a:schemeClr val="tx1"/>
                </a:solidFill>
                <a:latin typeface="+mn-lt"/>
                <a:ea typeface="+mn-ea"/>
                <a:cs typeface="+mn-cs"/>
                <a:hlinkClick r:id="rId6"/>
              </a:rPr>
              <a:t>DbDataAdapter</a:t>
            </a:r>
            <a:r>
              <a:rPr lang="en-US" sz="1200" kern="1200" dirty="0">
                <a:solidFill>
                  <a:schemeClr val="tx1"/>
                </a:solidFill>
                <a:latin typeface="+mn-lt"/>
                <a:ea typeface="+mn-ea"/>
                <a:cs typeface="+mn-cs"/>
              </a:rPr>
              <a:t> class.</a:t>
            </a:r>
          </a:p>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a:t>Copyright @ Trendz IT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921E-2A98-4CD5-B724-7BA34CD92C8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C16A38D-6017-4ACA-AC13-B5DA7C509D6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B27B2F-CB5D-4C21-A1A6-DD55B6BA048D}"/>
              </a:ext>
            </a:extLst>
          </p:cNvPr>
          <p:cNvSpPr>
            <a:spLocks noGrp="1"/>
          </p:cNvSpPr>
          <p:nvPr>
            <p:ph type="dt" sz="half" idx="10"/>
          </p:nvPr>
        </p:nvSpPr>
        <p:spPr/>
        <p:txBody>
          <a:bodyPr/>
          <a:lstStyle/>
          <a:p>
            <a:fld id="{96DFF08F-DC6B-4601-B491-B0F83F6DD2DA}" type="datetimeFigureOut">
              <a:rPr lang="en-US" smtClean="0"/>
              <a:t>10/11/2020</a:t>
            </a:fld>
            <a:endParaRPr lang="en-US" dirty="0"/>
          </a:p>
        </p:txBody>
      </p:sp>
      <p:sp>
        <p:nvSpPr>
          <p:cNvPr id="5" name="Footer Placeholder 4">
            <a:extLst>
              <a:ext uri="{FF2B5EF4-FFF2-40B4-BE49-F238E27FC236}">
                <a16:creationId xmlns:a16="http://schemas.microsoft.com/office/drawing/2014/main" id="{C7C788F8-4A0F-4AEF-AB92-D87DF08671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8208E9-51B1-4089-887B-1715BFD6784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6820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AAD9-391B-42D6-B1B6-E41682DA0A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AAC70C-9334-4611-8DE4-6EBE0BB505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E74EFE-70EA-4ABF-9E48-260E81A10428}"/>
              </a:ext>
            </a:extLst>
          </p:cNvPr>
          <p:cNvSpPr>
            <a:spLocks noGrp="1"/>
          </p:cNvSpPr>
          <p:nvPr>
            <p:ph type="dt" sz="half" idx="10"/>
          </p:nvPr>
        </p:nvSpPr>
        <p:spPr/>
        <p:txBody>
          <a:bodyPr/>
          <a:lstStyle/>
          <a:p>
            <a:fld id="{96DFF08F-DC6B-4601-B491-B0F83F6DD2DA}" type="datetimeFigureOut">
              <a:rPr lang="en-US" smtClean="0"/>
              <a:t>10/11/2020</a:t>
            </a:fld>
            <a:endParaRPr lang="en-US" dirty="0"/>
          </a:p>
        </p:txBody>
      </p:sp>
      <p:sp>
        <p:nvSpPr>
          <p:cNvPr id="5" name="Footer Placeholder 4">
            <a:extLst>
              <a:ext uri="{FF2B5EF4-FFF2-40B4-BE49-F238E27FC236}">
                <a16:creationId xmlns:a16="http://schemas.microsoft.com/office/drawing/2014/main" id="{89ECA7CC-0098-471D-986B-31F49BEAF0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CE75AA-E9B5-4CC2-94B4-3ADACF51555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665034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8B00BD-1EB6-4C4E-90F5-14C736F2602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6529B2-3E86-45E5-A238-D49FCC3A986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9A7C62-AF17-49DC-8F37-F12A42139EA6}"/>
              </a:ext>
            </a:extLst>
          </p:cNvPr>
          <p:cNvSpPr>
            <a:spLocks noGrp="1"/>
          </p:cNvSpPr>
          <p:nvPr>
            <p:ph type="dt" sz="half" idx="10"/>
          </p:nvPr>
        </p:nvSpPr>
        <p:spPr/>
        <p:txBody>
          <a:bodyPr/>
          <a:lstStyle/>
          <a:p>
            <a:fld id="{96DFF08F-DC6B-4601-B491-B0F83F6DD2DA}" type="datetimeFigureOut">
              <a:rPr lang="en-US" smtClean="0"/>
              <a:t>10/11/2020</a:t>
            </a:fld>
            <a:endParaRPr lang="en-US" dirty="0"/>
          </a:p>
        </p:txBody>
      </p:sp>
      <p:sp>
        <p:nvSpPr>
          <p:cNvPr id="5" name="Footer Placeholder 4">
            <a:extLst>
              <a:ext uri="{FF2B5EF4-FFF2-40B4-BE49-F238E27FC236}">
                <a16:creationId xmlns:a16="http://schemas.microsoft.com/office/drawing/2014/main" id="{1AAC5E0C-AC76-4E94-93DF-2B7C33B82F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B67F41-6D42-4487-8E3D-76DF1D0F89E7}"/>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3337180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55080" cy="617216"/>
          </a:xfrm>
          <a:solidFill>
            <a:schemeClr val="tx2">
              <a:lumMod val="75000"/>
            </a:schemeClr>
          </a:solidFill>
        </p:spPr>
        <p:txBody>
          <a:bodyPr>
            <a:normAutofit/>
          </a:bodyPr>
          <a:lstStyle>
            <a:lvl1pPr algn="l">
              <a:defRPr sz="2800" b="1">
                <a:solidFill>
                  <a:srgbClr val="99CC00"/>
                </a:solidFill>
                <a:latin typeface="Verdana" pitchFamily="34" charset="0"/>
                <a:ea typeface="Verdana" pitchFamily="34" charset="0"/>
                <a:cs typeface="Verdana" pitchFamily="34" charset="0"/>
              </a:defRPr>
            </a:lvl1pPr>
          </a:lstStyle>
          <a:p>
            <a:r>
              <a:rPr lang="en-US" dirty="0"/>
              <a:t>Click to edit Master title style</a:t>
            </a:r>
          </a:p>
        </p:txBody>
      </p:sp>
      <p:sp>
        <p:nvSpPr>
          <p:cNvPr id="3" name="Content Placeholder 2"/>
          <p:cNvSpPr>
            <a:spLocks noGrp="1"/>
          </p:cNvSpPr>
          <p:nvPr>
            <p:ph idx="1"/>
          </p:nvPr>
        </p:nvSpPr>
        <p:spPr>
          <a:xfrm>
            <a:off x="42864" y="609600"/>
            <a:ext cx="9029696" cy="5791200"/>
          </a:xfrm>
        </p:spPr>
        <p:txBody>
          <a:bodyPr>
            <a:normAutofit/>
          </a:bodyPr>
          <a:lstStyle>
            <a:lvl1pPr marL="228600" indent="-228600">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3E3C-C52E-4D6B-82E5-C3C0EBCB9E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C3280E-5DA2-4BF5-962E-38C050ACD3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867145-0E72-41D0-AA8E-778A538B45AF}"/>
              </a:ext>
            </a:extLst>
          </p:cNvPr>
          <p:cNvSpPr>
            <a:spLocks noGrp="1"/>
          </p:cNvSpPr>
          <p:nvPr>
            <p:ph type="dt" sz="half" idx="10"/>
          </p:nvPr>
        </p:nvSpPr>
        <p:spPr/>
        <p:txBody>
          <a:bodyPr/>
          <a:lstStyle/>
          <a:p>
            <a:fld id="{A3E28D29-1ECB-41DF-951B-2A23F95AD026}" type="datetimeFigureOut">
              <a:rPr lang="en-US" smtClean="0"/>
              <a:t>10/11/2020</a:t>
            </a:fld>
            <a:endParaRPr lang="en-US" dirty="0"/>
          </a:p>
        </p:txBody>
      </p:sp>
      <p:sp>
        <p:nvSpPr>
          <p:cNvPr id="5" name="Footer Placeholder 4">
            <a:extLst>
              <a:ext uri="{FF2B5EF4-FFF2-40B4-BE49-F238E27FC236}">
                <a16:creationId xmlns:a16="http://schemas.microsoft.com/office/drawing/2014/main" id="{79DBAB83-CF90-4BE9-A083-F3CF44277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52AAED-FF84-40D4-94FE-B928488FD6BE}"/>
              </a:ext>
            </a:extLst>
          </p:cNvPr>
          <p:cNvSpPr>
            <a:spLocks noGrp="1"/>
          </p:cNvSpPr>
          <p:nvPr>
            <p:ph type="sldNum" sz="quarter" idx="12"/>
          </p:nvPr>
        </p:nvSpPr>
        <p:spPr/>
        <p:txBody>
          <a:bodyPr/>
          <a:lstStyle/>
          <a:p>
            <a:fld id="{028E3F4F-51B2-42EE-AFA2-40C4572185CC}" type="slidenum">
              <a:rPr lang="en-US" smtClean="0"/>
              <a:t>‹#›</a:t>
            </a:fld>
            <a:endParaRPr lang="en-US" dirty="0"/>
          </a:p>
        </p:txBody>
      </p:sp>
    </p:spTree>
    <p:extLst>
      <p:ext uri="{BB962C8B-B14F-4D97-AF65-F5344CB8AC3E}">
        <p14:creationId xmlns:p14="http://schemas.microsoft.com/office/powerpoint/2010/main" val="2659716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A802-CF0C-4281-B505-2EC2E6745D6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F0BFE2-5C55-4FDA-BA98-DAA86E9CAAF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A63E94-B283-4FF8-8599-F51A2276CEF3}"/>
              </a:ext>
            </a:extLst>
          </p:cNvPr>
          <p:cNvSpPr>
            <a:spLocks noGrp="1"/>
          </p:cNvSpPr>
          <p:nvPr>
            <p:ph type="dt" sz="half" idx="10"/>
          </p:nvPr>
        </p:nvSpPr>
        <p:spPr/>
        <p:txBody>
          <a:bodyPr/>
          <a:lstStyle/>
          <a:p>
            <a:fld id="{96DFF08F-DC6B-4601-B491-B0F83F6DD2DA}" type="datetimeFigureOut">
              <a:rPr lang="en-US" smtClean="0"/>
              <a:t>10/11/2020</a:t>
            </a:fld>
            <a:endParaRPr lang="en-US" dirty="0"/>
          </a:p>
        </p:txBody>
      </p:sp>
      <p:sp>
        <p:nvSpPr>
          <p:cNvPr id="5" name="Footer Placeholder 4">
            <a:extLst>
              <a:ext uri="{FF2B5EF4-FFF2-40B4-BE49-F238E27FC236}">
                <a16:creationId xmlns:a16="http://schemas.microsoft.com/office/drawing/2014/main" id="{47C65BB0-7DF5-44B9-A215-34810791E9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8BAD76-C841-4BF3-9B6C-2F9199246BE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8713962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A792-B842-4D7A-B6A2-3F87788FC3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B3532F-E568-48D5-ADC9-740B7AE6F1D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D9C5C8-45EE-45A2-8F3D-05BBFB09954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CF7F92-0662-4E64-B45B-771F5A826722}"/>
              </a:ext>
            </a:extLst>
          </p:cNvPr>
          <p:cNvSpPr>
            <a:spLocks noGrp="1"/>
          </p:cNvSpPr>
          <p:nvPr>
            <p:ph type="dt" sz="half" idx="10"/>
          </p:nvPr>
        </p:nvSpPr>
        <p:spPr/>
        <p:txBody>
          <a:bodyPr/>
          <a:lstStyle/>
          <a:p>
            <a:fld id="{96DFF08F-DC6B-4601-B491-B0F83F6DD2DA}" type="datetimeFigureOut">
              <a:rPr lang="en-US" smtClean="0"/>
              <a:t>10/11/2020</a:t>
            </a:fld>
            <a:endParaRPr lang="en-US" dirty="0"/>
          </a:p>
        </p:txBody>
      </p:sp>
      <p:sp>
        <p:nvSpPr>
          <p:cNvPr id="6" name="Footer Placeholder 5">
            <a:extLst>
              <a:ext uri="{FF2B5EF4-FFF2-40B4-BE49-F238E27FC236}">
                <a16:creationId xmlns:a16="http://schemas.microsoft.com/office/drawing/2014/main" id="{C5F7AF78-ED8C-4201-A2F8-9647D328AD7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4825E8A-9E4C-4059-A6F8-18B56824A0E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0858999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49F1-279A-424C-A9C6-AEA7713F1465}"/>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136BC4-36A5-43AC-8C05-08EFA37000A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755523B-0194-4F38-909B-BFC4D80E3BAF}"/>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74BC49-6A76-4F23-8029-94F7FCF7453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273C480-D441-4237-870E-EBE59D89DF8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A10DCE-6E59-40A6-94AE-B7015F616E7C}"/>
              </a:ext>
            </a:extLst>
          </p:cNvPr>
          <p:cNvSpPr>
            <a:spLocks noGrp="1"/>
          </p:cNvSpPr>
          <p:nvPr>
            <p:ph type="dt" sz="half" idx="10"/>
          </p:nvPr>
        </p:nvSpPr>
        <p:spPr/>
        <p:txBody>
          <a:bodyPr/>
          <a:lstStyle/>
          <a:p>
            <a:fld id="{96DFF08F-DC6B-4601-B491-B0F83F6DD2DA}" type="datetimeFigureOut">
              <a:rPr lang="en-US" smtClean="0"/>
              <a:t>10/11/2020</a:t>
            </a:fld>
            <a:endParaRPr lang="en-US" dirty="0"/>
          </a:p>
        </p:txBody>
      </p:sp>
      <p:sp>
        <p:nvSpPr>
          <p:cNvPr id="8" name="Footer Placeholder 7">
            <a:extLst>
              <a:ext uri="{FF2B5EF4-FFF2-40B4-BE49-F238E27FC236}">
                <a16:creationId xmlns:a16="http://schemas.microsoft.com/office/drawing/2014/main" id="{4BAE4E24-CCB6-4B38-9ADE-3B75E97C35E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230A3F3-6C72-41EA-BE96-2CE281219BE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2885702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D0FF-7CC9-4172-95A9-51C2D0B264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50B832-FCF7-4C11-9FF1-DB1469BDE55D}"/>
              </a:ext>
            </a:extLst>
          </p:cNvPr>
          <p:cNvSpPr>
            <a:spLocks noGrp="1"/>
          </p:cNvSpPr>
          <p:nvPr>
            <p:ph type="dt" sz="half" idx="10"/>
          </p:nvPr>
        </p:nvSpPr>
        <p:spPr/>
        <p:txBody>
          <a:bodyPr/>
          <a:lstStyle/>
          <a:p>
            <a:fld id="{96DFF08F-DC6B-4601-B491-B0F83F6DD2DA}" type="datetimeFigureOut">
              <a:rPr lang="en-US" smtClean="0"/>
              <a:t>10/11/2020</a:t>
            </a:fld>
            <a:endParaRPr lang="en-US" dirty="0"/>
          </a:p>
        </p:txBody>
      </p:sp>
      <p:sp>
        <p:nvSpPr>
          <p:cNvPr id="4" name="Footer Placeholder 3">
            <a:extLst>
              <a:ext uri="{FF2B5EF4-FFF2-40B4-BE49-F238E27FC236}">
                <a16:creationId xmlns:a16="http://schemas.microsoft.com/office/drawing/2014/main" id="{E5F0F897-A4E8-42AF-8266-AD59902A80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14D2D46-DCD1-42CA-B491-08670FC25E5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0095572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463353-3DEE-4AE3-B99D-9EF388B5D249}"/>
              </a:ext>
            </a:extLst>
          </p:cNvPr>
          <p:cNvSpPr>
            <a:spLocks noGrp="1"/>
          </p:cNvSpPr>
          <p:nvPr>
            <p:ph type="dt" sz="half" idx="10"/>
          </p:nvPr>
        </p:nvSpPr>
        <p:spPr/>
        <p:txBody>
          <a:bodyPr/>
          <a:lstStyle/>
          <a:p>
            <a:fld id="{96DFF08F-DC6B-4601-B491-B0F83F6DD2DA}" type="datetimeFigureOut">
              <a:rPr lang="en-US" smtClean="0"/>
              <a:pPr/>
              <a:t>10/11/2020</a:t>
            </a:fld>
            <a:endParaRPr lang="en-US" dirty="0"/>
          </a:p>
        </p:txBody>
      </p:sp>
      <p:sp>
        <p:nvSpPr>
          <p:cNvPr id="3" name="Footer Placeholder 2">
            <a:extLst>
              <a:ext uri="{FF2B5EF4-FFF2-40B4-BE49-F238E27FC236}">
                <a16:creationId xmlns:a16="http://schemas.microsoft.com/office/drawing/2014/main" id="{A3C44E35-00B9-49E7-AA9C-B43D5AF50CB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058AEC2-9940-452E-B4B1-384973826F24}"/>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6144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BDF5E-CFE9-4B7D-8ACE-D833924CC9F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45F79D-6B0B-4B7C-98F9-73130F4304F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3788EE-EE62-4871-B92D-AD2577B08C8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FC5523D-7867-4B6F-B595-8215357F7806}"/>
              </a:ext>
            </a:extLst>
          </p:cNvPr>
          <p:cNvSpPr>
            <a:spLocks noGrp="1"/>
          </p:cNvSpPr>
          <p:nvPr>
            <p:ph type="dt" sz="half" idx="10"/>
          </p:nvPr>
        </p:nvSpPr>
        <p:spPr/>
        <p:txBody>
          <a:bodyPr/>
          <a:lstStyle/>
          <a:p>
            <a:fld id="{96DFF08F-DC6B-4601-B491-B0F83F6DD2DA}" type="datetimeFigureOut">
              <a:rPr lang="en-US" smtClean="0"/>
              <a:pPr/>
              <a:t>10/11/2020</a:t>
            </a:fld>
            <a:endParaRPr lang="en-US" dirty="0"/>
          </a:p>
        </p:txBody>
      </p:sp>
      <p:sp>
        <p:nvSpPr>
          <p:cNvPr id="6" name="Footer Placeholder 5">
            <a:extLst>
              <a:ext uri="{FF2B5EF4-FFF2-40B4-BE49-F238E27FC236}">
                <a16:creationId xmlns:a16="http://schemas.microsoft.com/office/drawing/2014/main" id="{5E7BDA51-098E-449E-A46F-C5DBC2B63CE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9F6BA6-BE7A-43DF-AFD6-DF725B23BC3C}"/>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9486148"/>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6D1A-498F-4D72-B30C-479CBD187AA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144B9E-E3F7-4016-9A6D-F0ADA34C8E7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4F9E91A2-8950-49DC-BEF9-8DCE55FE419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E005CD2-930C-44D4-B8C9-F943454842F8}"/>
              </a:ext>
            </a:extLst>
          </p:cNvPr>
          <p:cNvSpPr>
            <a:spLocks noGrp="1"/>
          </p:cNvSpPr>
          <p:nvPr>
            <p:ph type="dt" sz="half" idx="10"/>
          </p:nvPr>
        </p:nvSpPr>
        <p:spPr/>
        <p:txBody>
          <a:bodyPr/>
          <a:lstStyle/>
          <a:p>
            <a:fld id="{96DFF08F-DC6B-4601-B491-B0F83F6DD2DA}" type="datetimeFigureOut">
              <a:rPr lang="en-US" smtClean="0"/>
              <a:t>10/11/2020</a:t>
            </a:fld>
            <a:endParaRPr lang="en-US" dirty="0"/>
          </a:p>
        </p:txBody>
      </p:sp>
      <p:sp>
        <p:nvSpPr>
          <p:cNvPr id="6" name="Footer Placeholder 5">
            <a:extLst>
              <a:ext uri="{FF2B5EF4-FFF2-40B4-BE49-F238E27FC236}">
                <a16:creationId xmlns:a16="http://schemas.microsoft.com/office/drawing/2014/main" id="{63F45D2F-A553-4CE1-B2CB-67D15C7B9D8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31D699-B354-47F2-8876-1E88F75F43D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1842426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7823AA-33C9-46D9-85C3-55629239043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65C3B8-E954-4C56-8EBA-2BBF4094BB1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DA7E55-0D33-4BB4-8A33-F51E1EE9C61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6DFF08F-DC6B-4601-B491-B0F83F6DD2DA}" type="datetimeFigureOut">
              <a:rPr lang="en-US" smtClean="0"/>
              <a:pPr/>
              <a:t>10/11/2020</a:t>
            </a:fld>
            <a:endParaRPr lang="en-US" dirty="0"/>
          </a:p>
        </p:txBody>
      </p:sp>
      <p:sp>
        <p:nvSpPr>
          <p:cNvPr id="5" name="Footer Placeholder 4">
            <a:extLst>
              <a:ext uri="{FF2B5EF4-FFF2-40B4-BE49-F238E27FC236}">
                <a16:creationId xmlns:a16="http://schemas.microsoft.com/office/drawing/2014/main" id="{0B52D878-034C-4D61-895A-2C3470E1DDB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C6FFF8B-BD74-4C15-94E7-8E4CE4A7CC2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38582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50"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406575"/>
            <a:ext cx="7848600" cy="1752600"/>
          </a:xfrm>
        </p:spPr>
        <p:txBody>
          <a:bodyPr>
            <a:normAutofit/>
          </a:bodyPr>
          <a:lstStyle/>
          <a:p>
            <a:r>
              <a:rPr lang="en-US" sz="7200" b="1" dirty="0">
                <a:solidFill>
                  <a:srgbClr val="009900"/>
                </a:solidFill>
                <a:latin typeface="Simplified Arabic" pitchFamily="18" charset="-78"/>
                <a:cs typeface="Simplified Arabic" pitchFamily="18" charset="-78"/>
              </a:rPr>
              <a:t>.NET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a:t>Classes of Data Provider</a:t>
            </a:r>
          </a:p>
        </p:txBody>
      </p:sp>
      <p:sp>
        <p:nvSpPr>
          <p:cNvPr id="33" name="Rectangle 3"/>
          <p:cNvSpPr>
            <a:spLocks noChangeArrowheads="1"/>
          </p:cNvSpPr>
          <p:nvPr/>
        </p:nvSpPr>
        <p:spPr bwMode="auto">
          <a:xfrm>
            <a:off x="3276600" y="2057400"/>
            <a:ext cx="1828800" cy="35052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0" name="Rectangle 11"/>
          <p:cNvSpPr>
            <a:spLocks noChangeArrowheads="1"/>
          </p:cNvSpPr>
          <p:nvPr/>
        </p:nvSpPr>
        <p:spPr bwMode="auto">
          <a:xfrm>
            <a:off x="3429000" y="1447800"/>
            <a:ext cx="1447800" cy="4572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Data Provider</a:t>
            </a:r>
          </a:p>
        </p:txBody>
      </p:sp>
      <p:sp>
        <p:nvSpPr>
          <p:cNvPr id="41" name="Rectangle 12"/>
          <p:cNvSpPr>
            <a:spLocks noChangeArrowheads="1"/>
          </p:cNvSpPr>
          <p:nvPr/>
        </p:nvSpPr>
        <p:spPr bwMode="auto">
          <a:xfrm>
            <a:off x="3505200" y="2286000"/>
            <a:ext cx="1524000" cy="457200"/>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dirty="0">
                <a:ln w="18415" cmpd="sng">
                  <a:solidFill>
                    <a:srgbClr val="FFFFFF"/>
                  </a:solidFill>
                  <a:prstDash val="solid"/>
                </a:ln>
                <a:solidFill>
                  <a:srgbClr val="002060"/>
                </a:solidFill>
                <a:effectLst>
                  <a:outerShdw blurRad="63500" dir="3600000" algn="tl" rotWithShape="0">
                    <a:srgbClr val="000000">
                      <a:alpha val="70000"/>
                    </a:srgbClr>
                  </a:outerShdw>
                </a:effectLst>
              </a:rPr>
              <a:t>Connection</a:t>
            </a:r>
          </a:p>
        </p:txBody>
      </p:sp>
      <p:sp>
        <p:nvSpPr>
          <p:cNvPr id="42" name="Rectangle 13"/>
          <p:cNvSpPr>
            <a:spLocks noChangeArrowheads="1"/>
          </p:cNvSpPr>
          <p:nvPr/>
        </p:nvSpPr>
        <p:spPr bwMode="auto">
          <a:xfrm>
            <a:off x="3505200" y="3048000"/>
            <a:ext cx="1524000" cy="457200"/>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Command</a:t>
            </a:r>
          </a:p>
        </p:txBody>
      </p:sp>
      <p:sp>
        <p:nvSpPr>
          <p:cNvPr id="43" name="Rectangle 14"/>
          <p:cNvSpPr>
            <a:spLocks noChangeArrowheads="1"/>
          </p:cNvSpPr>
          <p:nvPr/>
        </p:nvSpPr>
        <p:spPr bwMode="auto">
          <a:xfrm>
            <a:off x="3505200" y="3962400"/>
            <a:ext cx="1524000" cy="457200"/>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rPr>
              <a:t>DataReader</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4" name="Rectangle 15"/>
          <p:cNvSpPr>
            <a:spLocks noChangeArrowheads="1"/>
          </p:cNvSpPr>
          <p:nvPr/>
        </p:nvSpPr>
        <p:spPr bwMode="auto">
          <a:xfrm>
            <a:off x="3505200" y="4800600"/>
            <a:ext cx="1524000" cy="381000"/>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rPr>
              <a:t>DataAdapter</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ppt_x"/>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ppt_x"/>
                                          </p:val>
                                        </p:tav>
                                        <p:tav tm="100000">
                                          <p:val>
                                            <p:strVal val="#ppt_x"/>
                                          </p:val>
                                        </p:tav>
                                      </p:tavLst>
                                    </p:anim>
                                    <p:anim calcmode="lin" valueType="num">
                                      <p:cBhvr additive="base">
                                        <p:cTn id="24" dur="500" fill="hold"/>
                                        <p:tgtEl>
                                          <p:spTgt spid="4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500" fill="hold"/>
                                        <p:tgtEl>
                                          <p:spTgt spid="44"/>
                                        </p:tgtEl>
                                        <p:attrNameLst>
                                          <p:attrName>ppt_x</p:attrName>
                                        </p:attrNameLst>
                                      </p:cBhvr>
                                      <p:tavLst>
                                        <p:tav tm="0">
                                          <p:val>
                                            <p:strVal val="#ppt_x"/>
                                          </p:val>
                                        </p:tav>
                                        <p:tav tm="100000">
                                          <p:val>
                                            <p:strVal val="#ppt_x"/>
                                          </p:val>
                                        </p:tav>
                                      </p:tavLst>
                                    </p:anim>
                                    <p:anim calcmode="lin" valueType="num">
                                      <p:cBhvr additive="base">
                                        <p:cTn id="2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0" grpId="0" animBg="1"/>
      <p:bldP spid="41" grpId="0" animBg="1"/>
      <p:bldP spid="42" grpId="0" animBg="1"/>
      <p:bldP spid="43" grpId="0" animBg="1"/>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a:t>ADO.NET object Model</a:t>
            </a:r>
          </a:p>
        </p:txBody>
      </p:sp>
      <p:sp>
        <p:nvSpPr>
          <p:cNvPr id="33" name="Rectangle 3"/>
          <p:cNvSpPr>
            <a:spLocks noChangeArrowheads="1"/>
          </p:cNvSpPr>
          <p:nvPr/>
        </p:nvSpPr>
        <p:spPr bwMode="auto">
          <a:xfrm>
            <a:off x="3276600" y="2057400"/>
            <a:ext cx="1828800" cy="3505200"/>
          </a:xfrm>
          <a:prstGeom prst="rect">
            <a:avLst/>
          </a:prstGeom>
          <a:solidFill>
            <a:schemeClr val="accent5"/>
          </a:solidFill>
          <a:ln w="9525">
            <a:solidFill>
              <a:schemeClr val="tx1"/>
            </a:solidFill>
            <a:miter lim="800000"/>
            <a:headEnd/>
            <a:tailEnd/>
          </a:ln>
        </p:spPr>
        <p:txBody>
          <a:bodyPr wrap="none"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4" name="Rectangle 4"/>
          <p:cNvSpPr>
            <a:spLocks noChangeArrowheads="1"/>
          </p:cNvSpPr>
          <p:nvPr/>
        </p:nvSpPr>
        <p:spPr bwMode="auto">
          <a:xfrm>
            <a:off x="381000" y="2133600"/>
            <a:ext cx="1676400" cy="762000"/>
          </a:xfrm>
          <a:prstGeom prst="rect">
            <a:avLst/>
          </a:prstGeom>
          <a:solidFill>
            <a:schemeClr val="accent5"/>
          </a:solidFill>
          <a:ln w="9525">
            <a:solidFill>
              <a:schemeClr val="tx1"/>
            </a:solidFill>
            <a:miter lim="800000"/>
            <a:headEnd/>
            <a:tailEnd/>
          </a:ln>
        </p:spPr>
        <p:txBody>
          <a:bodyPr wrap="none" anchor="ctr"/>
          <a:lstStyle/>
          <a:p>
            <a:pPr algn="ct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.NET </a:t>
            </a:r>
          </a:p>
          <a:p>
            <a:pPr algn="ct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Application</a:t>
            </a:r>
          </a:p>
        </p:txBody>
      </p:sp>
      <p:sp>
        <p:nvSpPr>
          <p:cNvPr id="35" name="Rectangle 5"/>
          <p:cNvSpPr>
            <a:spLocks noChangeArrowheads="1"/>
          </p:cNvSpPr>
          <p:nvPr/>
        </p:nvSpPr>
        <p:spPr bwMode="auto">
          <a:xfrm>
            <a:off x="381000" y="4648200"/>
            <a:ext cx="1676400" cy="762000"/>
          </a:xfrm>
          <a:prstGeom prst="rect">
            <a:avLst/>
          </a:prstGeom>
          <a:solidFill>
            <a:schemeClr val="accent5"/>
          </a:solidFill>
          <a:ln w="9525">
            <a:solidFill>
              <a:schemeClr val="tx1"/>
            </a:solidFill>
            <a:miter lim="800000"/>
            <a:headEnd/>
            <a:tailEnd/>
          </a:ln>
        </p:spPr>
        <p:txBody>
          <a:bodyPr wrap="none" anchor="ctr"/>
          <a:lstStyle/>
          <a:p>
            <a:pPr algn="ct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Dataset</a:t>
            </a:r>
          </a:p>
        </p:txBody>
      </p:sp>
      <p:sp>
        <p:nvSpPr>
          <p:cNvPr id="36" name="AutoShape 6"/>
          <p:cNvSpPr>
            <a:spLocks noChangeArrowheads="1"/>
          </p:cNvSpPr>
          <p:nvPr/>
        </p:nvSpPr>
        <p:spPr bwMode="auto">
          <a:xfrm>
            <a:off x="6324600" y="1905000"/>
            <a:ext cx="1600200" cy="3657600"/>
          </a:xfrm>
          <a:prstGeom prst="can">
            <a:avLst>
              <a:gd name="adj" fmla="val 57143"/>
            </a:avLst>
          </a:prstGeom>
          <a:solidFill>
            <a:schemeClr val="accent5"/>
          </a:solidFill>
          <a:ln w="9525">
            <a:solidFill>
              <a:schemeClr val="tx1"/>
            </a:solidFill>
            <a:round/>
            <a:headEnd/>
            <a:tailEnd/>
          </a:ln>
        </p:spPr>
        <p:txBody>
          <a:bodyPr wrap="none" anchor="ctr"/>
          <a:lstStyle/>
          <a:p>
            <a:pPr algn="ct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Data source</a:t>
            </a:r>
          </a:p>
        </p:txBody>
      </p:sp>
      <p:sp>
        <p:nvSpPr>
          <p:cNvPr id="37" name="AutoShape 7"/>
          <p:cNvSpPr>
            <a:spLocks noChangeArrowheads="1"/>
          </p:cNvSpPr>
          <p:nvPr/>
        </p:nvSpPr>
        <p:spPr bwMode="auto">
          <a:xfrm>
            <a:off x="2057400" y="2514600"/>
            <a:ext cx="1219200" cy="152400"/>
          </a:xfrm>
          <a:custGeom>
            <a:avLst/>
            <a:gdLst>
              <a:gd name="T0" fmla="*/ 2147483647 w 21600"/>
              <a:gd name="T1" fmla="*/ 0 h 21600"/>
              <a:gd name="T2" fmla="*/ 0 w 21600"/>
              <a:gd name="T3" fmla="*/ 26763836 h 21600"/>
              <a:gd name="T4" fmla="*/ 2147483647 w 21600"/>
              <a:gd name="T5" fmla="*/ 53527701 h 21600"/>
              <a:gd name="T6" fmla="*/ 2147483647 w 21600"/>
              <a:gd name="T7" fmla="*/ 2676383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5"/>
          </a:solidFill>
          <a:ln w="9525">
            <a:solidFill>
              <a:schemeClr val="tx1"/>
            </a:solidFill>
            <a:miter lim="800000"/>
            <a:headEnd/>
            <a:tailEnd/>
          </a:ln>
        </p:spPr>
        <p:txBody>
          <a:bodyPr wrap="none" anchor="ctr"/>
          <a:lstStyle/>
          <a:p>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8" name="AutoShape 8"/>
          <p:cNvSpPr>
            <a:spLocks noChangeArrowheads="1"/>
          </p:cNvSpPr>
          <p:nvPr/>
        </p:nvSpPr>
        <p:spPr bwMode="auto">
          <a:xfrm>
            <a:off x="5105400" y="2362200"/>
            <a:ext cx="1219200" cy="228600"/>
          </a:xfrm>
          <a:custGeom>
            <a:avLst/>
            <a:gdLst>
              <a:gd name="T0" fmla="*/ 2147483647 w 21600"/>
              <a:gd name="T1" fmla="*/ 0 h 21600"/>
              <a:gd name="T2" fmla="*/ 0 w 21600"/>
              <a:gd name="T3" fmla="*/ 135491975 h 21600"/>
              <a:gd name="T4" fmla="*/ 2147483647 w 21600"/>
              <a:gd name="T5" fmla="*/ 270983951 h 21600"/>
              <a:gd name="T6" fmla="*/ 2147483647 w 21600"/>
              <a:gd name="T7" fmla="*/ 13549197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5"/>
          </a:solidFill>
          <a:ln w="9525">
            <a:solidFill>
              <a:schemeClr val="tx1"/>
            </a:solidFill>
            <a:miter lim="800000"/>
            <a:headEnd/>
            <a:tailEnd/>
          </a:ln>
        </p:spPr>
        <p:txBody>
          <a:bodyPr wrap="none" anchor="ctr"/>
          <a:lstStyle/>
          <a:p>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9" name="AutoShape 9"/>
          <p:cNvSpPr>
            <a:spLocks noChangeArrowheads="1"/>
          </p:cNvSpPr>
          <p:nvPr/>
        </p:nvSpPr>
        <p:spPr bwMode="auto">
          <a:xfrm>
            <a:off x="990600" y="2895600"/>
            <a:ext cx="304800" cy="1752600"/>
          </a:xfrm>
          <a:prstGeom prst="upDownArrow">
            <a:avLst>
              <a:gd name="adj1" fmla="val 50000"/>
              <a:gd name="adj2" fmla="val 115000"/>
            </a:avLst>
          </a:prstGeom>
          <a:solidFill>
            <a:schemeClr val="accent5"/>
          </a:solidFill>
          <a:ln w="9525">
            <a:solidFill>
              <a:schemeClr val="tx1"/>
            </a:solidFill>
            <a:miter lim="800000"/>
            <a:headEnd/>
            <a:tailEnd/>
          </a:ln>
        </p:spPr>
        <p:txBody>
          <a:bodyPr vert="eaVert" wrap="none" anchor="ctr"/>
          <a:lstStyle/>
          <a:p>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0" name="Rectangle 11"/>
          <p:cNvSpPr>
            <a:spLocks noChangeArrowheads="1"/>
          </p:cNvSpPr>
          <p:nvPr/>
        </p:nvSpPr>
        <p:spPr bwMode="auto">
          <a:xfrm>
            <a:off x="3429000" y="1600200"/>
            <a:ext cx="1447800" cy="228600"/>
          </a:xfrm>
          <a:prstGeom prst="rect">
            <a:avLst/>
          </a:prstGeom>
          <a:solidFill>
            <a:schemeClr val="accent5"/>
          </a:solidFill>
          <a:ln w="9525">
            <a:solidFill>
              <a:schemeClr val="accent1"/>
            </a:solidFill>
            <a:miter lim="800000"/>
            <a:headEnd/>
            <a:tailEnd/>
          </a:ln>
        </p:spPr>
        <p:txBody>
          <a:bodyPr wrap="none" anchor="ctr"/>
          <a:lstStyle/>
          <a:p>
            <a:pPr algn="ct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Data Provider</a:t>
            </a:r>
          </a:p>
        </p:txBody>
      </p:sp>
      <p:sp>
        <p:nvSpPr>
          <p:cNvPr id="41" name="Rectangle 12"/>
          <p:cNvSpPr>
            <a:spLocks noChangeArrowheads="1"/>
          </p:cNvSpPr>
          <p:nvPr/>
        </p:nvSpPr>
        <p:spPr bwMode="auto">
          <a:xfrm>
            <a:off x="3505200" y="2286000"/>
            <a:ext cx="1524000" cy="304800"/>
          </a:xfrm>
          <a:prstGeom prst="rect">
            <a:avLst/>
          </a:prstGeom>
          <a:solidFill>
            <a:schemeClr val="accent5"/>
          </a:solidFill>
          <a:ln w="9525">
            <a:solidFill>
              <a:schemeClr val="tx1"/>
            </a:solidFill>
            <a:miter lim="800000"/>
            <a:headEnd/>
            <a:tailEnd/>
          </a:ln>
        </p:spPr>
        <p:txBody>
          <a:bodyPr wrap="none" anchor="ctr"/>
          <a:lstStyle/>
          <a:p>
            <a:pPr algn="ct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Connection</a:t>
            </a:r>
          </a:p>
        </p:txBody>
      </p:sp>
      <p:sp>
        <p:nvSpPr>
          <p:cNvPr id="42" name="Rectangle 13"/>
          <p:cNvSpPr>
            <a:spLocks noChangeArrowheads="1"/>
          </p:cNvSpPr>
          <p:nvPr/>
        </p:nvSpPr>
        <p:spPr bwMode="auto">
          <a:xfrm>
            <a:off x="3505200" y="3048000"/>
            <a:ext cx="1524000" cy="304800"/>
          </a:xfrm>
          <a:prstGeom prst="rect">
            <a:avLst/>
          </a:prstGeom>
          <a:solidFill>
            <a:schemeClr val="accent5"/>
          </a:solidFill>
          <a:ln w="9525">
            <a:solidFill>
              <a:schemeClr val="tx1"/>
            </a:solidFill>
            <a:miter lim="800000"/>
            <a:headEnd/>
            <a:tailEnd/>
          </a:ln>
        </p:spPr>
        <p:txBody>
          <a:bodyPr wrap="none" anchor="ctr"/>
          <a:lstStyle/>
          <a:p>
            <a:pPr algn="ct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Command</a:t>
            </a:r>
          </a:p>
        </p:txBody>
      </p:sp>
      <p:sp>
        <p:nvSpPr>
          <p:cNvPr id="43" name="Rectangle 14"/>
          <p:cNvSpPr>
            <a:spLocks noChangeArrowheads="1"/>
          </p:cNvSpPr>
          <p:nvPr/>
        </p:nvSpPr>
        <p:spPr bwMode="auto">
          <a:xfrm>
            <a:off x="3505200" y="3962400"/>
            <a:ext cx="1524000" cy="304800"/>
          </a:xfrm>
          <a:prstGeom prst="rect">
            <a:avLst/>
          </a:prstGeom>
          <a:solidFill>
            <a:schemeClr val="accent5"/>
          </a:solidFill>
          <a:ln w="9525">
            <a:solidFill>
              <a:schemeClr val="tx1"/>
            </a:solidFill>
            <a:miter lim="800000"/>
            <a:headEnd/>
            <a:tailEnd/>
          </a:ln>
        </p:spPr>
        <p:txBody>
          <a:bodyPr wrap="none" anchor="ctr"/>
          <a:lstStyle/>
          <a:p>
            <a:pPr algn="ct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DataReader</a:t>
            </a:r>
          </a:p>
        </p:txBody>
      </p:sp>
      <p:sp>
        <p:nvSpPr>
          <p:cNvPr id="44" name="Rectangle 15"/>
          <p:cNvSpPr>
            <a:spLocks noChangeArrowheads="1"/>
          </p:cNvSpPr>
          <p:nvPr/>
        </p:nvSpPr>
        <p:spPr bwMode="auto">
          <a:xfrm>
            <a:off x="3505200" y="4800600"/>
            <a:ext cx="1524000" cy="304800"/>
          </a:xfrm>
          <a:prstGeom prst="rect">
            <a:avLst/>
          </a:prstGeom>
          <a:solidFill>
            <a:schemeClr val="accent5"/>
          </a:solidFill>
          <a:ln w="9525">
            <a:solidFill>
              <a:schemeClr val="tx1"/>
            </a:solidFill>
            <a:miter lim="800000"/>
            <a:headEnd/>
            <a:tailEnd/>
          </a:ln>
        </p:spPr>
        <p:txBody>
          <a:bodyPr wrap="none" anchor="ctr"/>
          <a:lstStyle/>
          <a:p>
            <a:pPr algn="ct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DataAdapter</a:t>
            </a:r>
          </a:p>
        </p:txBody>
      </p:sp>
      <p:sp>
        <p:nvSpPr>
          <p:cNvPr id="45" name="AutoShape 16"/>
          <p:cNvSpPr>
            <a:spLocks noChangeArrowheads="1"/>
          </p:cNvSpPr>
          <p:nvPr/>
        </p:nvSpPr>
        <p:spPr bwMode="auto">
          <a:xfrm rot="10800000">
            <a:off x="5105400" y="4038600"/>
            <a:ext cx="1219200" cy="228600"/>
          </a:xfrm>
          <a:custGeom>
            <a:avLst/>
            <a:gdLst>
              <a:gd name="T0" fmla="*/ 2147483647 w 21600"/>
              <a:gd name="T1" fmla="*/ 0 h 21600"/>
              <a:gd name="T2" fmla="*/ 0 w 21600"/>
              <a:gd name="T3" fmla="*/ 135491975 h 21600"/>
              <a:gd name="T4" fmla="*/ 2147483647 w 21600"/>
              <a:gd name="T5" fmla="*/ 270983951 h 21600"/>
              <a:gd name="T6" fmla="*/ 2147483647 w 21600"/>
              <a:gd name="T7" fmla="*/ 13549197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5"/>
          </a:solidFill>
          <a:ln w="9525">
            <a:solidFill>
              <a:schemeClr val="tx1"/>
            </a:solidFill>
            <a:miter lim="800000"/>
            <a:headEnd/>
            <a:tailEnd/>
          </a:ln>
        </p:spPr>
        <p:txBody>
          <a:bodyPr wrap="none" anchor="ctr"/>
          <a:lstStyle/>
          <a:p>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6" name="AutoShape 17"/>
          <p:cNvSpPr>
            <a:spLocks noChangeArrowheads="1"/>
          </p:cNvSpPr>
          <p:nvPr/>
        </p:nvSpPr>
        <p:spPr bwMode="auto">
          <a:xfrm rot="16200000">
            <a:off x="5562600" y="4343400"/>
            <a:ext cx="304800" cy="1219200"/>
          </a:xfrm>
          <a:prstGeom prst="upDownArrow">
            <a:avLst>
              <a:gd name="adj1" fmla="val 50000"/>
              <a:gd name="adj2" fmla="val 80000"/>
            </a:avLst>
          </a:prstGeom>
          <a:solidFill>
            <a:schemeClr val="accent5"/>
          </a:solidFill>
          <a:ln w="9525">
            <a:solidFill>
              <a:schemeClr val="tx1"/>
            </a:solidFill>
            <a:miter lim="800000"/>
            <a:headEnd/>
            <a:tailEnd/>
          </a:ln>
        </p:spPr>
        <p:txBody>
          <a:bodyPr vert="eaVert" wrap="none" anchor="ctr"/>
          <a:lstStyle/>
          <a:p>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7" name="AutoShape 19"/>
          <p:cNvSpPr>
            <a:spLocks noChangeArrowheads="1"/>
          </p:cNvSpPr>
          <p:nvPr/>
        </p:nvSpPr>
        <p:spPr bwMode="auto">
          <a:xfrm rot="16200000">
            <a:off x="2514600" y="4343400"/>
            <a:ext cx="304800" cy="1219200"/>
          </a:xfrm>
          <a:prstGeom prst="upDownArrow">
            <a:avLst>
              <a:gd name="adj1" fmla="val 50000"/>
              <a:gd name="adj2" fmla="val 80000"/>
            </a:avLst>
          </a:prstGeom>
          <a:solidFill>
            <a:schemeClr val="accent5"/>
          </a:solidFill>
          <a:ln w="9525">
            <a:solidFill>
              <a:schemeClr val="tx1"/>
            </a:solidFill>
            <a:miter lim="800000"/>
            <a:headEnd/>
            <a:tailEnd/>
          </a:ln>
        </p:spPr>
        <p:txBody>
          <a:bodyPr vert="eaVert" wrap="none" anchor="ctr"/>
          <a:lstStyle/>
          <a:p>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8" name="AutoShape 20"/>
          <p:cNvSpPr>
            <a:spLocks noChangeArrowheads="1"/>
          </p:cNvSpPr>
          <p:nvPr/>
        </p:nvSpPr>
        <p:spPr bwMode="auto">
          <a:xfrm>
            <a:off x="5105400" y="3048000"/>
            <a:ext cx="1219200" cy="228600"/>
          </a:xfrm>
          <a:custGeom>
            <a:avLst/>
            <a:gdLst>
              <a:gd name="T0" fmla="*/ 2147483647 w 21600"/>
              <a:gd name="T1" fmla="*/ 0 h 21600"/>
              <a:gd name="T2" fmla="*/ 0 w 21600"/>
              <a:gd name="T3" fmla="*/ 135491975 h 21600"/>
              <a:gd name="T4" fmla="*/ 2147483647 w 21600"/>
              <a:gd name="T5" fmla="*/ 270983951 h 21600"/>
              <a:gd name="T6" fmla="*/ 2147483647 w 21600"/>
              <a:gd name="T7" fmla="*/ 13549197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5"/>
          </a:solidFill>
          <a:ln w="9525">
            <a:solidFill>
              <a:schemeClr val="tx1"/>
            </a:solidFill>
            <a:miter lim="800000"/>
            <a:headEnd/>
            <a:tailEnd/>
          </a:ln>
        </p:spPr>
        <p:txBody>
          <a:bodyPr wrap="none" anchor="ctr"/>
          <a:lstStyle/>
          <a:p>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ppt_x"/>
                                          </p:val>
                                        </p:tav>
                                        <p:tav tm="100000">
                                          <p:val>
                                            <p:strVal val="#ppt_x"/>
                                          </p:val>
                                        </p:tav>
                                      </p:tavLst>
                                    </p:anim>
                                    <p:anim calcmode="lin" valueType="num">
                                      <p:cBhvr additive="base">
                                        <p:cTn id="24" dur="500" fill="hold"/>
                                        <p:tgtEl>
                                          <p:spTgt spid="4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ppt_x"/>
                                          </p:val>
                                        </p:tav>
                                        <p:tav tm="100000">
                                          <p:val>
                                            <p:strVal val="#ppt_x"/>
                                          </p:val>
                                        </p:tav>
                                      </p:tavLst>
                                    </p:anim>
                                    <p:anim calcmode="lin" valueType="num">
                                      <p:cBhvr additive="base">
                                        <p:cTn id="28" dur="500" fill="hold"/>
                                        <p:tgtEl>
                                          <p:spTgt spid="4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ppt_x"/>
                                          </p:val>
                                        </p:tav>
                                        <p:tav tm="100000">
                                          <p:val>
                                            <p:strVal val="#ppt_x"/>
                                          </p:val>
                                        </p:tav>
                                      </p:tavLst>
                                    </p:anim>
                                    <p:anim calcmode="lin" valueType="num">
                                      <p:cBhvr additive="base">
                                        <p:cTn id="40" dur="500" fill="hold"/>
                                        <p:tgtEl>
                                          <p:spTgt spid="4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additive="base">
                                        <p:cTn id="43" dur="500" fill="hold"/>
                                        <p:tgtEl>
                                          <p:spTgt spid="45"/>
                                        </p:tgtEl>
                                        <p:attrNameLst>
                                          <p:attrName>ppt_x</p:attrName>
                                        </p:attrNameLst>
                                      </p:cBhvr>
                                      <p:tavLst>
                                        <p:tav tm="0">
                                          <p:val>
                                            <p:strVal val="#ppt_x"/>
                                          </p:val>
                                        </p:tav>
                                        <p:tav tm="100000">
                                          <p:val>
                                            <p:strVal val="#ppt_x"/>
                                          </p:val>
                                        </p:tav>
                                      </p:tavLst>
                                    </p:anim>
                                    <p:anim calcmode="lin" valueType="num">
                                      <p:cBhvr additive="base">
                                        <p:cTn id="44" dur="500" fill="hold"/>
                                        <p:tgtEl>
                                          <p:spTgt spid="4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additive="base">
                                        <p:cTn id="47" dur="500" fill="hold"/>
                                        <p:tgtEl>
                                          <p:spTgt spid="46"/>
                                        </p:tgtEl>
                                        <p:attrNameLst>
                                          <p:attrName>ppt_x</p:attrName>
                                        </p:attrNameLst>
                                      </p:cBhvr>
                                      <p:tavLst>
                                        <p:tav tm="0">
                                          <p:val>
                                            <p:strVal val="#ppt_x"/>
                                          </p:val>
                                        </p:tav>
                                        <p:tav tm="100000">
                                          <p:val>
                                            <p:strVal val="#ppt_x"/>
                                          </p:val>
                                        </p:tav>
                                      </p:tavLst>
                                    </p:anim>
                                    <p:anim calcmode="lin" valueType="num">
                                      <p:cBhvr additive="base">
                                        <p:cTn id="48" dur="500" fill="hold"/>
                                        <p:tgtEl>
                                          <p:spTgt spid="4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 calcmode="lin" valueType="num">
                                      <p:cBhvr additive="base">
                                        <p:cTn id="51" dur="500" fill="hold"/>
                                        <p:tgtEl>
                                          <p:spTgt spid="47"/>
                                        </p:tgtEl>
                                        <p:attrNameLst>
                                          <p:attrName>ppt_x</p:attrName>
                                        </p:attrNameLst>
                                      </p:cBhvr>
                                      <p:tavLst>
                                        <p:tav tm="0">
                                          <p:val>
                                            <p:strVal val="#ppt_x"/>
                                          </p:val>
                                        </p:tav>
                                        <p:tav tm="100000">
                                          <p:val>
                                            <p:strVal val="#ppt_x"/>
                                          </p:val>
                                        </p:tav>
                                      </p:tavLst>
                                    </p:anim>
                                    <p:anim calcmode="lin" valueType="num">
                                      <p:cBhvr additive="base">
                                        <p:cTn id="52" dur="500" fill="hold"/>
                                        <p:tgtEl>
                                          <p:spTgt spid="4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additive="base">
                                        <p:cTn id="55" dur="500" fill="hold"/>
                                        <p:tgtEl>
                                          <p:spTgt spid="48"/>
                                        </p:tgtEl>
                                        <p:attrNameLst>
                                          <p:attrName>ppt_x</p:attrName>
                                        </p:attrNameLst>
                                      </p:cBhvr>
                                      <p:tavLst>
                                        <p:tav tm="0">
                                          <p:val>
                                            <p:strVal val="#ppt_x"/>
                                          </p:val>
                                        </p:tav>
                                        <p:tav tm="100000">
                                          <p:val>
                                            <p:strVal val="#ppt_x"/>
                                          </p:val>
                                        </p:tav>
                                      </p:tavLst>
                                    </p:anim>
                                    <p:anim calcmode="lin" valueType="num">
                                      <p:cBhvr additive="base">
                                        <p:cTn id="56" dur="500" fill="hold"/>
                                        <p:tgtEl>
                                          <p:spTgt spid="4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500" fill="hold"/>
                                        <p:tgtEl>
                                          <p:spTgt spid="34"/>
                                        </p:tgtEl>
                                        <p:attrNameLst>
                                          <p:attrName>ppt_x</p:attrName>
                                        </p:attrNameLst>
                                      </p:cBhvr>
                                      <p:tavLst>
                                        <p:tav tm="0">
                                          <p:val>
                                            <p:strVal val="#ppt_x"/>
                                          </p:val>
                                        </p:tav>
                                        <p:tav tm="100000">
                                          <p:val>
                                            <p:strVal val="#ppt_x"/>
                                          </p:val>
                                        </p:tav>
                                      </p:tavLst>
                                    </p:anim>
                                    <p:anim calcmode="lin" valueType="num">
                                      <p:cBhvr additive="base">
                                        <p:cTn id="60" dur="500" fill="hold"/>
                                        <p:tgtEl>
                                          <p:spTgt spid="3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fill="hold"/>
                                        <p:tgtEl>
                                          <p:spTgt spid="35"/>
                                        </p:tgtEl>
                                        <p:attrNameLst>
                                          <p:attrName>ppt_x</p:attrName>
                                        </p:attrNameLst>
                                      </p:cBhvr>
                                      <p:tavLst>
                                        <p:tav tm="0">
                                          <p:val>
                                            <p:strVal val="#ppt_x"/>
                                          </p:val>
                                        </p:tav>
                                        <p:tav tm="100000">
                                          <p:val>
                                            <p:strVal val="#ppt_x"/>
                                          </p:val>
                                        </p:tav>
                                      </p:tavLst>
                                    </p:anim>
                                    <p:anim calcmode="lin" valueType="num">
                                      <p:cBhvr additive="base">
                                        <p:cTn id="64" dur="500" fill="hold"/>
                                        <p:tgtEl>
                                          <p:spTgt spid="3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fill="hold"/>
                                        <p:tgtEl>
                                          <p:spTgt spid="36"/>
                                        </p:tgtEl>
                                        <p:attrNameLst>
                                          <p:attrName>ppt_x</p:attrName>
                                        </p:attrNameLst>
                                      </p:cBhvr>
                                      <p:tavLst>
                                        <p:tav tm="0">
                                          <p:val>
                                            <p:strVal val="#ppt_x"/>
                                          </p:val>
                                        </p:tav>
                                        <p:tav tm="100000">
                                          <p:val>
                                            <p:strVal val="#ppt_x"/>
                                          </p:val>
                                        </p:tav>
                                      </p:tavLst>
                                    </p:anim>
                                    <p:anim calcmode="lin" valueType="num">
                                      <p:cBhvr additive="base">
                                        <p:cTn id="6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a:t>Connection Object</a:t>
            </a:r>
          </a:p>
        </p:txBody>
      </p:sp>
      <p:sp>
        <p:nvSpPr>
          <p:cNvPr id="3" name="Rectangle 2"/>
          <p:cNvSpPr>
            <a:spLocks noChangeArrowheads="1"/>
          </p:cNvSpPr>
          <p:nvPr/>
        </p:nvSpPr>
        <p:spPr bwMode="auto">
          <a:xfrm>
            <a:off x="351467" y="1684967"/>
            <a:ext cx="7813675" cy="1016000"/>
          </a:xfrm>
          <a:prstGeom prst="rect">
            <a:avLst/>
          </a:prstGeom>
          <a:solidFill>
            <a:srgbClr val="F7F9C9"/>
          </a:solidFill>
          <a:ln w="9525">
            <a:solidFill>
              <a:schemeClr val="tx1"/>
            </a:solidFill>
            <a:miter lim="800000"/>
            <a:headEnd/>
            <a:tailEnd/>
          </a:ln>
        </p:spPr>
        <p:txBody>
          <a:bodyPr wrap="none" anchor="ctr">
            <a:spAutoFit/>
          </a:bodyPr>
          <a:lstStyle/>
          <a:p>
            <a:r>
              <a:rPr lang="en-US" altLang="zh-CN" sz="2000" dirty="0" err="1">
                <a:latin typeface="Courier New" pitchFamily="49" charset="0"/>
                <a:ea typeface="Times New Roman" pitchFamily="18" charset="0"/>
                <a:cs typeface="Courier New" pitchFamily="49" charset="0"/>
              </a:rPr>
              <a:t>SqlConnection</a:t>
            </a:r>
            <a:r>
              <a:rPr lang="en-US" altLang="zh-CN" sz="2000" dirty="0">
                <a:latin typeface="Courier New" pitchFamily="49" charset="0"/>
                <a:ea typeface="Times New Roman" pitchFamily="18" charset="0"/>
                <a:cs typeface="Courier New" pitchFamily="49" charset="0"/>
              </a:rPr>
              <a:t> </a:t>
            </a:r>
            <a:r>
              <a:rPr lang="en-US" altLang="zh-CN" sz="2000" dirty="0" err="1">
                <a:latin typeface="Courier New" pitchFamily="49" charset="0"/>
                <a:ea typeface="Times New Roman" pitchFamily="18" charset="0"/>
                <a:cs typeface="Courier New" pitchFamily="49" charset="0"/>
              </a:rPr>
              <a:t>objSqlConnection</a:t>
            </a:r>
            <a:r>
              <a:rPr lang="en-US" altLang="zh-CN" sz="2000" dirty="0">
                <a:latin typeface="Courier New" pitchFamily="49" charset="0"/>
                <a:ea typeface="Times New Roman" pitchFamily="18" charset="0"/>
                <a:cs typeface="Courier New" pitchFamily="49" charset="0"/>
              </a:rPr>
              <a:t> = </a:t>
            </a:r>
          </a:p>
          <a:p>
            <a:r>
              <a:rPr lang="en-US" altLang="zh-CN" sz="2000" dirty="0">
                <a:latin typeface="Courier New" pitchFamily="49" charset="0"/>
                <a:ea typeface="Times New Roman" pitchFamily="18" charset="0"/>
                <a:cs typeface="Courier New" pitchFamily="49" charset="0"/>
              </a:rPr>
              <a:t>	new </a:t>
            </a:r>
            <a:r>
              <a:rPr lang="en-US" altLang="zh-CN" sz="2000" dirty="0" err="1">
                <a:latin typeface="Courier New" pitchFamily="49" charset="0"/>
                <a:ea typeface="Times New Roman" pitchFamily="18" charset="0"/>
                <a:cs typeface="Courier New" pitchFamily="49" charset="0"/>
              </a:rPr>
              <a:t>SqlConnection</a:t>
            </a:r>
            <a:r>
              <a:rPr lang="en-US" altLang="zh-CN" sz="2000" dirty="0">
                <a:latin typeface="Courier New" pitchFamily="49" charset="0"/>
                <a:ea typeface="Times New Roman" pitchFamily="18" charset="0"/>
                <a:cs typeface="Courier New" pitchFamily="49" charset="0"/>
              </a:rPr>
              <a:t> ("server = SQLDB; </a:t>
            </a:r>
          </a:p>
          <a:p>
            <a:r>
              <a:rPr lang="en-US" altLang="zh-CN" sz="2000" dirty="0">
                <a:latin typeface="Courier New" pitchFamily="49" charset="0"/>
                <a:ea typeface="Times New Roman" pitchFamily="18" charset="0"/>
                <a:cs typeface="Courier New" pitchFamily="49" charset="0"/>
              </a:rPr>
              <a:t>	</a:t>
            </a:r>
            <a:r>
              <a:rPr lang="en-US" altLang="zh-CN" sz="2000" dirty="0" err="1">
                <a:latin typeface="Courier New" pitchFamily="49" charset="0"/>
                <a:ea typeface="Times New Roman" pitchFamily="18" charset="0"/>
                <a:cs typeface="Courier New" pitchFamily="49" charset="0"/>
              </a:rPr>
              <a:t>uid</a:t>
            </a:r>
            <a:r>
              <a:rPr lang="en-US" altLang="zh-CN" sz="2000" dirty="0">
                <a:latin typeface="Courier New" pitchFamily="49" charset="0"/>
                <a:ea typeface="Times New Roman" pitchFamily="18" charset="0"/>
                <a:cs typeface="Courier New" pitchFamily="49" charset="0"/>
              </a:rPr>
              <a:t> = </a:t>
            </a:r>
            <a:r>
              <a:rPr lang="en-US" altLang="zh-CN" sz="2000" dirty="0" err="1">
                <a:latin typeface="Courier New" pitchFamily="49" charset="0"/>
                <a:ea typeface="Times New Roman" pitchFamily="18" charset="0"/>
                <a:cs typeface="Courier New" pitchFamily="49" charset="0"/>
              </a:rPr>
              <a:t>sa</a:t>
            </a:r>
            <a:r>
              <a:rPr lang="en-US" altLang="zh-CN" sz="2000" dirty="0">
                <a:latin typeface="Courier New" pitchFamily="49" charset="0"/>
                <a:ea typeface="Times New Roman" pitchFamily="18" charset="0"/>
                <a:cs typeface="Courier New" pitchFamily="49" charset="0"/>
              </a:rPr>
              <a:t>; </a:t>
            </a:r>
            <a:r>
              <a:rPr lang="en-US" altLang="zh-CN" sz="2000" dirty="0" err="1">
                <a:latin typeface="Courier New" pitchFamily="49" charset="0"/>
                <a:ea typeface="Times New Roman" pitchFamily="18" charset="0"/>
                <a:cs typeface="Courier New" pitchFamily="49" charset="0"/>
              </a:rPr>
              <a:t>pwd</a:t>
            </a:r>
            <a:r>
              <a:rPr lang="en-US" altLang="zh-CN" sz="2000" dirty="0">
                <a:latin typeface="Courier New" pitchFamily="49" charset="0"/>
                <a:ea typeface="Times New Roman" pitchFamily="18" charset="0"/>
                <a:cs typeface="Courier New" pitchFamily="49" charset="0"/>
              </a:rPr>
              <a:t> = password; database = pubs");</a:t>
            </a:r>
          </a:p>
        </p:txBody>
      </p:sp>
      <p:sp>
        <p:nvSpPr>
          <p:cNvPr id="4" name="AutoShape 7"/>
          <p:cNvSpPr>
            <a:spLocks noChangeArrowheads="1"/>
          </p:cNvSpPr>
          <p:nvPr/>
        </p:nvSpPr>
        <p:spPr bwMode="auto">
          <a:xfrm>
            <a:off x="2583492" y="1656392"/>
            <a:ext cx="2592387" cy="431800"/>
          </a:xfrm>
          <a:prstGeom prst="roundRect">
            <a:avLst>
              <a:gd name="adj" fmla="val 16667"/>
            </a:avLst>
          </a:prstGeom>
          <a:noFill/>
          <a:ln w="44450">
            <a:solidFill>
              <a:srgbClr val="FF3399"/>
            </a:solidFill>
            <a:round/>
            <a:headEnd/>
            <a:tailEnd/>
          </a:ln>
          <a:effectLst>
            <a:outerShdw dist="35921" dir="2700000" algn="ctr" rotWithShape="0">
              <a:schemeClr val="bg2">
                <a:alpha val="50000"/>
              </a:schemeClr>
            </a:outerShdw>
          </a:effectLst>
        </p:spPr>
        <p:txBody>
          <a:bodyPr anchor="ctr">
            <a:spAutoFit/>
          </a:bodyPr>
          <a:lstStyle/>
          <a:p>
            <a:pPr>
              <a:defRPr/>
            </a:pPr>
            <a:endParaRPr lang="en-US"/>
          </a:p>
        </p:txBody>
      </p:sp>
      <p:sp>
        <p:nvSpPr>
          <p:cNvPr id="5" name="Rectangle 4"/>
          <p:cNvSpPr>
            <a:spLocks noChangeArrowheads="1"/>
          </p:cNvSpPr>
          <p:nvPr/>
        </p:nvSpPr>
        <p:spPr bwMode="auto">
          <a:xfrm>
            <a:off x="351467" y="3104192"/>
            <a:ext cx="7516812" cy="419100"/>
          </a:xfrm>
          <a:prstGeom prst="rect">
            <a:avLst/>
          </a:prstGeom>
          <a:gradFill rotWithShape="1">
            <a:gsLst>
              <a:gs pos="0">
                <a:srgbClr val="FFFFFF"/>
              </a:gs>
              <a:gs pos="50000">
                <a:srgbClr val="E8E6DA"/>
              </a:gs>
              <a:gs pos="100000">
                <a:srgbClr val="FFFFFF"/>
              </a:gs>
            </a:gsLst>
            <a:lin ang="18900000" scaled="1"/>
          </a:gradFill>
          <a:ln w="22225">
            <a:solidFill>
              <a:schemeClr val="tx1"/>
            </a:solidFill>
            <a:miter lim="800000"/>
            <a:headEnd/>
            <a:tailEnd/>
          </a:ln>
        </p:spPr>
        <p:txBody>
          <a:bodyPr wrap="none" anchor="ctr">
            <a:spAutoFit/>
          </a:bodyPr>
          <a:lstStyle/>
          <a:p>
            <a:pPr algn="just">
              <a:buFont typeface="Wingdings" pitchFamily="2" charset="2"/>
              <a:buNone/>
              <a:tabLst>
                <a:tab pos="228600" algn="l"/>
              </a:tabLst>
            </a:pPr>
            <a:r>
              <a:rPr lang="en-US" altLang="zh-CN" sz="2000" dirty="0" err="1">
                <a:solidFill>
                  <a:srgbClr val="FF3300"/>
                </a:solidFill>
                <a:latin typeface="Courier New" pitchFamily="49" charset="0"/>
                <a:ea typeface="Times New Roman" pitchFamily="18" charset="0"/>
                <a:cs typeface="Courier New" pitchFamily="49" charset="0"/>
              </a:rPr>
              <a:t>objSqlConnection</a:t>
            </a:r>
            <a:r>
              <a:rPr lang="en-US" altLang="zh-CN" sz="2000" dirty="0">
                <a:solidFill>
                  <a:srgbClr val="000000"/>
                </a:solidFill>
                <a:ea typeface="Times New Roman" pitchFamily="18" charset="0"/>
                <a:cs typeface="Courier New" pitchFamily="49" charset="0"/>
              </a:rPr>
              <a:t>  </a:t>
            </a:r>
            <a:r>
              <a:rPr lang="en-US" altLang="zh-CN" sz="2000" dirty="0">
                <a:solidFill>
                  <a:srgbClr val="000000"/>
                </a:solidFill>
                <a:ea typeface="Times New Roman" pitchFamily="18" charset="0"/>
                <a:cs typeface="Courier New" pitchFamily="49" charset="0"/>
                <a:sym typeface="Wingdings" pitchFamily="2" charset="2"/>
              </a:rPr>
              <a:t>  </a:t>
            </a:r>
            <a:r>
              <a:rPr lang="en-US" altLang="zh-CN" sz="2000" dirty="0">
                <a:solidFill>
                  <a:srgbClr val="000000"/>
                </a:solidFill>
                <a:ea typeface="Times New Roman" pitchFamily="18" charset="0"/>
                <a:cs typeface="Courier New" pitchFamily="49" charset="0"/>
              </a:rPr>
              <a:t>Name of the connection object created</a:t>
            </a:r>
          </a:p>
        </p:txBody>
      </p:sp>
      <p:sp>
        <p:nvSpPr>
          <p:cNvPr id="7" name="Rectangle 6"/>
          <p:cNvSpPr>
            <a:spLocks noChangeArrowheads="1"/>
          </p:cNvSpPr>
          <p:nvPr/>
        </p:nvSpPr>
        <p:spPr bwMode="auto">
          <a:xfrm>
            <a:off x="351467" y="3970967"/>
            <a:ext cx="6808787" cy="419100"/>
          </a:xfrm>
          <a:prstGeom prst="rect">
            <a:avLst/>
          </a:prstGeom>
          <a:gradFill rotWithShape="1">
            <a:gsLst>
              <a:gs pos="0">
                <a:srgbClr val="FFFFFF"/>
              </a:gs>
              <a:gs pos="50000">
                <a:srgbClr val="E8E6DA"/>
              </a:gs>
              <a:gs pos="100000">
                <a:srgbClr val="FFFFFF"/>
              </a:gs>
            </a:gsLst>
            <a:lin ang="18900000" scaled="1"/>
          </a:gradFill>
          <a:ln w="22225">
            <a:solidFill>
              <a:schemeClr val="tx1"/>
            </a:solidFill>
            <a:miter lim="800000"/>
            <a:headEnd/>
            <a:tailEnd/>
          </a:ln>
        </p:spPr>
        <p:txBody>
          <a:bodyPr wrap="none" anchor="ctr">
            <a:spAutoFit/>
          </a:bodyPr>
          <a:lstStyle/>
          <a:p>
            <a:pPr algn="just">
              <a:buFont typeface="Wingdings" pitchFamily="2" charset="2"/>
              <a:buNone/>
              <a:tabLst>
                <a:tab pos="228600" algn="l"/>
              </a:tabLst>
            </a:pPr>
            <a:r>
              <a:rPr lang="en-US" altLang="zh-CN" sz="2000">
                <a:solidFill>
                  <a:srgbClr val="FF3300"/>
                </a:solidFill>
                <a:latin typeface="Courier New" pitchFamily="49" charset="0"/>
                <a:ea typeface="Times New Roman" pitchFamily="18" charset="0"/>
                <a:cs typeface="Courier New" pitchFamily="49" charset="0"/>
              </a:rPr>
              <a:t>SQLDB</a:t>
            </a:r>
            <a:r>
              <a:rPr lang="en-US" altLang="zh-CN" sz="2000">
                <a:solidFill>
                  <a:srgbClr val="000000"/>
                </a:solidFill>
                <a:ea typeface="Times New Roman" pitchFamily="18" charset="0"/>
                <a:cs typeface="Courier New" pitchFamily="49" charset="0"/>
              </a:rPr>
              <a:t>  </a:t>
            </a:r>
            <a:r>
              <a:rPr lang="en-US" altLang="zh-CN" sz="2000">
                <a:solidFill>
                  <a:srgbClr val="000000"/>
                </a:solidFill>
                <a:ea typeface="Times New Roman" pitchFamily="18" charset="0"/>
                <a:cs typeface="Courier New" pitchFamily="49" charset="0"/>
                <a:sym typeface="Wingdings" pitchFamily="2" charset="2"/>
              </a:rPr>
              <a:t>  </a:t>
            </a:r>
            <a:r>
              <a:rPr lang="en-US" altLang="zh-CN" sz="2000">
                <a:solidFill>
                  <a:srgbClr val="000000"/>
                </a:solidFill>
                <a:ea typeface="Times New Roman" pitchFamily="18" charset="0"/>
                <a:cs typeface="Courier New" pitchFamily="49" charset="0"/>
              </a:rPr>
              <a:t>Name of the server that stores database “pubs”</a:t>
            </a:r>
          </a:p>
        </p:txBody>
      </p:sp>
      <p:sp>
        <p:nvSpPr>
          <p:cNvPr id="8" name="AutoShape 10"/>
          <p:cNvSpPr>
            <a:spLocks noChangeArrowheads="1"/>
          </p:cNvSpPr>
          <p:nvPr/>
        </p:nvSpPr>
        <p:spPr bwMode="auto">
          <a:xfrm>
            <a:off x="4182104" y="2045329"/>
            <a:ext cx="2592388" cy="287338"/>
          </a:xfrm>
          <a:prstGeom prst="roundRect">
            <a:avLst>
              <a:gd name="adj" fmla="val 16667"/>
            </a:avLst>
          </a:prstGeom>
          <a:noFill/>
          <a:ln w="44450">
            <a:solidFill>
              <a:srgbClr val="FF3399"/>
            </a:solidFill>
            <a:round/>
            <a:headEnd/>
            <a:tailEnd/>
          </a:ln>
          <a:effectLst>
            <a:outerShdw dist="35921" dir="2700000" algn="ctr" rotWithShape="0">
              <a:schemeClr val="bg2">
                <a:alpha val="50000"/>
              </a:schemeClr>
            </a:outerShdw>
          </a:effectLst>
        </p:spPr>
        <p:txBody>
          <a:bodyPr anchor="ctr">
            <a:spAutoFit/>
          </a:bodyPr>
          <a:lstStyle/>
          <a:p>
            <a:pPr>
              <a:defRPr/>
            </a:pPr>
            <a:endParaRPr lang="en-US"/>
          </a:p>
        </p:txBody>
      </p:sp>
      <p:sp>
        <p:nvSpPr>
          <p:cNvPr id="9" name="Rectangle 8"/>
          <p:cNvSpPr>
            <a:spLocks noChangeArrowheads="1"/>
          </p:cNvSpPr>
          <p:nvPr/>
        </p:nvSpPr>
        <p:spPr bwMode="auto">
          <a:xfrm>
            <a:off x="351467" y="4837742"/>
            <a:ext cx="5016500" cy="419100"/>
          </a:xfrm>
          <a:prstGeom prst="rect">
            <a:avLst/>
          </a:prstGeom>
          <a:gradFill rotWithShape="1">
            <a:gsLst>
              <a:gs pos="0">
                <a:srgbClr val="FFFFFF"/>
              </a:gs>
              <a:gs pos="50000">
                <a:srgbClr val="E8E6DA"/>
              </a:gs>
              <a:gs pos="100000">
                <a:srgbClr val="FFFFFF"/>
              </a:gs>
            </a:gsLst>
            <a:lin ang="18900000" scaled="1"/>
          </a:gradFill>
          <a:ln w="22225">
            <a:solidFill>
              <a:schemeClr val="tx1"/>
            </a:solidFill>
            <a:miter lim="800000"/>
            <a:headEnd/>
            <a:tailEnd/>
          </a:ln>
        </p:spPr>
        <p:txBody>
          <a:bodyPr wrap="none" anchor="ctr">
            <a:spAutoFit/>
          </a:bodyPr>
          <a:lstStyle/>
          <a:p>
            <a:pPr algn="just">
              <a:buFont typeface="Wingdings" pitchFamily="2" charset="2"/>
              <a:buNone/>
              <a:tabLst>
                <a:tab pos="228600" algn="l"/>
              </a:tabLst>
            </a:pPr>
            <a:r>
              <a:rPr lang="en-US" altLang="zh-CN" sz="2000">
                <a:solidFill>
                  <a:srgbClr val="FF3300"/>
                </a:solidFill>
                <a:latin typeface="Courier New" pitchFamily="49" charset="0"/>
                <a:ea typeface="Times New Roman" pitchFamily="18" charset="0"/>
                <a:cs typeface="Courier New" pitchFamily="49" charset="0"/>
              </a:rPr>
              <a:t>uid, pwd</a:t>
            </a:r>
            <a:r>
              <a:rPr lang="en-US" altLang="zh-CN" sz="2000">
                <a:solidFill>
                  <a:srgbClr val="000000"/>
                </a:solidFill>
                <a:ea typeface="Times New Roman" pitchFamily="18" charset="0"/>
                <a:cs typeface="Courier New" pitchFamily="49" charset="0"/>
              </a:rPr>
              <a:t>  </a:t>
            </a:r>
            <a:r>
              <a:rPr lang="en-US" altLang="zh-CN" sz="2000">
                <a:solidFill>
                  <a:srgbClr val="000000"/>
                </a:solidFill>
                <a:ea typeface="Times New Roman" pitchFamily="18" charset="0"/>
                <a:cs typeface="Courier New" pitchFamily="49" charset="0"/>
                <a:sym typeface="Wingdings" pitchFamily="2" charset="2"/>
              </a:rPr>
              <a:t>  </a:t>
            </a:r>
            <a:r>
              <a:rPr lang="en-US" altLang="zh-CN" sz="2000">
                <a:solidFill>
                  <a:srgbClr val="000000"/>
                </a:solidFill>
                <a:ea typeface="Times New Roman" pitchFamily="18" charset="0"/>
                <a:cs typeface="Courier New" pitchFamily="49" charset="0"/>
              </a:rPr>
              <a:t>User identity and password</a:t>
            </a:r>
          </a:p>
        </p:txBody>
      </p:sp>
      <p:sp>
        <p:nvSpPr>
          <p:cNvPr id="10" name="AutoShape 12"/>
          <p:cNvSpPr>
            <a:spLocks noChangeArrowheads="1"/>
          </p:cNvSpPr>
          <p:nvPr/>
        </p:nvSpPr>
        <p:spPr bwMode="auto">
          <a:xfrm>
            <a:off x="1286504" y="2304092"/>
            <a:ext cx="4032250" cy="360362"/>
          </a:xfrm>
          <a:prstGeom prst="roundRect">
            <a:avLst>
              <a:gd name="adj" fmla="val 16667"/>
            </a:avLst>
          </a:prstGeom>
          <a:noFill/>
          <a:ln w="44450">
            <a:solidFill>
              <a:srgbClr val="FF3399"/>
            </a:solidFill>
            <a:round/>
            <a:headEnd/>
            <a:tailEnd/>
          </a:ln>
          <a:effectLst>
            <a:outerShdw dist="35921" dir="2700000" algn="ctr" rotWithShape="0">
              <a:schemeClr val="bg2">
                <a:alpha val="50000"/>
              </a:schemeClr>
            </a:outerShdw>
          </a:effectLst>
        </p:spPr>
        <p:txBody>
          <a:bodyPr anchor="ctr">
            <a:spAutoFit/>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To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xit" presetSubtype="0" fill="hold" grpId="1" nodeType="clickEffect">
                                  <p:stCondLst>
                                    <p:cond delay="0"/>
                                  </p:stCondLst>
                                  <p:childTnLst>
                                    <p:anim calcmode="lin" valueType="num">
                                      <p:cBhvr>
                                        <p:cTn id="21" dur="1000"/>
                                        <p:tgtEl>
                                          <p:spTgt spid="4"/>
                                        </p:tgtEl>
                                        <p:attrNameLst>
                                          <p:attrName>ppt_w</p:attrName>
                                        </p:attrNameLst>
                                      </p:cBhvr>
                                      <p:tavLst>
                                        <p:tav tm="0">
                                          <p:val>
                                            <p:strVal val="ppt_w"/>
                                          </p:val>
                                        </p:tav>
                                        <p:tav tm="100000">
                                          <p:val>
                                            <p:strVal val="ppt_w*0.70"/>
                                          </p:val>
                                        </p:tav>
                                      </p:tavLst>
                                    </p:anim>
                                    <p:anim calcmode="lin" valueType="num">
                                      <p:cBhvr>
                                        <p:cTn id="22" dur="1000"/>
                                        <p:tgtEl>
                                          <p:spTgt spid="4"/>
                                        </p:tgtEl>
                                        <p:attrNameLst>
                                          <p:attrName>ppt_h</p:attrName>
                                        </p:attrNameLst>
                                      </p:cBhvr>
                                      <p:tavLst>
                                        <p:tav tm="0">
                                          <p:val>
                                            <p:strVal val="ppt_h"/>
                                          </p:val>
                                        </p:tav>
                                        <p:tav tm="100000">
                                          <p:val>
                                            <p:strVal val="ppt_h"/>
                                          </p:val>
                                        </p:tav>
                                      </p:tavLst>
                                    </p:anim>
                                    <p:animEffect transition="out" filter="fade">
                                      <p:cBhvr>
                                        <p:cTn id="23" dur="1000"/>
                                        <p:tgtEl>
                                          <p:spTgt spid="4"/>
                                        </p:tgtEl>
                                      </p:cBhvr>
                                    </p:animEffect>
                                    <p:set>
                                      <p:cBhvr>
                                        <p:cTn id="24" dur="1" fill="hold">
                                          <p:stCondLst>
                                            <p:cond delay="999"/>
                                          </p:stCondLst>
                                        </p:cTn>
                                        <p:tgtEl>
                                          <p:spTgt spid="4"/>
                                        </p:tgtEl>
                                        <p:attrNameLst>
                                          <p:attrName>style.visibility</p:attrName>
                                        </p:attrNameLst>
                                      </p:cBhvr>
                                      <p:to>
                                        <p:strVal val="hidden"/>
                                      </p:to>
                                    </p:set>
                                  </p:childTnLst>
                                </p:cTn>
                              </p:par>
                              <p:par>
                                <p:cTn id="25" presetID="17"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strVal val="#ppt_h"/>
                                          </p:val>
                                        </p:tav>
                                        <p:tav tm="100000">
                                          <p:val>
                                            <p:strVal val="#ppt_h"/>
                                          </p:val>
                                        </p:tav>
                                      </p:tavLst>
                                    </p:anim>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xit" presetSubtype="0" fill="hold" grpId="1" nodeType="clickEffect">
                                  <p:stCondLst>
                                    <p:cond delay="0"/>
                                  </p:stCondLst>
                                  <p:childTnLst>
                                    <p:anim calcmode="lin" valueType="num">
                                      <p:cBhvr>
                                        <p:cTn id="36" dur="1000"/>
                                        <p:tgtEl>
                                          <p:spTgt spid="8"/>
                                        </p:tgtEl>
                                        <p:attrNameLst>
                                          <p:attrName>ppt_w</p:attrName>
                                        </p:attrNameLst>
                                      </p:cBhvr>
                                      <p:tavLst>
                                        <p:tav tm="0">
                                          <p:val>
                                            <p:strVal val="ppt_w"/>
                                          </p:val>
                                        </p:tav>
                                        <p:tav tm="100000">
                                          <p:val>
                                            <p:strVal val="ppt_w*0.70"/>
                                          </p:val>
                                        </p:tav>
                                      </p:tavLst>
                                    </p:anim>
                                    <p:anim calcmode="lin" valueType="num">
                                      <p:cBhvr>
                                        <p:cTn id="37" dur="1000"/>
                                        <p:tgtEl>
                                          <p:spTgt spid="8"/>
                                        </p:tgtEl>
                                        <p:attrNameLst>
                                          <p:attrName>ppt_h</p:attrName>
                                        </p:attrNameLst>
                                      </p:cBhvr>
                                      <p:tavLst>
                                        <p:tav tm="0">
                                          <p:val>
                                            <p:strVal val="ppt_h"/>
                                          </p:val>
                                        </p:tav>
                                        <p:tav tm="100000">
                                          <p:val>
                                            <p:strVal val="ppt_h"/>
                                          </p:val>
                                        </p:tav>
                                      </p:tavLst>
                                    </p:anim>
                                    <p:animEffect transition="out" filter="fade">
                                      <p:cBhvr>
                                        <p:cTn id="38" dur="1000"/>
                                        <p:tgtEl>
                                          <p:spTgt spid="8"/>
                                        </p:tgtEl>
                                      </p:cBhvr>
                                    </p:animEffect>
                                    <p:set>
                                      <p:cBhvr>
                                        <p:cTn id="39" dur="1" fill="hold">
                                          <p:stCondLst>
                                            <p:cond delay="999"/>
                                          </p:stCondLst>
                                        </p:cTn>
                                        <p:tgtEl>
                                          <p:spTgt spid="8"/>
                                        </p:tgtEl>
                                        <p:attrNameLst>
                                          <p:attrName>style.visibility</p:attrName>
                                        </p:attrNameLst>
                                      </p:cBhvr>
                                      <p:to>
                                        <p:strVal val="hidden"/>
                                      </p:to>
                                    </p:set>
                                  </p:childTnLst>
                                </p:cTn>
                              </p:par>
                              <p:par>
                                <p:cTn id="40" presetID="17"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strVal val="#ppt_h"/>
                                          </p:val>
                                        </p:tav>
                                        <p:tav tm="100000">
                                          <p:val>
                                            <p:strVal val="#ppt_h"/>
                                          </p:val>
                                        </p:tav>
                                      </p:tavLst>
                                    </p:anim>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55" presetClass="exit" presetSubtype="0" fill="hold" grpId="1" nodeType="clickEffect">
                                  <p:stCondLst>
                                    <p:cond delay="0"/>
                                  </p:stCondLst>
                                  <p:childTnLst>
                                    <p:anim calcmode="lin" valueType="num">
                                      <p:cBhvr>
                                        <p:cTn id="51" dur="1000"/>
                                        <p:tgtEl>
                                          <p:spTgt spid="10"/>
                                        </p:tgtEl>
                                        <p:attrNameLst>
                                          <p:attrName>ppt_w</p:attrName>
                                        </p:attrNameLst>
                                      </p:cBhvr>
                                      <p:tavLst>
                                        <p:tav tm="0">
                                          <p:val>
                                            <p:strVal val="ppt_w"/>
                                          </p:val>
                                        </p:tav>
                                        <p:tav tm="100000">
                                          <p:val>
                                            <p:strVal val="ppt_w*0.70"/>
                                          </p:val>
                                        </p:tav>
                                      </p:tavLst>
                                    </p:anim>
                                    <p:anim calcmode="lin" valueType="num">
                                      <p:cBhvr>
                                        <p:cTn id="52" dur="1000"/>
                                        <p:tgtEl>
                                          <p:spTgt spid="10"/>
                                        </p:tgtEl>
                                        <p:attrNameLst>
                                          <p:attrName>ppt_h</p:attrName>
                                        </p:attrNameLst>
                                      </p:cBhvr>
                                      <p:tavLst>
                                        <p:tav tm="0">
                                          <p:val>
                                            <p:strVal val="ppt_h"/>
                                          </p:val>
                                        </p:tav>
                                        <p:tav tm="100000">
                                          <p:val>
                                            <p:strVal val="ppt_h"/>
                                          </p:val>
                                        </p:tav>
                                      </p:tavLst>
                                    </p:anim>
                                    <p:animEffect transition="out" filter="fade">
                                      <p:cBhvr>
                                        <p:cTn id="53" dur="1000"/>
                                        <p:tgtEl>
                                          <p:spTgt spid="10"/>
                                        </p:tgtEl>
                                      </p:cBhvr>
                                    </p:animEffect>
                                    <p:set>
                                      <p:cBhvr>
                                        <p:cTn id="54" dur="1" fill="hold">
                                          <p:stCondLst>
                                            <p:cond delay="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P spid="7" grpId="0" animBg="1"/>
      <p:bldP spid="8" grpId="0" animBg="1"/>
      <p:bldP spid="8" grpId="1" animBg="1"/>
      <p:bldP spid="9" grpId="0" animBg="1"/>
      <p:bldP spid="10" grpId="0" animBg="1"/>
      <p:bldP spid="1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a:t>Connection Object</a:t>
            </a:r>
          </a:p>
        </p:txBody>
      </p:sp>
      <p:sp>
        <p:nvSpPr>
          <p:cNvPr id="39" name="Oval 3"/>
          <p:cNvSpPr>
            <a:spLocks noChangeArrowheads="1"/>
          </p:cNvSpPr>
          <p:nvPr/>
        </p:nvSpPr>
        <p:spPr bwMode="auto">
          <a:xfrm>
            <a:off x="4639488" y="1567226"/>
            <a:ext cx="4191000" cy="3916362"/>
          </a:xfrm>
          <a:prstGeom prst="ellipse">
            <a:avLst/>
          </a:prstGeom>
          <a:gradFill rotWithShape="1">
            <a:gsLst>
              <a:gs pos="0">
                <a:srgbClr val="FF9999"/>
              </a:gs>
              <a:gs pos="100000">
                <a:srgbClr val="FFCCCC"/>
              </a:gs>
            </a:gsLst>
            <a:path path="rect">
              <a:fillToRect r="100000" b="100000"/>
            </a:path>
          </a:gradFill>
          <a:ln w="57150" algn="ctr">
            <a:noFill/>
            <a:round/>
            <a:headEnd/>
            <a:tailEnd/>
          </a:ln>
          <a:effectLst>
            <a:outerShdw dist="35921" dir="2700000" algn="ctr" rotWithShape="0">
              <a:schemeClr val="bg2"/>
            </a:outerShdw>
          </a:effectLst>
        </p:spPr>
        <p:txBody>
          <a:bodyPr anchor="ctr">
            <a:spAutoFit/>
          </a:bodyPr>
          <a:lstStyle/>
          <a:p>
            <a:pPr>
              <a:defRPr/>
            </a:pPr>
            <a:endParaRPr lang="en-US"/>
          </a:p>
        </p:txBody>
      </p:sp>
      <p:sp>
        <p:nvSpPr>
          <p:cNvPr id="40" name="Oval 4"/>
          <p:cNvSpPr>
            <a:spLocks noChangeArrowheads="1"/>
          </p:cNvSpPr>
          <p:nvPr/>
        </p:nvSpPr>
        <p:spPr bwMode="auto">
          <a:xfrm>
            <a:off x="5401488" y="1567226"/>
            <a:ext cx="2705100" cy="10287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p>
            <a:pPr>
              <a:defRPr/>
            </a:pPr>
            <a:endParaRPr lang="en-US"/>
          </a:p>
        </p:txBody>
      </p:sp>
      <p:sp>
        <p:nvSpPr>
          <p:cNvPr id="41" name="Rectangle 5"/>
          <p:cNvSpPr>
            <a:spLocks noChangeArrowheads="1"/>
          </p:cNvSpPr>
          <p:nvPr/>
        </p:nvSpPr>
        <p:spPr bwMode="auto">
          <a:xfrm>
            <a:off x="5562600" y="1752600"/>
            <a:ext cx="2471737" cy="457200"/>
          </a:xfrm>
          <a:prstGeom prst="rect">
            <a:avLst/>
          </a:prstGeom>
          <a:noFill/>
          <a:ln w="9525">
            <a:noFill/>
            <a:miter lim="800000"/>
            <a:headEnd/>
            <a:tailEnd/>
          </a:ln>
        </p:spPr>
        <p:txBody>
          <a:bodyPr anchor="b"/>
          <a:lstStyle/>
          <a:p>
            <a:pPr algn="ctr"/>
            <a:r>
              <a:rPr lang="en-US" sz="2000" dirty="0">
                <a:solidFill>
                  <a:srgbClr val="002060"/>
                </a:solidFill>
                <a:latin typeface="Book Antiqua" pitchFamily="18" charset="0"/>
                <a:ea typeface="黑体" pitchFamily="2" charset="-122"/>
              </a:rPr>
              <a:t>Methods</a:t>
            </a:r>
          </a:p>
        </p:txBody>
      </p:sp>
      <p:sp>
        <p:nvSpPr>
          <p:cNvPr id="42" name="Rectangle 6"/>
          <p:cNvSpPr>
            <a:spLocks noChangeArrowheads="1"/>
          </p:cNvSpPr>
          <p:nvPr/>
        </p:nvSpPr>
        <p:spPr bwMode="auto">
          <a:xfrm>
            <a:off x="5562600" y="2971800"/>
            <a:ext cx="2366963" cy="439737"/>
          </a:xfrm>
          <a:prstGeom prst="rect">
            <a:avLst/>
          </a:prstGeom>
          <a:noFill/>
          <a:ln w="9525">
            <a:noFill/>
            <a:miter lim="800000"/>
            <a:headEnd/>
            <a:tailEnd/>
          </a:ln>
          <a:effectLst/>
        </p:spPr>
        <p:txBody>
          <a:bodyPr anchor="b"/>
          <a:lstStyle/>
          <a:p>
            <a:pPr algn="ctr">
              <a:defRPr/>
            </a:pPr>
            <a:r>
              <a:rPr lang="en-US" sz="2000" dirty="0">
                <a:solidFill>
                  <a:srgbClr val="002060"/>
                </a:solidFill>
                <a:effectLst>
                  <a:outerShdw blurRad="38100" dist="38100" dir="2700000" algn="tl">
                    <a:srgbClr val="C0C0C0"/>
                  </a:outerShdw>
                </a:effectLst>
                <a:latin typeface="Book Antiqua" pitchFamily="18" charset="0"/>
                <a:ea typeface="黑体" pitchFamily="2" charset="-122"/>
              </a:rPr>
              <a:t>Close()</a:t>
            </a:r>
          </a:p>
        </p:txBody>
      </p:sp>
      <p:sp>
        <p:nvSpPr>
          <p:cNvPr id="43" name="Rectangle 7"/>
          <p:cNvSpPr>
            <a:spLocks noChangeArrowheads="1"/>
          </p:cNvSpPr>
          <p:nvPr/>
        </p:nvSpPr>
        <p:spPr bwMode="auto">
          <a:xfrm>
            <a:off x="5715000" y="3962400"/>
            <a:ext cx="2366963" cy="439738"/>
          </a:xfrm>
          <a:prstGeom prst="rect">
            <a:avLst/>
          </a:prstGeom>
          <a:noFill/>
          <a:ln w="9525">
            <a:noFill/>
            <a:miter lim="800000"/>
            <a:headEnd/>
            <a:tailEnd/>
          </a:ln>
          <a:effectLst/>
        </p:spPr>
        <p:txBody>
          <a:bodyPr anchor="b"/>
          <a:lstStyle/>
          <a:p>
            <a:pPr algn="ctr">
              <a:defRPr/>
            </a:pPr>
            <a:r>
              <a:rPr lang="en-GB" sz="2000" dirty="0">
                <a:solidFill>
                  <a:srgbClr val="002060"/>
                </a:solidFill>
                <a:effectLst>
                  <a:outerShdw blurRad="38100" dist="38100" dir="2700000" algn="tl">
                    <a:srgbClr val="C0C0C0"/>
                  </a:outerShdw>
                </a:effectLst>
                <a:latin typeface="Book Antiqua" pitchFamily="18" charset="0"/>
                <a:ea typeface="黑体" pitchFamily="2" charset="-122"/>
              </a:rPr>
              <a:t>Open()</a:t>
            </a:r>
            <a:endParaRPr lang="en-US" sz="2000" dirty="0">
              <a:solidFill>
                <a:srgbClr val="002060"/>
              </a:solidFill>
              <a:effectLst>
                <a:outerShdw blurRad="38100" dist="38100" dir="2700000" algn="tl">
                  <a:srgbClr val="C0C0C0"/>
                </a:outerShdw>
              </a:effectLst>
              <a:latin typeface="Book Antiqua" pitchFamily="18" charset="0"/>
              <a:ea typeface="黑体" pitchFamily="2" charset="-122"/>
            </a:endParaRPr>
          </a:p>
        </p:txBody>
      </p:sp>
      <p:sp>
        <p:nvSpPr>
          <p:cNvPr id="44" name="Oval 9"/>
          <p:cNvSpPr>
            <a:spLocks noChangeArrowheads="1"/>
          </p:cNvSpPr>
          <p:nvPr/>
        </p:nvSpPr>
        <p:spPr bwMode="auto">
          <a:xfrm>
            <a:off x="152400" y="1676400"/>
            <a:ext cx="4114800" cy="3703638"/>
          </a:xfrm>
          <a:prstGeom prst="ellipse">
            <a:avLst/>
          </a:prstGeom>
          <a:gradFill rotWithShape="1">
            <a:gsLst>
              <a:gs pos="0">
                <a:srgbClr val="66CCFF"/>
              </a:gs>
              <a:gs pos="100000">
                <a:srgbClr val="CCFFFF"/>
              </a:gs>
            </a:gsLst>
            <a:path path="rect">
              <a:fillToRect r="100000" b="100000"/>
            </a:path>
          </a:gradFill>
          <a:ln w="57150" algn="ctr">
            <a:noFill/>
            <a:round/>
            <a:headEnd/>
            <a:tailEnd/>
          </a:ln>
          <a:effectLst>
            <a:outerShdw dist="35921" dir="2700000" algn="ctr" rotWithShape="0">
              <a:schemeClr val="bg2"/>
            </a:outerShdw>
          </a:effectLst>
        </p:spPr>
        <p:txBody>
          <a:bodyPr anchor="ctr">
            <a:spAutoFit/>
          </a:bodyPr>
          <a:lstStyle/>
          <a:p>
            <a:pPr>
              <a:defRPr/>
            </a:pPr>
            <a:endParaRPr lang="en-US"/>
          </a:p>
        </p:txBody>
      </p:sp>
      <p:sp>
        <p:nvSpPr>
          <p:cNvPr id="45" name="Oval 10"/>
          <p:cNvSpPr>
            <a:spLocks noChangeArrowheads="1"/>
          </p:cNvSpPr>
          <p:nvPr/>
        </p:nvSpPr>
        <p:spPr bwMode="auto">
          <a:xfrm>
            <a:off x="990600" y="1676400"/>
            <a:ext cx="2438400" cy="925513"/>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a:defRPr/>
            </a:pPr>
            <a:endParaRPr lang="en-US"/>
          </a:p>
        </p:txBody>
      </p:sp>
      <p:sp>
        <p:nvSpPr>
          <p:cNvPr id="46" name="Rectangle 11"/>
          <p:cNvSpPr>
            <a:spLocks noChangeArrowheads="1"/>
          </p:cNvSpPr>
          <p:nvPr/>
        </p:nvSpPr>
        <p:spPr bwMode="auto">
          <a:xfrm>
            <a:off x="1447800" y="1905000"/>
            <a:ext cx="1646237" cy="304800"/>
          </a:xfrm>
          <a:prstGeom prst="rect">
            <a:avLst/>
          </a:prstGeom>
          <a:noFill/>
          <a:ln w="9525">
            <a:noFill/>
            <a:miter lim="800000"/>
            <a:headEnd/>
            <a:tailEnd/>
          </a:ln>
        </p:spPr>
        <p:txBody>
          <a:bodyPr anchor="b"/>
          <a:lstStyle/>
          <a:p>
            <a:pPr algn="ctr"/>
            <a:r>
              <a:rPr lang="en-US" sz="2000" dirty="0">
                <a:solidFill>
                  <a:srgbClr val="002060"/>
                </a:solidFill>
                <a:latin typeface="Book Antiqua" pitchFamily="18" charset="0"/>
                <a:ea typeface="黑体" pitchFamily="2" charset="-122"/>
              </a:rPr>
              <a:t>Properties</a:t>
            </a:r>
          </a:p>
        </p:txBody>
      </p:sp>
      <p:sp>
        <p:nvSpPr>
          <p:cNvPr id="47" name="Rectangle 12"/>
          <p:cNvSpPr>
            <a:spLocks noChangeArrowheads="1"/>
          </p:cNvSpPr>
          <p:nvPr/>
        </p:nvSpPr>
        <p:spPr bwMode="auto">
          <a:xfrm>
            <a:off x="685800" y="3124200"/>
            <a:ext cx="3094038" cy="457200"/>
          </a:xfrm>
          <a:prstGeom prst="rect">
            <a:avLst/>
          </a:prstGeom>
          <a:noFill/>
          <a:ln w="9525">
            <a:noFill/>
            <a:miter lim="800000"/>
            <a:headEnd/>
            <a:tailEnd/>
          </a:ln>
          <a:effectLst/>
        </p:spPr>
        <p:txBody>
          <a:bodyPr anchor="b"/>
          <a:lstStyle/>
          <a:p>
            <a:pPr algn="ctr">
              <a:defRPr/>
            </a:pPr>
            <a:r>
              <a:rPr lang="en-US" sz="2000" dirty="0" err="1">
                <a:solidFill>
                  <a:srgbClr val="002060"/>
                </a:solidFill>
                <a:effectLst>
                  <a:outerShdw blurRad="38100" dist="38100" dir="2700000" algn="tl">
                    <a:srgbClr val="C0C0C0"/>
                  </a:outerShdw>
                </a:effectLst>
                <a:latin typeface="Book Antiqua" pitchFamily="18" charset="0"/>
                <a:ea typeface="黑体" pitchFamily="2" charset="-122"/>
              </a:rPr>
              <a:t>ConnectionString</a:t>
            </a:r>
            <a:endParaRPr lang="en-US" sz="2000" dirty="0">
              <a:solidFill>
                <a:srgbClr val="002060"/>
              </a:solidFill>
              <a:effectLst>
                <a:outerShdw blurRad="38100" dist="38100" dir="2700000" algn="tl">
                  <a:srgbClr val="C0C0C0"/>
                </a:outerShdw>
              </a:effectLst>
              <a:latin typeface="Book Antiqua" pitchFamily="18" charset="0"/>
              <a:ea typeface="黑体" pitchFamily="2" charset="-122"/>
            </a:endParaRPr>
          </a:p>
        </p:txBody>
      </p:sp>
      <p:sp>
        <p:nvSpPr>
          <p:cNvPr id="48" name="Rectangle 13"/>
          <p:cNvSpPr>
            <a:spLocks noChangeArrowheads="1"/>
          </p:cNvSpPr>
          <p:nvPr/>
        </p:nvSpPr>
        <p:spPr bwMode="auto">
          <a:xfrm>
            <a:off x="762000" y="4114800"/>
            <a:ext cx="2743200" cy="457200"/>
          </a:xfrm>
          <a:prstGeom prst="rect">
            <a:avLst/>
          </a:prstGeom>
          <a:noFill/>
          <a:ln w="9525">
            <a:noFill/>
            <a:miter lim="800000"/>
            <a:headEnd/>
            <a:tailEnd/>
          </a:ln>
          <a:effectLst/>
        </p:spPr>
        <p:txBody>
          <a:bodyPr anchor="b"/>
          <a:lstStyle/>
          <a:p>
            <a:pPr algn="ctr">
              <a:defRPr/>
            </a:pPr>
            <a:r>
              <a:rPr lang="en-US" sz="2000" dirty="0">
                <a:solidFill>
                  <a:srgbClr val="002060"/>
                </a:solidFill>
                <a:effectLst>
                  <a:outerShdw blurRad="38100" dist="38100" dir="2700000" algn="tl">
                    <a:srgbClr val="C0C0C0"/>
                  </a:outerShdw>
                </a:effectLst>
                <a:latin typeface="Book Antiqua" pitchFamily="18" charset="0"/>
                <a:ea typeface="黑体" pitchFamily="2" charset="-122"/>
              </a:rPr>
              <a:t>Database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strVal val="#ppt_w+.3"/>
                                          </p:val>
                                        </p:tav>
                                        <p:tav tm="100000">
                                          <p:val>
                                            <p:strVal val="#ppt_w"/>
                                          </p:val>
                                        </p:tav>
                                      </p:tavLst>
                                    </p:anim>
                                    <p:anim calcmode="lin" valueType="num">
                                      <p:cBhvr>
                                        <p:cTn id="8" dur="500" fill="hold"/>
                                        <p:tgtEl>
                                          <p:spTgt spid="44"/>
                                        </p:tgtEl>
                                        <p:attrNameLst>
                                          <p:attrName>ppt_h</p:attrName>
                                        </p:attrNameLst>
                                      </p:cBhvr>
                                      <p:tavLst>
                                        <p:tav tm="0">
                                          <p:val>
                                            <p:strVal val="#ppt_h"/>
                                          </p:val>
                                        </p:tav>
                                        <p:tav tm="100000">
                                          <p:val>
                                            <p:strVal val="#ppt_h"/>
                                          </p:val>
                                        </p:tav>
                                      </p:tavLst>
                                    </p:anim>
                                    <p:animEffect transition="in" filter="fade">
                                      <p:cBhvr>
                                        <p:cTn id="9" dur="500"/>
                                        <p:tgtEl>
                                          <p:spTgt spid="44"/>
                                        </p:tgtEl>
                                      </p:cBhvr>
                                    </p:animEffect>
                                  </p:childTnLst>
                                </p:cTn>
                              </p:par>
                            </p:childTnLst>
                          </p:cTn>
                        </p:par>
                        <p:par>
                          <p:cTn id="10" fill="hold">
                            <p:stCondLst>
                              <p:cond delay="500"/>
                            </p:stCondLst>
                            <p:childTnLst>
                              <p:par>
                                <p:cTn id="11" presetID="21" presetClass="entr" presetSubtype="1"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heel(1)">
                                      <p:cBhvr>
                                        <p:cTn id="13" dur="500"/>
                                        <p:tgtEl>
                                          <p:spTgt spid="45"/>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50" presetClass="entr" presetSubtype="0" decel="10000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p:cTn id="29" dur="500" fill="hold"/>
                                        <p:tgtEl>
                                          <p:spTgt spid="39"/>
                                        </p:tgtEl>
                                        <p:attrNameLst>
                                          <p:attrName>ppt_w</p:attrName>
                                        </p:attrNameLst>
                                      </p:cBhvr>
                                      <p:tavLst>
                                        <p:tav tm="0">
                                          <p:val>
                                            <p:strVal val="#ppt_w+.3"/>
                                          </p:val>
                                        </p:tav>
                                        <p:tav tm="100000">
                                          <p:val>
                                            <p:strVal val="#ppt_w"/>
                                          </p:val>
                                        </p:tav>
                                      </p:tavLst>
                                    </p:anim>
                                    <p:anim calcmode="lin" valueType="num">
                                      <p:cBhvr>
                                        <p:cTn id="30" dur="500" fill="hold"/>
                                        <p:tgtEl>
                                          <p:spTgt spid="39"/>
                                        </p:tgtEl>
                                        <p:attrNameLst>
                                          <p:attrName>ppt_h</p:attrName>
                                        </p:attrNameLst>
                                      </p:cBhvr>
                                      <p:tavLst>
                                        <p:tav tm="0">
                                          <p:val>
                                            <p:strVal val="#ppt_h"/>
                                          </p:val>
                                        </p:tav>
                                        <p:tav tm="100000">
                                          <p:val>
                                            <p:strVal val="#ppt_h"/>
                                          </p:val>
                                        </p:tav>
                                      </p:tavLst>
                                    </p:anim>
                                    <p:animEffect transition="in" filter="fade">
                                      <p:cBhvr>
                                        <p:cTn id="31" dur="500"/>
                                        <p:tgtEl>
                                          <p:spTgt spid="39"/>
                                        </p:tgtEl>
                                      </p:cBhvr>
                                    </p:animEffect>
                                  </p:childTnLst>
                                </p:cTn>
                              </p:par>
                            </p:childTnLst>
                          </p:cTn>
                        </p:par>
                        <p:par>
                          <p:cTn id="32" fill="hold">
                            <p:stCondLst>
                              <p:cond delay="500"/>
                            </p:stCondLst>
                            <p:childTnLst>
                              <p:par>
                                <p:cTn id="33" presetID="21" presetClass="entr" presetSubtype="1"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heel(1)">
                                      <p:cBhvr>
                                        <p:cTn id="35" dur="500"/>
                                        <p:tgtEl>
                                          <p:spTgt spid="40"/>
                                        </p:tgtEl>
                                      </p:cBhvr>
                                    </p:animEffec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p:bldP spid="42" grpId="0"/>
      <p:bldP spid="43" grpId="0"/>
      <p:bldP spid="44" grpId="0" animBg="1"/>
      <p:bldP spid="45" grpId="0" animBg="1"/>
      <p:bldP spid="46" grpId="0"/>
      <p:bldP spid="47"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7406-B872-4E19-A4C0-E111AF3EF68A}"/>
              </a:ext>
            </a:extLst>
          </p:cNvPr>
          <p:cNvSpPr>
            <a:spLocks noGrp="1"/>
          </p:cNvSpPr>
          <p:nvPr>
            <p:ph type="title"/>
          </p:nvPr>
        </p:nvSpPr>
        <p:spPr/>
        <p:txBody>
          <a:bodyPr/>
          <a:lstStyle/>
          <a:p>
            <a:r>
              <a:rPr lang="en-IN" dirty="0"/>
              <a:t>ADO.NET has </a:t>
            </a:r>
            <a:r>
              <a:rPr lang="en-US" dirty="0"/>
              <a:t>Two parts</a:t>
            </a:r>
            <a:endParaRPr lang="en-IN" dirty="0"/>
          </a:p>
        </p:txBody>
      </p:sp>
      <p:sp>
        <p:nvSpPr>
          <p:cNvPr id="3" name="Content Placeholder 2">
            <a:extLst>
              <a:ext uri="{FF2B5EF4-FFF2-40B4-BE49-F238E27FC236}">
                <a16:creationId xmlns:a16="http://schemas.microsoft.com/office/drawing/2014/main" id="{0AD1DC6B-9E19-483D-8585-CAB81AE9F750}"/>
              </a:ext>
            </a:extLst>
          </p:cNvPr>
          <p:cNvSpPr>
            <a:spLocks noGrp="1"/>
          </p:cNvSpPr>
          <p:nvPr>
            <p:ph idx="1"/>
          </p:nvPr>
        </p:nvSpPr>
        <p:spPr/>
        <p:txBody>
          <a:bodyPr>
            <a:normAutofit/>
          </a:bodyPr>
          <a:lstStyle/>
          <a:p>
            <a:pPr>
              <a:buNone/>
            </a:pPr>
            <a:r>
              <a:rPr lang="en-US" dirty="0"/>
              <a:t>1)</a:t>
            </a:r>
            <a:r>
              <a:rPr lang="en-US" b="1" dirty="0" err="1"/>
              <a:t>DataProvider</a:t>
            </a:r>
            <a:endParaRPr lang="en-IN" b="1" dirty="0"/>
          </a:p>
          <a:p>
            <a:r>
              <a:rPr lang="en-US" dirty="0"/>
              <a:t>Connecting to a database.</a:t>
            </a:r>
            <a:endParaRPr lang="en-IN" dirty="0"/>
          </a:p>
          <a:p>
            <a:r>
              <a:rPr lang="en-US" dirty="0"/>
              <a:t>Retrieving data.</a:t>
            </a:r>
            <a:endParaRPr lang="en-IN" dirty="0"/>
          </a:p>
          <a:p>
            <a:r>
              <a:rPr lang="en-US" dirty="0"/>
              <a:t>Storing the data in a dataset</a:t>
            </a:r>
            <a:endParaRPr lang="en-IN" dirty="0"/>
          </a:p>
          <a:p>
            <a:r>
              <a:rPr lang="en-US" dirty="0"/>
              <a:t>Reading the retrieved data.</a:t>
            </a:r>
            <a:endParaRPr lang="en-IN" dirty="0"/>
          </a:p>
          <a:p>
            <a:r>
              <a:rPr lang="en-US" dirty="0"/>
              <a:t>Updating the database.</a:t>
            </a:r>
            <a:endParaRPr lang="en-IN" dirty="0"/>
          </a:p>
          <a:p>
            <a:pPr>
              <a:buNone/>
            </a:pPr>
            <a:r>
              <a:rPr lang="en-US" dirty="0"/>
              <a:t>2)</a:t>
            </a:r>
            <a:r>
              <a:rPr lang="en-US" b="1" dirty="0"/>
              <a:t>Dataset</a:t>
            </a:r>
            <a:endParaRPr lang="en-IN" b="1" dirty="0"/>
          </a:p>
          <a:p>
            <a:r>
              <a:rPr lang="en-US" dirty="0"/>
              <a:t>Is a disconnected, cached set of records that are retrieved from a database.</a:t>
            </a:r>
            <a:endParaRPr lang="en-IN" dirty="0"/>
          </a:p>
          <a:p>
            <a:pPr marL="0" indent="0">
              <a:buNone/>
            </a:pPr>
            <a:endParaRPr lang="en-IN" dirty="0"/>
          </a:p>
        </p:txBody>
      </p:sp>
    </p:spTree>
    <p:extLst>
      <p:ext uri="{BB962C8B-B14F-4D97-AF65-F5344CB8AC3E}">
        <p14:creationId xmlns:p14="http://schemas.microsoft.com/office/powerpoint/2010/main" val="3176589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D0AA-C667-420A-877A-A1E7930D1883}"/>
              </a:ext>
            </a:extLst>
          </p:cNvPr>
          <p:cNvSpPr>
            <a:spLocks noGrp="1"/>
          </p:cNvSpPr>
          <p:nvPr>
            <p:ph type="title"/>
          </p:nvPr>
        </p:nvSpPr>
        <p:spPr/>
        <p:txBody>
          <a:bodyPr/>
          <a:lstStyle/>
          <a:p>
            <a:r>
              <a:rPr lang="en-IN" b="0" i="0" dirty="0">
                <a:solidFill>
                  <a:srgbClr val="212121"/>
                </a:solidFill>
                <a:effectLst/>
                <a:latin typeface="Roboto"/>
              </a:rPr>
              <a:t> Connection Class</a:t>
            </a:r>
            <a:br>
              <a:rPr lang="en-IN" b="0" i="0" dirty="0">
                <a:solidFill>
                  <a:srgbClr val="212121"/>
                </a:solidFill>
                <a:effectLst/>
                <a:latin typeface="Roboto"/>
              </a:rPr>
            </a:br>
            <a:endParaRPr lang="en-IN" dirty="0"/>
          </a:p>
        </p:txBody>
      </p:sp>
      <p:sp>
        <p:nvSpPr>
          <p:cNvPr id="3" name="Content Placeholder 2">
            <a:extLst>
              <a:ext uri="{FF2B5EF4-FFF2-40B4-BE49-F238E27FC236}">
                <a16:creationId xmlns:a16="http://schemas.microsoft.com/office/drawing/2014/main" id="{A09ED1CF-2DC0-42CB-A78F-65B408D277CA}"/>
              </a:ext>
            </a:extLst>
          </p:cNvPr>
          <p:cNvSpPr>
            <a:spLocks noGrp="1"/>
          </p:cNvSpPr>
          <p:nvPr>
            <p:ph idx="1"/>
          </p:nvPr>
        </p:nvSpPr>
        <p:spPr/>
        <p:txBody>
          <a:bodyPr/>
          <a:lstStyle/>
          <a:p>
            <a:pPr marL="0" indent="0">
              <a:lnSpc>
                <a:spcPct val="200000"/>
              </a:lnSpc>
              <a:buNone/>
            </a:pPr>
            <a:r>
              <a:rPr lang="en-US" sz="1800" dirty="0">
                <a:solidFill>
                  <a:srgbClr val="212121"/>
                </a:solidFill>
                <a:latin typeface="open sans"/>
              </a:rPr>
              <a:t>In ADO.NET, we use these connection classes to connect to the database. These connection classes also manage transactions and connection pooling</a:t>
            </a:r>
            <a:endParaRPr lang="en-IN" sz="1800" dirty="0"/>
          </a:p>
        </p:txBody>
      </p:sp>
    </p:spTree>
    <p:extLst>
      <p:ext uri="{BB962C8B-B14F-4D97-AF65-F5344CB8AC3E}">
        <p14:creationId xmlns:p14="http://schemas.microsoft.com/office/powerpoint/2010/main" val="1554220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F5549-9BED-45FC-9EC0-5E42AD156E58}"/>
              </a:ext>
            </a:extLst>
          </p:cNvPr>
          <p:cNvSpPr>
            <a:spLocks noGrp="1"/>
          </p:cNvSpPr>
          <p:nvPr>
            <p:ph type="title"/>
          </p:nvPr>
        </p:nvSpPr>
        <p:spPr/>
        <p:txBody>
          <a:bodyPr/>
          <a:lstStyle/>
          <a:p>
            <a:r>
              <a:rPr lang="en-IN" b="0" i="0" dirty="0">
                <a:solidFill>
                  <a:srgbClr val="212121"/>
                </a:solidFill>
                <a:effectLst/>
                <a:latin typeface="Roboto"/>
              </a:rPr>
              <a:t>Command Class</a:t>
            </a:r>
            <a:br>
              <a:rPr lang="en-IN" b="0" i="0" dirty="0">
                <a:solidFill>
                  <a:srgbClr val="212121"/>
                </a:solidFill>
                <a:effectLst/>
                <a:latin typeface="Roboto"/>
              </a:rPr>
            </a:br>
            <a:endParaRPr lang="en-IN" dirty="0"/>
          </a:p>
        </p:txBody>
      </p:sp>
      <p:sp>
        <p:nvSpPr>
          <p:cNvPr id="3" name="Content Placeholder 2">
            <a:extLst>
              <a:ext uri="{FF2B5EF4-FFF2-40B4-BE49-F238E27FC236}">
                <a16:creationId xmlns:a16="http://schemas.microsoft.com/office/drawing/2014/main" id="{59B0EE5D-3AAD-4BC3-878B-6992DC9ED18B}"/>
              </a:ext>
            </a:extLst>
          </p:cNvPr>
          <p:cNvSpPr>
            <a:spLocks noGrp="1"/>
          </p:cNvSpPr>
          <p:nvPr>
            <p:ph idx="1"/>
          </p:nvPr>
        </p:nvSpPr>
        <p:spPr>
          <a:xfrm>
            <a:off x="628650" y="1743076"/>
            <a:ext cx="7886700" cy="3746897"/>
          </a:xfrm>
        </p:spPr>
        <p:txBody>
          <a:bodyPr>
            <a:normAutofit fontScale="70000" lnSpcReduction="20000"/>
          </a:bodyPr>
          <a:lstStyle/>
          <a:p>
            <a:r>
              <a:rPr lang="en-US" b="0" i="0" dirty="0">
                <a:solidFill>
                  <a:srgbClr val="212121"/>
                </a:solidFill>
                <a:effectLst/>
                <a:latin typeface="open sans"/>
              </a:rPr>
              <a:t>The Command class provides methods for storing and executing SQL statements and Stored Procedures</a:t>
            </a:r>
          </a:p>
          <a:p>
            <a:pPr algn="l">
              <a:buFont typeface="Arial" panose="020B0604020202020204" pitchFamily="34" charset="0"/>
              <a:buChar char="•"/>
            </a:pPr>
            <a:r>
              <a:rPr lang="en-US" b="1" i="0" dirty="0" err="1">
                <a:solidFill>
                  <a:srgbClr val="212121"/>
                </a:solidFill>
                <a:effectLst/>
                <a:latin typeface="open sans"/>
              </a:rPr>
              <a:t>ExecuteReader</a:t>
            </a:r>
            <a:r>
              <a:rPr lang="en-US" b="1" i="0" dirty="0">
                <a:solidFill>
                  <a:srgbClr val="212121"/>
                </a:solidFill>
                <a:effectLst/>
                <a:latin typeface="open sans"/>
              </a:rPr>
              <a:t>:</a:t>
            </a:r>
            <a:r>
              <a:rPr lang="en-US" b="0" i="0" dirty="0">
                <a:solidFill>
                  <a:srgbClr val="212121"/>
                </a:solidFill>
                <a:effectLst/>
                <a:latin typeface="open sans"/>
              </a:rPr>
              <a:t> </a:t>
            </a:r>
          </a:p>
          <a:p>
            <a:pPr lvl="1"/>
            <a:r>
              <a:rPr lang="en-US" b="0" i="0" dirty="0">
                <a:solidFill>
                  <a:srgbClr val="212121"/>
                </a:solidFill>
                <a:effectLst/>
                <a:latin typeface="open sans"/>
              </a:rPr>
              <a:t>Returns data to the client as rows. This would typically be an </a:t>
            </a:r>
            <a:r>
              <a:rPr lang="en-US" b="0" i="0" dirty="0">
                <a:solidFill>
                  <a:srgbClr val="FF0000"/>
                </a:solidFill>
                <a:effectLst/>
                <a:latin typeface="open sans"/>
              </a:rPr>
              <a:t>SQL select statement or a Stored Procedure that contains one or more select statements. </a:t>
            </a:r>
            <a:r>
              <a:rPr lang="en-US" b="0" i="0" dirty="0">
                <a:solidFill>
                  <a:srgbClr val="212121"/>
                </a:solidFill>
                <a:effectLst/>
                <a:latin typeface="open sans"/>
              </a:rPr>
              <a:t>This method returns a </a:t>
            </a:r>
            <a:r>
              <a:rPr lang="en-US" b="0" i="0" dirty="0" err="1">
                <a:solidFill>
                  <a:srgbClr val="212121"/>
                </a:solidFill>
                <a:effectLst/>
                <a:latin typeface="open sans"/>
              </a:rPr>
              <a:t>DataReader</a:t>
            </a:r>
            <a:r>
              <a:rPr lang="en-US" b="0" i="0" dirty="0">
                <a:solidFill>
                  <a:srgbClr val="212121"/>
                </a:solidFill>
                <a:effectLst/>
                <a:latin typeface="open sans"/>
              </a:rPr>
              <a:t> object that can be used to fill a </a:t>
            </a:r>
            <a:r>
              <a:rPr lang="en-US" b="0" i="0" dirty="0" err="1">
                <a:solidFill>
                  <a:srgbClr val="212121"/>
                </a:solidFill>
                <a:effectLst/>
                <a:latin typeface="open sans"/>
              </a:rPr>
              <a:t>DataTable</a:t>
            </a:r>
            <a:r>
              <a:rPr lang="en-US" b="0" i="0" dirty="0">
                <a:solidFill>
                  <a:srgbClr val="212121"/>
                </a:solidFill>
                <a:effectLst/>
                <a:latin typeface="open sans"/>
              </a:rPr>
              <a:t> object or used directly for printing reports and so forth.</a:t>
            </a:r>
            <a:br>
              <a:rPr lang="en-US" b="0" i="0" dirty="0">
                <a:solidFill>
                  <a:srgbClr val="212121"/>
                </a:solidFill>
                <a:effectLst/>
                <a:latin typeface="open sans"/>
              </a:rPr>
            </a:br>
            <a:endParaRPr lang="en-US" b="0" i="0" dirty="0">
              <a:solidFill>
                <a:srgbClr val="212121"/>
              </a:solidFill>
              <a:effectLst/>
              <a:latin typeface="open sans"/>
            </a:endParaRPr>
          </a:p>
          <a:p>
            <a:pPr algn="l">
              <a:buFont typeface="Arial" panose="020B0604020202020204" pitchFamily="34" charset="0"/>
              <a:buChar char="•"/>
            </a:pPr>
            <a:r>
              <a:rPr lang="en-US" b="1" i="0" dirty="0" err="1">
                <a:solidFill>
                  <a:srgbClr val="212121"/>
                </a:solidFill>
                <a:effectLst/>
                <a:latin typeface="open sans"/>
              </a:rPr>
              <a:t>ExecuteNonQuery</a:t>
            </a:r>
            <a:r>
              <a:rPr lang="en-US" b="1" i="0" dirty="0">
                <a:solidFill>
                  <a:srgbClr val="212121"/>
                </a:solidFill>
                <a:effectLst/>
                <a:latin typeface="open sans"/>
              </a:rPr>
              <a:t>:</a:t>
            </a:r>
          </a:p>
          <a:p>
            <a:pPr lvl="1"/>
            <a:r>
              <a:rPr lang="en-US" b="0" i="0" dirty="0">
                <a:solidFill>
                  <a:srgbClr val="212121"/>
                </a:solidFill>
                <a:effectLst/>
                <a:latin typeface="open sans"/>
              </a:rPr>
              <a:t> Executes a command that changes the data in the database, such as an </a:t>
            </a:r>
            <a:r>
              <a:rPr lang="en-US" b="0" i="0" dirty="0">
                <a:solidFill>
                  <a:srgbClr val="FF0000"/>
                </a:solidFill>
                <a:effectLst/>
                <a:latin typeface="open sans"/>
              </a:rPr>
              <a:t>update, delete, or insert statement, or a Stored Procedure</a:t>
            </a:r>
            <a:r>
              <a:rPr lang="en-US" b="0" i="0" dirty="0">
                <a:solidFill>
                  <a:srgbClr val="212121"/>
                </a:solidFill>
                <a:effectLst/>
                <a:latin typeface="open sans"/>
              </a:rPr>
              <a:t> that contains one or more of these statements. This method returns an integer that is the number of rows affected by the query.</a:t>
            </a:r>
            <a:br>
              <a:rPr lang="en-US" b="0" i="0" dirty="0">
                <a:solidFill>
                  <a:srgbClr val="212121"/>
                </a:solidFill>
                <a:effectLst/>
                <a:latin typeface="open sans"/>
              </a:rPr>
            </a:br>
            <a:endParaRPr lang="en-US" b="0" i="0" dirty="0">
              <a:solidFill>
                <a:srgbClr val="212121"/>
              </a:solidFill>
              <a:effectLst/>
              <a:latin typeface="open sans"/>
            </a:endParaRPr>
          </a:p>
          <a:p>
            <a:pPr algn="l">
              <a:buFont typeface="Arial" panose="020B0604020202020204" pitchFamily="34" charset="0"/>
              <a:buChar char="•"/>
            </a:pPr>
            <a:r>
              <a:rPr lang="en-US" b="1" i="0" dirty="0" err="1">
                <a:solidFill>
                  <a:srgbClr val="212121"/>
                </a:solidFill>
                <a:effectLst/>
                <a:latin typeface="open sans"/>
              </a:rPr>
              <a:t>ExecuteScalar</a:t>
            </a:r>
            <a:r>
              <a:rPr lang="en-US" b="1" i="0" dirty="0">
                <a:solidFill>
                  <a:srgbClr val="212121"/>
                </a:solidFill>
                <a:effectLst/>
                <a:latin typeface="open sans"/>
              </a:rPr>
              <a:t>: </a:t>
            </a:r>
          </a:p>
          <a:p>
            <a:pPr lvl="1"/>
            <a:r>
              <a:rPr lang="en-US" b="0" i="0" dirty="0">
                <a:solidFill>
                  <a:srgbClr val="FF0000"/>
                </a:solidFill>
                <a:effectLst/>
                <a:latin typeface="open sans"/>
              </a:rPr>
              <a:t>This method only returns a single value</a:t>
            </a:r>
            <a:r>
              <a:rPr lang="en-US" b="0" i="0" dirty="0">
                <a:solidFill>
                  <a:srgbClr val="212121"/>
                </a:solidFill>
                <a:effectLst/>
                <a:latin typeface="open sans"/>
              </a:rPr>
              <a:t>. This kind of query returns a count of rows or a calculated value.</a:t>
            </a:r>
            <a:br>
              <a:rPr lang="en-US" b="0" i="0" dirty="0">
                <a:solidFill>
                  <a:srgbClr val="212121"/>
                </a:solidFill>
                <a:effectLst/>
                <a:latin typeface="open sans"/>
              </a:rPr>
            </a:br>
            <a:endParaRPr lang="en-US" b="0" i="0" dirty="0">
              <a:solidFill>
                <a:srgbClr val="212121"/>
              </a:solidFill>
              <a:effectLst/>
              <a:latin typeface="open sans"/>
            </a:endParaRPr>
          </a:p>
          <a:p>
            <a:pPr algn="l">
              <a:buFont typeface="Arial" panose="020B0604020202020204" pitchFamily="34" charset="0"/>
              <a:buChar char="•"/>
            </a:pPr>
            <a:r>
              <a:rPr lang="en-US" b="1" i="0" dirty="0" err="1">
                <a:solidFill>
                  <a:srgbClr val="212121"/>
                </a:solidFill>
                <a:effectLst/>
                <a:latin typeface="open sans"/>
              </a:rPr>
              <a:t>ExecuteXMLReader</a:t>
            </a:r>
            <a:r>
              <a:rPr lang="en-US" b="1" i="0" dirty="0">
                <a:solidFill>
                  <a:srgbClr val="212121"/>
                </a:solidFill>
                <a:effectLst/>
                <a:latin typeface="open sans"/>
              </a:rPr>
              <a:t>:</a:t>
            </a:r>
            <a:r>
              <a:rPr lang="en-US" b="0" i="0" dirty="0">
                <a:solidFill>
                  <a:srgbClr val="212121"/>
                </a:solidFill>
                <a:effectLst/>
                <a:latin typeface="open sans"/>
              </a:rPr>
              <a:t> </a:t>
            </a:r>
          </a:p>
          <a:p>
            <a:pPr lvl="1"/>
            <a:r>
              <a:rPr lang="en-US" b="0" i="0" dirty="0">
                <a:solidFill>
                  <a:srgbClr val="212121"/>
                </a:solidFill>
                <a:effectLst/>
                <a:latin typeface="open sans"/>
              </a:rPr>
              <a:t>(</a:t>
            </a:r>
            <a:r>
              <a:rPr lang="en-US" b="0" i="0" dirty="0" err="1">
                <a:solidFill>
                  <a:srgbClr val="212121"/>
                </a:solidFill>
                <a:effectLst/>
                <a:latin typeface="open sans"/>
              </a:rPr>
              <a:t>SqlClient</a:t>
            </a:r>
            <a:r>
              <a:rPr lang="en-US" b="0" i="0" dirty="0">
                <a:solidFill>
                  <a:srgbClr val="212121"/>
                </a:solidFill>
                <a:effectLst/>
                <a:latin typeface="open sans"/>
              </a:rPr>
              <a:t> classes only) Obtains data from an SQL Server 2000 database using an XML stream. Returns an XML Reader object.</a:t>
            </a:r>
          </a:p>
          <a:p>
            <a:pPr marL="0" indent="0">
              <a:buNone/>
            </a:pPr>
            <a:endParaRPr lang="en-IN" dirty="0"/>
          </a:p>
        </p:txBody>
      </p:sp>
    </p:spTree>
    <p:extLst>
      <p:ext uri="{BB962C8B-B14F-4D97-AF65-F5344CB8AC3E}">
        <p14:creationId xmlns:p14="http://schemas.microsoft.com/office/powerpoint/2010/main" val="2153987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a:t>Command Object</a:t>
            </a:r>
          </a:p>
        </p:txBody>
      </p:sp>
      <p:graphicFrame>
        <p:nvGraphicFramePr>
          <p:cNvPr id="3" name="Object 2"/>
          <p:cNvGraphicFramePr>
            <a:graphicFrameLocks noChangeAspect="1"/>
          </p:cNvGraphicFramePr>
          <p:nvPr/>
        </p:nvGraphicFramePr>
        <p:xfrm>
          <a:off x="1633804" y="2636838"/>
          <a:ext cx="1081087" cy="1081087"/>
        </p:xfrm>
        <a:graphic>
          <a:graphicData uri="http://schemas.openxmlformats.org/presentationml/2006/ole">
            <mc:AlternateContent xmlns:mc="http://schemas.openxmlformats.org/markup-compatibility/2006">
              <mc:Choice xmlns:v="urn:schemas-microsoft-com:vml" Requires="v">
                <p:oleObj spid="_x0000_s11276" name="Visio" r:id="rId4" imgW="955080" imgH="955080" progId="">
                  <p:embed/>
                </p:oleObj>
              </mc:Choice>
              <mc:Fallback>
                <p:oleObj name="Visio" r:id="rId4" imgW="955080" imgH="95508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3804" y="2636838"/>
                        <a:ext cx="1081087"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5"/>
          <p:cNvGrpSpPr>
            <a:grpSpLocks/>
          </p:cNvGrpSpPr>
          <p:nvPr/>
        </p:nvGrpSpPr>
        <p:grpSpPr bwMode="auto">
          <a:xfrm>
            <a:off x="770204" y="3213100"/>
            <a:ext cx="1008062" cy="863600"/>
            <a:chOff x="576" y="1968"/>
            <a:chExt cx="432" cy="348"/>
          </a:xfrm>
        </p:grpSpPr>
        <p:sp>
          <p:nvSpPr>
            <p:cNvPr id="5" name="Oval 6"/>
            <p:cNvSpPr>
              <a:spLocks noChangeArrowheads="1"/>
            </p:cNvSpPr>
            <p:nvPr/>
          </p:nvSpPr>
          <p:spPr bwMode="auto">
            <a:xfrm>
              <a:off x="672" y="1968"/>
              <a:ext cx="240" cy="240"/>
            </a:xfrm>
            <a:prstGeom prst="ellipse">
              <a:avLst/>
            </a:prstGeom>
            <a:solidFill>
              <a:srgbClr val="00CCFF"/>
            </a:solidFill>
            <a:ln w="28575">
              <a:solidFill>
                <a:srgbClr val="000000"/>
              </a:solidFill>
              <a:round/>
              <a:headEnd/>
              <a:tailEnd/>
            </a:ln>
          </p:spPr>
          <p:txBody>
            <a:bodyPr wrap="none" anchor="ctr"/>
            <a:lstStyle/>
            <a:p>
              <a:endParaRPr lang="en-US"/>
            </a:p>
          </p:txBody>
        </p:sp>
        <p:sp>
          <p:nvSpPr>
            <p:cNvPr id="7" name="Freeform 7"/>
            <p:cNvSpPr>
              <a:spLocks/>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 name="T12" fmla="*/ 0 w 432"/>
                <a:gd name="T13" fmla="*/ 0 h 112"/>
                <a:gd name="T14" fmla="*/ 432 w 432"/>
                <a:gd name="T15" fmla="*/ 112 h 112"/>
              </a:gdLst>
              <a:ahLst/>
              <a:cxnLst>
                <a:cxn ang="T8">
                  <a:pos x="T0" y="T1"/>
                </a:cxn>
                <a:cxn ang="T9">
                  <a:pos x="T2" y="T3"/>
                </a:cxn>
                <a:cxn ang="T10">
                  <a:pos x="T4" y="T5"/>
                </a:cxn>
                <a:cxn ang="T11">
                  <a:pos x="T6" y="T7"/>
                </a:cxn>
              </a:cxnLst>
              <a:rect l="T12" t="T13" r="T14" b="T15"/>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00CCFF"/>
            </a:solidFill>
            <a:ln w="28575">
              <a:solidFill>
                <a:srgbClr val="000000"/>
              </a:solidFill>
              <a:round/>
              <a:headEnd/>
              <a:tailEnd/>
            </a:ln>
          </p:spPr>
          <p:txBody>
            <a:bodyPr/>
            <a:lstStyle/>
            <a:p>
              <a:endParaRPr lang="en-US"/>
            </a:p>
          </p:txBody>
        </p:sp>
      </p:grpSp>
      <p:sp>
        <p:nvSpPr>
          <p:cNvPr id="8" name="AutoShape 8"/>
          <p:cNvSpPr>
            <a:spLocks noChangeArrowheads="1"/>
          </p:cNvSpPr>
          <p:nvPr/>
        </p:nvSpPr>
        <p:spPr bwMode="auto">
          <a:xfrm>
            <a:off x="4802454" y="1989138"/>
            <a:ext cx="2182812" cy="2519362"/>
          </a:xfrm>
          <a:prstGeom prst="can">
            <a:avLst>
              <a:gd name="adj" fmla="val 13471"/>
            </a:avLst>
          </a:prstGeom>
          <a:gradFill rotWithShape="1">
            <a:gsLst>
              <a:gs pos="0">
                <a:srgbClr val="D6B19C"/>
              </a:gs>
              <a:gs pos="30000">
                <a:srgbClr val="D49E6C"/>
              </a:gs>
              <a:gs pos="70000">
                <a:srgbClr val="A65528"/>
              </a:gs>
              <a:gs pos="100000">
                <a:srgbClr val="663012"/>
              </a:gs>
            </a:gsLst>
            <a:path path="rect">
              <a:fillToRect r="100000" b="100000"/>
            </a:path>
          </a:gradFill>
          <a:ln w="38100">
            <a:solidFill>
              <a:schemeClr val="tx1"/>
            </a:solidFill>
            <a:round/>
            <a:headEnd/>
            <a:tailEnd/>
          </a:ln>
          <a:effectLst>
            <a:outerShdw dist="35921" dir="2700000" algn="ctr" rotWithShape="0">
              <a:schemeClr val="bg2"/>
            </a:outerShdw>
          </a:effectLst>
        </p:spPr>
        <p:txBody>
          <a:bodyPr anchor="ctr"/>
          <a:lstStyle/>
          <a:p>
            <a:pPr algn="ctr">
              <a:defRPr/>
            </a:pPr>
            <a:r>
              <a:rPr lang="en-US" sz="3200" b="1">
                <a:solidFill>
                  <a:srgbClr val="FFFFCC"/>
                </a:solidFill>
                <a:latin typeface="Courier New" pitchFamily="49" charset="0"/>
              </a:rPr>
              <a:t>Database</a:t>
            </a:r>
          </a:p>
        </p:txBody>
      </p:sp>
      <p:sp>
        <p:nvSpPr>
          <p:cNvPr id="9" name="AutoShape 9"/>
          <p:cNvSpPr>
            <a:spLocks noChangeArrowheads="1"/>
          </p:cNvSpPr>
          <p:nvPr/>
        </p:nvSpPr>
        <p:spPr bwMode="auto">
          <a:xfrm rot="5400000">
            <a:off x="3392754" y="2325687"/>
            <a:ext cx="685800" cy="2092325"/>
          </a:xfrm>
          <a:prstGeom prst="upDownArrow">
            <a:avLst>
              <a:gd name="adj1" fmla="val 50000"/>
              <a:gd name="adj2" fmla="val 61019"/>
            </a:avLst>
          </a:prstGeom>
          <a:solidFill>
            <a:srgbClr val="99CC00"/>
          </a:solidFill>
          <a:ln w="12700">
            <a:solidFill>
              <a:schemeClr val="tx1"/>
            </a:solidFill>
            <a:miter lim="800000"/>
            <a:headEnd/>
            <a:tailEnd/>
          </a:ln>
          <a:effectLst>
            <a:outerShdw dist="35921" dir="2700000" algn="ctr" rotWithShape="0">
              <a:schemeClr val="bg2"/>
            </a:outerShdw>
          </a:effectLst>
        </p:spPr>
        <p:txBody>
          <a:bodyPr anchor="ctr">
            <a:spAutoFit/>
          </a:bodyPr>
          <a:lstStyle/>
          <a:p>
            <a:pPr>
              <a:defRPr/>
            </a:pPr>
            <a:endParaRPr lang="en-US"/>
          </a:p>
        </p:txBody>
      </p:sp>
      <p:sp>
        <p:nvSpPr>
          <p:cNvPr id="10" name="Text Box 10"/>
          <p:cNvSpPr txBox="1">
            <a:spLocks noChangeArrowheads="1"/>
          </p:cNvSpPr>
          <p:nvPr/>
        </p:nvSpPr>
        <p:spPr bwMode="auto">
          <a:xfrm>
            <a:off x="3002229" y="4149725"/>
            <a:ext cx="5743575" cy="822325"/>
          </a:xfrm>
          <a:prstGeom prst="rect">
            <a:avLst/>
          </a:prstGeom>
          <a:solidFill>
            <a:srgbClr val="E9F4FF"/>
          </a:solidFill>
          <a:ln w="9525">
            <a:noFill/>
            <a:miter lim="800000"/>
            <a:headEnd/>
            <a:tailEnd/>
          </a:ln>
        </p:spPr>
        <p:txBody>
          <a:bodyPr wrap="none">
            <a:spAutoFit/>
          </a:bodyPr>
          <a:lstStyle/>
          <a:p>
            <a:r>
              <a:rPr lang="en-US" sz="2400" dirty="0">
                <a:solidFill>
                  <a:srgbClr val="FF3300"/>
                </a:solidFill>
              </a:rPr>
              <a:t>Command</a:t>
            </a:r>
            <a:r>
              <a:rPr lang="en-US" sz="2400" dirty="0"/>
              <a:t> object specifies the </a:t>
            </a:r>
          </a:p>
          <a:p>
            <a:r>
              <a:rPr lang="en-US" sz="2400" dirty="0"/>
              <a:t>actions to be performed on the database.</a:t>
            </a:r>
          </a:p>
        </p:txBody>
      </p:sp>
      <p:sp>
        <p:nvSpPr>
          <p:cNvPr id="11" name="Text Box 11"/>
          <p:cNvSpPr txBox="1">
            <a:spLocks noChangeArrowheads="1"/>
          </p:cNvSpPr>
          <p:nvPr/>
        </p:nvSpPr>
        <p:spPr bwMode="auto">
          <a:xfrm>
            <a:off x="1346466" y="2060575"/>
            <a:ext cx="4368800" cy="485775"/>
          </a:xfrm>
          <a:prstGeom prst="rect">
            <a:avLst/>
          </a:prstGeom>
          <a:gradFill rotWithShape="1">
            <a:gsLst>
              <a:gs pos="0">
                <a:srgbClr val="F7F9C9"/>
              </a:gs>
              <a:gs pos="50000">
                <a:srgbClr val="FFE6CD"/>
              </a:gs>
              <a:gs pos="100000">
                <a:srgbClr val="F7F9C9"/>
              </a:gs>
            </a:gsLst>
            <a:lin ang="2700000" scaled="1"/>
          </a:gradFill>
          <a:ln w="28575">
            <a:solidFill>
              <a:srgbClr val="FF6600"/>
            </a:solidFill>
            <a:miter lim="800000"/>
            <a:headEnd/>
            <a:tailEnd/>
          </a:ln>
        </p:spPr>
        <p:txBody>
          <a:bodyPr wrap="none">
            <a:spAutoFit/>
          </a:bodyPr>
          <a:lstStyle/>
          <a:p>
            <a:r>
              <a:rPr lang="en-US" sz="2400" dirty="0"/>
              <a:t>Retrieving &amp; manipulating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bg/>
                                          </p:spTgt>
                                        </p:tgtEl>
                                        <p:attrNameLst>
                                          <p:attrName>style.visibility</p:attrName>
                                        </p:attrNameLst>
                                      </p:cBhvr>
                                      <p:to>
                                        <p:strVal val="visible"/>
                                      </p:to>
                                    </p:set>
                                    <p:anim calcmode="lin" valueType="num">
                                      <p:cBhvr additive="base">
                                        <p:cTn id="27"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bg/>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 calcmode="lin" valueType="num">
                                      <p:cBhvr additive="base">
                                        <p:cTn id="3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 calcmode="lin" valueType="num">
                                      <p:cBhvr additive="base">
                                        <p:cTn id="35"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bg/>
                                          </p:spTgt>
                                        </p:tgtEl>
                                        <p:attrNameLst>
                                          <p:attrName>style.visibility</p:attrName>
                                        </p:attrNameLst>
                                      </p:cBhvr>
                                      <p:to>
                                        <p:strVal val="visible"/>
                                      </p:to>
                                    </p:set>
                                    <p:anim calcmode="lin" valueType="num">
                                      <p:cBhvr additive="base">
                                        <p:cTn id="39"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bg/>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 calcmode="lin" valueType="num">
                                      <p:cBhvr additive="base">
                                        <p:cTn id="4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build="allAtOnce" animBg="1"/>
      <p:bldP spid="11"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a:t>Command Object</a:t>
            </a:r>
          </a:p>
        </p:txBody>
      </p:sp>
      <p:sp>
        <p:nvSpPr>
          <p:cNvPr id="12" name="Oval 3"/>
          <p:cNvSpPr>
            <a:spLocks noChangeArrowheads="1"/>
          </p:cNvSpPr>
          <p:nvPr/>
        </p:nvSpPr>
        <p:spPr bwMode="auto">
          <a:xfrm>
            <a:off x="4757055" y="1384663"/>
            <a:ext cx="4191000" cy="3916363"/>
          </a:xfrm>
          <a:prstGeom prst="ellipse">
            <a:avLst/>
          </a:prstGeom>
          <a:gradFill rotWithShape="1">
            <a:gsLst>
              <a:gs pos="0">
                <a:srgbClr val="FF9999"/>
              </a:gs>
              <a:gs pos="100000">
                <a:srgbClr val="FFCCCC"/>
              </a:gs>
            </a:gsLst>
            <a:path path="rect">
              <a:fillToRect r="100000" b="100000"/>
            </a:path>
          </a:gradFill>
          <a:ln w="57150" algn="ctr">
            <a:noFill/>
            <a:round/>
            <a:headEnd/>
            <a:tailEnd/>
          </a:ln>
          <a:effectLst>
            <a:outerShdw dist="35921" dir="2700000" algn="ctr" rotWithShape="0">
              <a:schemeClr val="bg2"/>
            </a:outerShdw>
          </a:effectLst>
        </p:spPr>
        <p:txBody>
          <a:bodyPr anchor="ctr">
            <a:spAutoFit/>
          </a:bodyPr>
          <a:lstStyle/>
          <a:p>
            <a:pPr>
              <a:defRPr/>
            </a:pPr>
            <a:endParaRPr lang="en-US"/>
          </a:p>
        </p:txBody>
      </p:sp>
      <p:sp>
        <p:nvSpPr>
          <p:cNvPr id="13" name="Oval 4"/>
          <p:cNvSpPr>
            <a:spLocks noChangeArrowheads="1"/>
          </p:cNvSpPr>
          <p:nvPr/>
        </p:nvSpPr>
        <p:spPr bwMode="auto">
          <a:xfrm>
            <a:off x="5584370" y="1423852"/>
            <a:ext cx="2705100" cy="10287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p>
            <a:pPr>
              <a:defRPr/>
            </a:pPr>
            <a:endParaRPr lang="en-US"/>
          </a:p>
        </p:txBody>
      </p:sp>
      <p:sp>
        <p:nvSpPr>
          <p:cNvPr id="14" name="Rectangle 5"/>
          <p:cNvSpPr>
            <a:spLocks noChangeArrowheads="1"/>
          </p:cNvSpPr>
          <p:nvPr/>
        </p:nvSpPr>
        <p:spPr bwMode="auto">
          <a:xfrm>
            <a:off x="5714318" y="1583101"/>
            <a:ext cx="2471737" cy="457200"/>
          </a:xfrm>
          <a:prstGeom prst="rect">
            <a:avLst/>
          </a:prstGeom>
          <a:noFill/>
          <a:ln w="9525">
            <a:noFill/>
            <a:miter lim="800000"/>
            <a:headEnd/>
            <a:tailEnd/>
          </a:ln>
        </p:spPr>
        <p:txBody>
          <a:bodyPr anchor="b"/>
          <a:lstStyle/>
          <a:p>
            <a:pPr algn="ctr"/>
            <a:r>
              <a:rPr lang="en-US" sz="2000" dirty="0">
                <a:solidFill>
                  <a:srgbClr val="002060"/>
                </a:solidFill>
                <a:latin typeface="Book Antiqua" pitchFamily="18" charset="0"/>
                <a:ea typeface="黑体" pitchFamily="2" charset="-122"/>
              </a:rPr>
              <a:t>Methods</a:t>
            </a:r>
          </a:p>
        </p:txBody>
      </p:sp>
      <p:sp>
        <p:nvSpPr>
          <p:cNvPr id="15" name="Rectangle 6"/>
          <p:cNvSpPr>
            <a:spLocks noChangeArrowheads="1"/>
          </p:cNvSpPr>
          <p:nvPr/>
        </p:nvSpPr>
        <p:spPr bwMode="auto">
          <a:xfrm>
            <a:off x="5514293" y="2680063"/>
            <a:ext cx="2900362" cy="439738"/>
          </a:xfrm>
          <a:prstGeom prst="rect">
            <a:avLst/>
          </a:prstGeom>
          <a:noFill/>
          <a:ln w="9525">
            <a:noFill/>
            <a:miter lim="800000"/>
            <a:headEnd/>
            <a:tailEnd/>
          </a:ln>
          <a:effectLst/>
        </p:spPr>
        <p:txBody>
          <a:bodyPr anchor="b"/>
          <a:lstStyle/>
          <a:p>
            <a:pPr algn="ctr">
              <a:defRPr/>
            </a:pPr>
            <a:r>
              <a:rPr lang="en-US" dirty="0" err="1">
                <a:solidFill>
                  <a:srgbClr val="002060"/>
                </a:solidFill>
                <a:effectLst>
                  <a:outerShdw blurRad="38100" dist="38100" dir="2700000" algn="tl">
                    <a:srgbClr val="C0C0C0"/>
                  </a:outerShdw>
                </a:effectLst>
                <a:latin typeface="Book Antiqua" pitchFamily="18" charset="0"/>
                <a:ea typeface="黑体" pitchFamily="2" charset="-122"/>
              </a:rPr>
              <a:t>ExecuteNonQuery</a:t>
            </a:r>
            <a:r>
              <a:rPr lang="en-US" dirty="0">
                <a:solidFill>
                  <a:schemeClr val="hlink"/>
                </a:solidFill>
                <a:effectLst>
                  <a:outerShdw blurRad="38100" dist="38100" dir="2700000" algn="tl">
                    <a:srgbClr val="C0C0C0"/>
                  </a:outerShdw>
                </a:effectLst>
                <a:latin typeface="Book Antiqua" pitchFamily="18" charset="0"/>
                <a:ea typeface="黑体" pitchFamily="2" charset="-122"/>
              </a:rPr>
              <a:t>()</a:t>
            </a:r>
          </a:p>
        </p:txBody>
      </p:sp>
      <p:sp>
        <p:nvSpPr>
          <p:cNvPr id="16" name="Rectangle 7"/>
          <p:cNvSpPr>
            <a:spLocks noChangeArrowheads="1"/>
          </p:cNvSpPr>
          <p:nvPr/>
        </p:nvSpPr>
        <p:spPr bwMode="auto">
          <a:xfrm>
            <a:off x="5671455" y="4297726"/>
            <a:ext cx="2366963" cy="439737"/>
          </a:xfrm>
          <a:prstGeom prst="rect">
            <a:avLst/>
          </a:prstGeom>
          <a:noFill/>
          <a:ln w="9525">
            <a:noFill/>
            <a:miter lim="800000"/>
            <a:headEnd/>
            <a:tailEnd/>
          </a:ln>
          <a:effectLst/>
        </p:spPr>
        <p:txBody>
          <a:bodyPr anchor="b"/>
          <a:lstStyle/>
          <a:p>
            <a:pPr algn="ctr">
              <a:defRPr/>
            </a:pPr>
            <a:r>
              <a:rPr lang="en-US" sz="2000" dirty="0" err="1">
                <a:solidFill>
                  <a:srgbClr val="002060"/>
                </a:solidFill>
                <a:effectLst>
                  <a:outerShdw blurRad="38100" dist="38100" dir="2700000" algn="tl">
                    <a:srgbClr val="C0C0C0"/>
                  </a:outerShdw>
                </a:effectLst>
                <a:latin typeface="Book Antiqua" pitchFamily="18" charset="0"/>
                <a:ea typeface="黑体" pitchFamily="2" charset="-122"/>
              </a:rPr>
              <a:t>ExecuteReader</a:t>
            </a:r>
            <a:r>
              <a:rPr lang="en-US" sz="2400" dirty="0">
                <a:solidFill>
                  <a:schemeClr val="hlink"/>
                </a:solidFill>
                <a:effectLst>
                  <a:outerShdw blurRad="38100" dist="38100" dir="2700000" algn="tl">
                    <a:srgbClr val="C0C0C0"/>
                  </a:outerShdw>
                </a:effectLst>
                <a:ea typeface="黑体" pitchFamily="2" charset="-122"/>
              </a:rPr>
              <a:t>()</a:t>
            </a:r>
          </a:p>
        </p:txBody>
      </p:sp>
      <p:sp>
        <p:nvSpPr>
          <p:cNvPr id="17" name="Rectangle 8"/>
          <p:cNvSpPr>
            <a:spLocks noChangeArrowheads="1"/>
          </p:cNvSpPr>
          <p:nvPr/>
        </p:nvSpPr>
        <p:spPr bwMode="auto">
          <a:xfrm>
            <a:off x="5361893" y="3459526"/>
            <a:ext cx="3128962" cy="439737"/>
          </a:xfrm>
          <a:prstGeom prst="rect">
            <a:avLst/>
          </a:prstGeom>
          <a:noFill/>
          <a:ln w="9525">
            <a:noFill/>
            <a:miter lim="800000"/>
            <a:headEnd/>
            <a:tailEnd/>
          </a:ln>
          <a:effectLst/>
        </p:spPr>
        <p:txBody>
          <a:bodyPr anchor="b"/>
          <a:lstStyle/>
          <a:p>
            <a:pPr algn="ctr">
              <a:defRPr/>
            </a:pPr>
            <a:r>
              <a:rPr lang="en-US" sz="2000" dirty="0" err="1">
                <a:solidFill>
                  <a:srgbClr val="002060"/>
                </a:solidFill>
                <a:effectLst>
                  <a:outerShdw blurRad="38100" dist="38100" dir="2700000" algn="tl">
                    <a:srgbClr val="C0C0C0"/>
                  </a:outerShdw>
                </a:effectLst>
                <a:latin typeface="Book Antiqua" pitchFamily="18" charset="0"/>
                <a:ea typeface="黑体" pitchFamily="2" charset="-122"/>
              </a:rPr>
              <a:t>ExecuteScalar</a:t>
            </a:r>
            <a:r>
              <a:rPr lang="en-US" sz="2400" dirty="0">
                <a:solidFill>
                  <a:schemeClr val="hlink"/>
                </a:solidFill>
                <a:effectLst>
                  <a:outerShdw blurRad="38100" dist="38100" dir="2700000" algn="tl">
                    <a:srgbClr val="C0C0C0"/>
                  </a:outerShdw>
                </a:effectLst>
                <a:ea typeface="黑体" pitchFamily="2" charset="-122"/>
              </a:rPr>
              <a:t>()</a:t>
            </a:r>
          </a:p>
        </p:txBody>
      </p:sp>
      <p:sp>
        <p:nvSpPr>
          <p:cNvPr id="18" name="Oval 9"/>
          <p:cNvSpPr>
            <a:spLocks noChangeArrowheads="1"/>
          </p:cNvSpPr>
          <p:nvPr/>
        </p:nvSpPr>
        <p:spPr bwMode="auto">
          <a:xfrm>
            <a:off x="152400" y="1493838"/>
            <a:ext cx="4114800" cy="3703637"/>
          </a:xfrm>
          <a:prstGeom prst="ellipse">
            <a:avLst/>
          </a:prstGeom>
          <a:gradFill rotWithShape="1">
            <a:gsLst>
              <a:gs pos="0">
                <a:srgbClr val="66CCFF"/>
              </a:gs>
              <a:gs pos="100000">
                <a:srgbClr val="CCFFFF"/>
              </a:gs>
            </a:gsLst>
            <a:path path="rect">
              <a:fillToRect r="100000" b="100000"/>
            </a:path>
          </a:gradFill>
          <a:ln w="57150" algn="ctr">
            <a:noFill/>
            <a:round/>
            <a:headEnd/>
            <a:tailEnd/>
          </a:ln>
          <a:effectLst>
            <a:outerShdw dist="35921" dir="2700000" algn="ctr" rotWithShape="0">
              <a:schemeClr val="bg2"/>
            </a:outerShdw>
          </a:effectLst>
        </p:spPr>
        <p:txBody>
          <a:bodyPr anchor="ctr">
            <a:spAutoFit/>
          </a:bodyPr>
          <a:lstStyle/>
          <a:p>
            <a:pPr>
              <a:defRPr/>
            </a:pPr>
            <a:endParaRPr lang="en-US"/>
          </a:p>
        </p:txBody>
      </p:sp>
      <p:sp>
        <p:nvSpPr>
          <p:cNvPr id="19" name="Oval 10"/>
          <p:cNvSpPr>
            <a:spLocks noChangeArrowheads="1"/>
          </p:cNvSpPr>
          <p:nvPr/>
        </p:nvSpPr>
        <p:spPr bwMode="auto">
          <a:xfrm>
            <a:off x="990600" y="1493838"/>
            <a:ext cx="2438400" cy="925512"/>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a:defRPr/>
            </a:pPr>
            <a:endParaRPr lang="en-US"/>
          </a:p>
        </p:txBody>
      </p:sp>
      <p:sp>
        <p:nvSpPr>
          <p:cNvPr id="20" name="Rectangle 12"/>
          <p:cNvSpPr>
            <a:spLocks noChangeArrowheads="1"/>
          </p:cNvSpPr>
          <p:nvPr/>
        </p:nvSpPr>
        <p:spPr bwMode="auto">
          <a:xfrm>
            <a:off x="762000" y="2636838"/>
            <a:ext cx="2743200" cy="457200"/>
          </a:xfrm>
          <a:prstGeom prst="rect">
            <a:avLst/>
          </a:prstGeom>
          <a:noFill/>
          <a:ln w="9525">
            <a:noFill/>
            <a:miter lim="800000"/>
            <a:headEnd/>
            <a:tailEnd/>
          </a:ln>
          <a:effectLst/>
        </p:spPr>
        <p:txBody>
          <a:bodyPr anchor="b"/>
          <a:lstStyle/>
          <a:p>
            <a:pPr algn="ctr">
              <a:defRPr/>
            </a:pPr>
            <a:r>
              <a:rPr lang="en-US" sz="2000" dirty="0" err="1">
                <a:solidFill>
                  <a:srgbClr val="002060"/>
                </a:solidFill>
                <a:effectLst>
                  <a:outerShdw blurRad="38100" dist="38100" dir="2700000" algn="tl">
                    <a:srgbClr val="C0C0C0"/>
                  </a:outerShdw>
                </a:effectLst>
                <a:latin typeface="Book Antiqua" pitchFamily="18" charset="0"/>
                <a:ea typeface="黑体" pitchFamily="2" charset="-122"/>
              </a:rPr>
              <a:t>CommandText</a:t>
            </a:r>
            <a:endParaRPr lang="en-US" sz="2000" dirty="0">
              <a:solidFill>
                <a:srgbClr val="002060"/>
              </a:solidFill>
              <a:effectLst>
                <a:outerShdw blurRad="38100" dist="38100" dir="2700000" algn="tl">
                  <a:srgbClr val="C0C0C0"/>
                </a:outerShdw>
              </a:effectLst>
              <a:latin typeface="Book Antiqua" pitchFamily="18" charset="0"/>
              <a:ea typeface="黑体" pitchFamily="2" charset="-122"/>
            </a:endParaRPr>
          </a:p>
        </p:txBody>
      </p:sp>
      <p:sp>
        <p:nvSpPr>
          <p:cNvPr id="21" name="Rectangle 13"/>
          <p:cNvSpPr>
            <a:spLocks noChangeArrowheads="1"/>
          </p:cNvSpPr>
          <p:nvPr/>
        </p:nvSpPr>
        <p:spPr bwMode="auto">
          <a:xfrm>
            <a:off x="762000" y="4160838"/>
            <a:ext cx="2743200" cy="457200"/>
          </a:xfrm>
          <a:prstGeom prst="rect">
            <a:avLst/>
          </a:prstGeom>
          <a:noFill/>
          <a:ln w="9525">
            <a:noFill/>
            <a:miter lim="800000"/>
            <a:headEnd/>
            <a:tailEnd/>
          </a:ln>
          <a:effectLst/>
        </p:spPr>
        <p:txBody>
          <a:bodyPr anchor="b"/>
          <a:lstStyle/>
          <a:p>
            <a:pPr algn="ctr">
              <a:defRPr/>
            </a:pPr>
            <a:r>
              <a:rPr lang="en-US" dirty="0">
                <a:solidFill>
                  <a:srgbClr val="002060"/>
                </a:solidFill>
                <a:effectLst>
                  <a:outerShdw blurRad="38100" dist="38100" dir="2700000" algn="tl">
                    <a:srgbClr val="C0C0C0"/>
                  </a:outerShdw>
                </a:effectLst>
                <a:latin typeface="Book Antiqua" pitchFamily="18" charset="0"/>
                <a:ea typeface="黑体" pitchFamily="2" charset="-122"/>
              </a:rPr>
              <a:t>Connection</a:t>
            </a:r>
          </a:p>
        </p:txBody>
      </p:sp>
      <p:sp>
        <p:nvSpPr>
          <p:cNvPr id="22" name="Rectangle 14"/>
          <p:cNvSpPr>
            <a:spLocks noChangeArrowheads="1"/>
          </p:cNvSpPr>
          <p:nvPr/>
        </p:nvSpPr>
        <p:spPr bwMode="auto">
          <a:xfrm>
            <a:off x="762000" y="3398838"/>
            <a:ext cx="2743200" cy="457200"/>
          </a:xfrm>
          <a:prstGeom prst="rect">
            <a:avLst/>
          </a:prstGeom>
          <a:noFill/>
          <a:ln w="9525">
            <a:noFill/>
            <a:miter lim="800000"/>
            <a:headEnd/>
            <a:tailEnd/>
          </a:ln>
          <a:effectLst/>
        </p:spPr>
        <p:txBody>
          <a:bodyPr anchor="b"/>
          <a:lstStyle/>
          <a:p>
            <a:pPr algn="ctr">
              <a:defRPr/>
            </a:pPr>
            <a:r>
              <a:rPr lang="en-US" sz="2000" dirty="0" err="1">
                <a:solidFill>
                  <a:srgbClr val="002060"/>
                </a:solidFill>
                <a:effectLst>
                  <a:outerShdw blurRad="38100" dist="38100" dir="2700000" algn="tl">
                    <a:srgbClr val="C0C0C0"/>
                  </a:outerShdw>
                </a:effectLst>
                <a:latin typeface="Book Antiqua" pitchFamily="18" charset="0"/>
                <a:ea typeface="黑体" pitchFamily="2" charset="-122"/>
              </a:rPr>
              <a:t>CommandType</a:t>
            </a:r>
            <a:endParaRPr lang="en-US" sz="2000" dirty="0">
              <a:solidFill>
                <a:srgbClr val="002060"/>
              </a:solidFill>
              <a:effectLst>
                <a:outerShdw blurRad="38100" dist="38100" dir="2700000" algn="tl">
                  <a:srgbClr val="C0C0C0"/>
                </a:outerShdw>
              </a:effectLst>
              <a:latin typeface="Book Antiqua" pitchFamily="18" charset="0"/>
              <a:ea typeface="黑体" pitchFamily="2" charset="-122"/>
            </a:endParaRPr>
          </a:p>
        </p:txBody>
      </p:sp>
      <p:sp>
        <p:nvSpPr>
          <p:cNvPr id="23" name="Rectangle 11"/>
          <p:cNvSpPr>
            <a:spLocks noChangeArrowheads="1"/>
          </p:cNvSpPr>
          <p:nvPr/>
        </p:nvSpPr>
        <p:spPr bwMode="auto">
          <a:xfrm>
            <a:off x="1325563" y="1798638"/>
            <a:ext cx="1646237" cy="304800"/>
          </a:xfrm>
          <a:prstGeom prst="rect">
            <a:avLst/>
          </a:prstGeom>
          <a:noFill/>
          <a:ln w="9525">
            <a:noFill/>
            <a:miter lim="800000"/>
            <a:headEnd/>
            <a:tailEnd/>
          </a:ln>
        </p:spPr>
        <p:txBody>
          <a:bodyPr anchor="b"/>
          <a:lstStyle/>
          <a:p>
            <a:pPr algn="ctr"/>
            <a:r>
              <a:rPr lang="en-US" sz="2000" dirty="0">
                <a:solidFill>
                  <a:srgbClr val="002060"/>
                </a:solidFill>
                <a:latin typeface="Book Antiqua" pitchFamily="18" charset="0"/>
                <a:ea typeface="黑体" pitchFamily="2" charset="-122"/>
              </a:rPr>
              <a:t>Properties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strVal val="#ppt_w+.3"/>
                                          </p:val>
                                        </p:tav>
                                        <p:tav tm="100000">
                                          <p:val>
                                            <p:strVal val="#ppt_w"/>
                                          </p:val>
                                        </p:tav>
                                      </p:tavLst>
                                    </p:anim>
                                    <p:anim calcmode="lin" valueType="num">
                                      <p:cBhvr>
                                        <p:cTn id="8" dur="500" fill="hold"/>
                                        <p:tgtEl>
                                          <p:spTgt spid="18"/>
                                        </p:tgtEl>
                                        <p:attrNameLst>
                                          <p:attrName>ppt_h</p:attrName>
                                        </p:attrNameLst>
                                      </p:cBhvr>
                                      <p:tavLst>
                                        <p:tav tm="0">
                                          <p:val>
                                            <p:strVal val="#ppt_h"/>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21" presetClass="entr" presetSubtype="1"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heel(1)">
                                      <p:cBhvr>
                                        <p:cTn id="13" dur="500"/>
                                        <p:tgtEl>
                                          <p:spTgt spid="19"/>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50" presetClass="entr" presetSubtype="0" decel="10000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strVal val="#ppt_w+.3"/>
                                          </p:val>
                                        </p:tav>
                                        <p:tav tm="100000">
                                          <p:val>
                                            <p:strVal val="#ppt_w"/>
                                          </p:val>
                                        </p:tav>
                                      </p:tavLst>
                                    </p:anim>
                                    <p:anim calcmode="lin" valueType="num">
                                      <p:cBhvr>
                                        <p:cTn id="31" dur="500" fill="hold"/>
                                        <p:tgtEl>
                                          <p:spTgt spid="12"/>
                                        </p:tgtEl>
                                        <p:attrNameLst>
                                          <p:attrName>ppt_h</p:attrName>
                                        </p:attrNameLst>
                                      </p:cBhvr>
                                      <p:tavLst>
                                        <p:tav tm="0">
                                          <p:val>
                                            <p:strVal val="#ppt_h"/>
                                          </p:val>
                                        </p:tav>
                                        <p:tav tm="100000">
                                          <p:val>
                                            <p:strVal val="#ppt_h"/>
                                          </p:val>
                                        </p:tav>
                                      </p:tavLst>
                                    </p:anim>
                                    <p:animEffect transition="in" filter="fade">
                                      <p:cBhvr>
                                        <p:cTn id="32" dur="500"/>
                                        <p:tgtEl>
                                          <p:spTgt spid="12"/>
                                        </p:tgtEl>
                                      </p:cBhvr>
                                    </p:animEffect>
                                  </p:childTnLst>
                                </p:cTn>
                              </p:par>
                            </p:childTnLst>
                          </p:cTn>
                        </p:par>
                        <p:par>
                          <p:cTn id="33" fill="hold">
                            <p:stCondLst>
                              <p:cond delay="500"/>
                            </p:stCondLst>
                            <p:childTnLst>
                              <p:par>
                                <p:cTn id="34" presetID="21" presetClass="entr" presetSubtype="1"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heel(1)">
                                      <p:cBhvr>
                                        <p:cTn id="36" dur="500"/>
                                        <p:tgtEl>
                                          <p:spTgt spid="13"/>
                                        </p:tgtEl>
                                      </p:cBhvr>
                                    </p:animEffec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par>
                          <p:cTn id="48" fill="hold">
                            <p:stCondLst>
                              <p:cond delay="2000"/>
                            </p:stCondLst>
                            <p:childTnLst>
                              <p:par>
                                <p:cTn id="49" presetID="10" presetClass="entr" presetSubtype="0"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par>
                          <p:cTn id="52" fill="hold">
                            <p:stCondLst>
                              <p:cond delay="2500"/>
                            </p:stCondLst>
                            <p:childTnLst>
                              <p:par>
                                <p:cTn id="53" presetID="1" presetClass="entr" presetSubtype="0"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6" grpId="0"/>
      <p:bldP spid="17" grpId="0"/>
      <p:bldP spid="18" grpId="0" animBg="1"/>
      <p:bldP spid="19" grpId="0" animBg="1"/>
      <p:bldP spid="20" grpId="0"/>
      <p:bldP spid="21" grpId="0"/>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70BE-E619-40BD-B64B-2931B8DDF0F1}"/>
              </a:ext>
            </a:extLst>
          </p:cNvPr>
          <p:cNvSpPr>
            <a:spLocks noGrp="1"/>
          </p:cNvSpPr>
          <p:nvPr>
            <p:ph type="title"/>
          </p:nvPr>
        </p:nvSpPr>
        <p:spPr/>
        <p:txBody>
          <a:bodyPr/>
          <a:lstStyle/>
          <a:p>
            <a:r>
              <a:rPr lang="en-IN" b="0" i="0" dirty="0" err="1">
                <a:solidFill>
                  <a:srgbClr val="212121"/>
                </a:solidFill>
                <a:effectLst/>
                <a:latin typeface="Roboto"/>
              </a:rPr>
              <a:t>DataReader</a:t>
            </a:r>
            <a:r>
              <a:rPr lang="en-IN" b="0" i="0" dirty="0">
                <a:solidFill>
                  <a:srgbClr val="212121"/>
                </a:solidFill>
                <a:effectLst/>
                <a:latin typeface="Roboto"/>
              </a:rPr>
              <a:t> Class</a:t>
            </a:r>
            <a:br>
              <a:rPr lang="en-IN" b="0" i="0" dirty="0">
                <a:solidFill>
                  <a:srgbClr val="212121"/>
                </a:solidFill>
                <a:effectLst/>
                <a:latin typeface="Roboto"/>
              </a:rPr>
            </a:br>
            <a:endParaRPr lang="en-IN" dirty="0"/>
          </a:p>
        </p:txBody>
      </p:sp>
      <p:sp>
        <p:nvSpPr>
          <p:cNvPr id="3" name="Content Placeholder 2">
            <a:extLst>
              <a:ext uri="{FF2B5EF4-FFF2-40B4-BE49-F238E27FC236}">
                <a16:creationId xmlns:a16="http://schemas.microsoft.com/office/drawing/2014/main" id="{7189ACB6-6DCC-454F-B8D7-345068884206}"/>
              </a:ext>
            </a:extLst>
          </p:cNvPr>
          <p:cNvSpPr>
            <a:spLocks noGrp="1"/>
          </p:cNvSpPr>
          <p:nvPr>
            <p:ph idx="1"/>
          </p:nvPr>
        </p:nvSpPr>
        <p:spPr/>
        <p:txBody>
          <a:bodyPr/>
          <a:lstStyle/>
          <a:p>
            <a:pPr marL="0" indent="0">
              <a:lnSpc>
                <a:spcPct val="200000"/>
              </a:lnSpc>
              <a:buNone/>
            </a:pPr>
            <a:r>
              <a:rPr lang="en-US" b="0" i="0" dirty="0">
                <a:solidFill>
                  <a:srgbClr val="FF0000"/>
                </a:solidFill>
                <a:effectLst/>
                <a:latin typeface="open sans"/>
              </a:rPr>
              <a:t>The </a:t>
            </a:r>
            <a:r>
              <a:rPr lang="en-US" b="0" i="0" dirty="0" err="1">
                <a:solidFill>
                  <a:srgbClr val="FF0000"/>
                </a:solidFill>
                <a:effectLst/>
                <a:latin typeface="open sans"/>
              </a:rPr>
              <a:t>DataReader</a:t>
            </a:r>
            <a:r>
              <a:rPr lang="en-US" b="0" i="0" dirty="0">
                <a:solidFill>
                  <a:srgbClr val="FF0000"/>
                </a:solidFill>
                <a:effectLst/>
                <a:latin typeface="open sans"/>
              </a:rPr>
              <a:t> is used to retrieve data. It is used in conjunction with the Command class to execute an SQL Select statement and then access the returned rows</a:t>
            </a:r>
            <a:endParaRPr lang="en-IN" dirty="0">
              <a:solidFill>
                <a:srgbClr val="FF0000"/>
              </a:solidFill>
            </a:endParaRPr>
          </a:p>
        </p:txBody>
      </p:sp>
    </p:spTree>
    <p:extLst>
      <p:ext uri="{BB962C8B-B14F-4D97-AF65-F5344CB8AC3E}">
        <p14:creationId xmlns:p14="http://schemas.microsoft.com/office/powerpoint/2010/main" val="2288344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Autofit/>
          </a:bodyPr>
          <a:lstStyle/>
          <a:p>
            <a:pPr marL="228600">
              <a:lnSpc>
                <a:spcPct val="150000"/>
              </a:lnSpc>
              <a:buBlip>
                <a:blip r:embed="rId3"/>
              </a:buBlip>
              <a:tabLst>
                <a:tab pos="521528" algn="l"/>
              </a:tabLst>
            </a:pPr>
            <a:endParaRPr lang="en-US" sz="1800" spc="-35" dirty="0">
              <a:solidFill>
                <a:srgbClr val="002060"/>
              </a:solidFill>
              <a:latin typeface="Book Antiqua" pitchFamily="18" charset="0"/>
            </a:endParaRPr>
          </a:p>
          <a:p>
            <a:pPr>
              <a:lnSpc>
                <a:spcPct val="150000"/>
              </a:lnSpc>
              <a:buFont typeface="Wingdings" pitchFamily="2" charset="2"/>
              <a:buChar char="ü"/>
              <a:tabLst>
                <a:tab pos="521528" algn="l"/>
              </a:tabLst>
            </a:pPr>
            <a:r>
              <a:rPr lang="en-US" sz="2000" spc="-35" dirty="0">
                <a:solidFill>
                  <a:srgbClr val="002060"/>
                </a:solidFill>
                <a:latin typeface="Book Antiqua" pitchFamily="18" charset="0"/>
              </a:rPr>
              <a:t>Overview of ADO.NET</a:t>
            </a:r>
          </a:p>
          <a:p>
            <a:pPr>
              <a:lnSpc>
                <a:spcPct val="150000"/>
              </a:lnSpc>
              <a:buFont typeface="Wingdings" pitchFamily="2" charset="2"/>
              <a:buChar char="ü"/>
              <a:tabLst>
                <a:tab pos="521528" algn="l"/>
              </a:tabLst>
            </a:pPr>
            <a:r>
              <a:rPr lang="en-US" sz="2000" spc="-35" dirty="0">
                <a:solidFill>
                  <a:srgbClr val="002060"/>
                </a:solidFill>
                <a:latin typeface="Book Antiqua" pitchFamily="18" charset="0"/>
              </a:rPr>
              <a:t>ADO.NET </a:t>
            </a:r>
            <a:r>
              <a:rPr lang="en-US" sz="2000" spc="-35" dirty="0" err="1">
                <a:solidFill>
                  <a:srgbClr val="002060"/>
                </a:solidFill>
                <a:latin typeface="Book Antiqua" pitchFamily="18" charset="0"/>
              </a:rPr>
              <a:t>Componenets</a:t>
            </a:r>
            <a:r>
              <a:rPr lang="en-US" sz="2000" spc="-35" dirty="0">
                <a:solidFill>
                  <a:srgbClr val="002060"/>
                </a:solidFill>
                <a:latin typeface="Book Antiqua" pitchFamily="18" charset="0"/>
              </a:rPr>
              <a:t> &amp; </a:t>
            </a:r>
            <a:r>
              <a:rPr lang="en-US" sz="2000" spc="-35" dirty="0" err="1">
                <a:solidFill>
                  <a:srgbClr val="002060"/>
                </a:solidFill>
                <a:latin typeface="Book Antiqua" pitchFamily="18" charset="0"/>
              </a:rPr>
              <a:t>Architechture</a:t>
            </a:r>
            <a:endParaRPr lang="en-US" sz="2000" spc="-35" dirty="0">
              <a:solidFill>
                <a:srgbClr val="002060"/>
              </a:solidFill>
              <a:latin typeface="Book Antiqua" pitchFamily="18" charset="0"/>
            </a:endParaRPr>
          </a:p>
          <a:p>
            <a:pPr>
              <a:lnSpc>
                <a:spcPct val="150000"/>
              </a:lnSpc>
              <a:buFont typeface="Wingdings" pitchFamily="2" charset="2"/>
              <a:buChar char="ü"/>
              <a:tabLst>
                <a:tab pos="521528" algn="l"/>
              </a:tabLst>
            </a:pPr>
            <a:r>
              <a:rPr lang="en-US" sz="2000" spc="-35" dirty="0" err="1">
                <a:solidFill>
                  <a:srgbClr val="002060"/>
                </a:solidFill>
                <a:latin typeface="Book Antiqua" pitchFamily="18" charset="0"/>
              </a:rPr>
              <a:t>.Net</a:t>
            </a:r>
            <a:r>
              <a:rPr lang="en-US" sz="2000" spc="-35" dirty="0">
                <a:solidFill>
                  <a:srgbClr val="002060"/>
                </a:solidFill>
                <a:latin typeface="Book Antiqua" pitchFamily="18" charset="0"/>
              </a:rPr>
              <a:t> Framework </a:t>
            </a:r>
            <a:r>
              <a:rPr lang="en-US" sz="2000" spc="-35" dirty="0" err="1">
                <a:solidFill>
                  <a:srgbClr val="002060"/>
                </a:solidFill>
                <a:latin typeface="Book Antiqua" pitchFamily="18" charset="0"/>
              </a:rPr>
              <a:t>DataProviders</a:t>
            </a:r>
            <a:endParaRPr lang="en-US" sz="2000" spc="-35" dirty="0">
              <a:solidFill>
                <a:srgbClr val="002060"/>
              </a:solidFill>
              <a:latin typeface="Book Antiqua" pitchFamily="18" charset="0"/>
            </a:endParaRPr>
          </a:p>
          <a:p>
            <a:pPr>
              <a:lnSpc>
                <a:spcPct val="150000"/>
              </a:lnSpc>
              <a:buFont typeface="Wingdings" pitchFamily="2" charset="2"/>
              <a:buChar char="ü"/>
              <a:tabLst>
                <a:tab pos="521528" algn="l"/>
              </a:tabLst>
            </a:pPr>
            <a:r>
              <a:rPr lang="en-US" sz="2000" spc="-35" dirty="0">
                <a:solidFill>
                  <a:srgbClr val="002060"/>
                </a:solidFill>
                <a:latin typeface="Book Antiqua" pitchFamily="18" charset="0"/>
              </a:rPr>
              <a:t>Connected &amp; </a:t>
            </a:r>
            <a:r>
              <a:rPr lang="en-US" sz="2000" spc="-35" dirty="0" err="1">
                <a:solidFill>
                  <a:srgbClr val="002060"/>
                </a:solidFill>
                <a:latin typeface="Book Antiqua" pitchFamily="18" charset="0"/>
              </a:rPr>
              <a:t>DisConnected</a:t>
            </a:r>
            <a:r>
              <a:rPr lang="en-US" sz="2000" spc="-35" dirty="0">
                <a:solidFill>
                  <a:srgbClr val="002060"/>
                </a:solidFill>
                <a:latin typeface="Book Antiqua" pitchFamily="18" charset="0"/>
              </a:rPr>
              <a:t> Model</a:t>
            </a:r>
          </a:p>
          <a:p>
            <a:pPr>
              <a:lnSpc>
                <a:spcPct val="150000"/>
              </a:lnSpc>
              <a:buFont typeface="Wingdings" pitchFamily="2" charset="2"/>
              <a:buChar char="ü"/>
              <a:tabLst>
                <a:tab pos="521528" algn="l"/>
              </a:tabLst>
            </a:pPr>
            <a:r>
              <a:rPr lang="en-US" sz="2000" spc="-35" dirty="0">
                <a:solidFill>
                  <a:srgbClr val="002060"/>
                </a:solidFill>
                <a:latin typeface="Book Antiqua" pitchFamily="18" charset="0"/>
              </a:rPr>
              <a:t>Connected Classes &amp; </a:t>
            </a:r>
            <a:r>
              <a:rPr lang="en-US" sz="2000" spc="-35" dirty="0" err="1">
                <a:solidFill>
                  <a:srgbClr val="002060"/>
                </a:solidFill>
                <a:latin typeface="Book Antiqua" pitchFamily="18" charset="0"/>
              </a:rPr>
              <a:t>DisConnected</a:t>
            </a:r>
            <a:r>
              <a:rPr lang="en-US" sz="2000" spc="-35" dirty="0">
                <a:solidFill>
                  <a:srgbClr val="002060"/>
                </a:solidFill>
                <a:latin typeface="Book Antiqua" pitchFamily="18" charset="0"/>
              </a:rPr>
              <a:t> Classes</a:t>
            </a:r>
          </a:p>
          <a:p>
            <a:pPr>
              <a:lnSpc>
                <a:spcPct val="150000"/>
              </a:lnSpc>
              <a:buFont typeface="Wingdings" pitchFamily="2" charset="2"/>
              <a:buChar char="ü"/>
              <a:tabLst>
                <a:tab pos="521528" algn="l"/>
              </a:tabLst>
            </a:pPr>
            <a:r>
              <a:rPr lang="en-US" sz="2000" spc="-35" dirty="0">
                <a:solidFill>
                  <a:srgbClr val="002060"/>
                </a:solidFill>
                <a:latin typeface="Book Antiqua" pitchFamily="18" charset="0"/>
              </a:rPr>
              <a:t>Connecting and </a:t>
            </a:r>
            <a:r>
              <a:rPr lang="en-US" sz="2000" spc="-35" dirty="0" err="1">
                <a:solidFill>
                  <a:srgbClr val="002060"/>
                </a:solidFill>
                <a:latin typeface="Book Antiqua" pitchFamily="18" charset="0"/>
              </a:rPr>
              <a:t>Retriving</a:t>
            </a:r>
            <a:r>
              <a:rPr lang="en-US" sz="2000" spc="-35" dirty="0">
                <a:solidFill>
                  <a:srgbClr val="002060"/>
                </a:solidFill>
                <a:latin typeface="Book Antiqua" pitchFamily="18" charset="0"/>
              </a:rPr>
              <a:t> Data in ADO.NET</a:t>
            </a:r>
          </a:p>
          <a:p>
            <a:pPr>
              <a:lnSpc>
                <a:spcPct val="150000"/>
              </a:lnSpc>
              <a:buFont typeface="Wingdings" pitchFamily="2" charset="2"/>
              <a:buChar char="ü"/>
              <a:tabLst>
                <a:tab pos="521528" algn="l"/>
              </a:tabLst>
            </a:pPr>
            <a:r>
              <a:rPr lang="en-US" sz="2000" spc="-35" dirty="0">
                <a:solidFill>
                  <a:srgbClr val="002060"/>
                </a:solidFill>
                <a:latin typeface="Book Antiqua" pitchFamily="18" charset="0"/>
              </a:rPr>
              <a:t>Working with </a:t>
            </a:r>
            <a:r>
              <a:rPr lang="en-US" sz="2000" spc="-35" dirty="0" err="1">
                <a:solidFill>
                  <a:srgbClr val="002060"/>
                </a:solidFill>
                <a:latin typeface="Book Antiqua" pitchFamily="18" charset="0"/>
              </a:rPr>
              <a:t>Connectionstrings,Commands</a:t>
            </a:r>
            <a:r>
              <a:rPr lang="en-US" sz="2000" spc="-35" dirty="0">
                <a:solidFill>
                  <a:srgbClr val="002060"/>
                </a:solidFill>
                <a:latin typeface="Book Antiqua" pitchFamily="18" charset="0"/>
              </a:rPr>
              <a:t> and </a:t>
            </a:r>
            <a:r>
              <a:rPr lang="en-US" sz="2000" spc="-35" dirty="0" err="1">
                <a:solidFill>
                  <a:srgbClr val="002060"/>
                </a:solidFill>
                <a:latin typeface="Book Antiqua" pitchFamily="18" charset="0"/>
              </a:rPr>
              <a:t>DataReaders</a:t>
            </a:r>
            <a:endParaRPr lang="en-US" sz="2000" spc="-35" dirty="0">
              <a:solidFill>
                <a:srgbClr val="002060"/>
              </a:solidFill>
              <a:latin typeface="Book Antiqua" pitchFamily="18" charset="0"/>
            </a:endParaRPr>
          </a:p>
          <a:p>
            <a:pPr>
              <a:lnSpc>
                <a:spcPct val="150000"/>
              </a:lnSpc>
              <a:buBlip>
                <a:blip r:embed="rId3"/>
              </a:buBlip>
              <a:tabLst>
                <a:tab pos="521528" algn="l"/>
              </a:tabLst>
            </a:pPr>
            <a:endParaRPr lang="en-US" sz="1800" b="1" spc="-35" dirty="0">
              <a:solidFill>
                <a:srgbClr val="002060"/>
              </a:solidFill>
              <a:latin typeface="Book Antiqua"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1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10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a:t>Data Reader</a:t>
            </a:r>
          </a:p>
        </p:txBody>
      </p:sp>
      <p:sp>
        <p:nvSpPr>
          <p:cNvPr id="3" name="Rectangle 4"/>
          <p:cNvSpPr>
            <a:spLocks noChangeArrowheads="1"/>
          </p:cNvSpPr>
          <p:nvPr/>
        </p:nvSpPr>
        <p:spPr bwMode="auto">
          <a:xfrm>
            <a:off x="2819400" y="1219200"/>
            <a:ext cx="2378075" cy="2517775"/>
          </a:xfrm>
          <a:prstGeom prst="rect">
            <a:avLst/>
          </a:prstGeom>
          <a:solidFill>
            <a:srgbClr val="FFFFCC"/>
          </a:solidFill>
          <a:ln w="12700">
            <a:solidFill>
              <a:schemeClr val="tx1"/>
            </a:solidFill>
            <a:miter lim="800000"/>
            <a:headEnd/>
            <a:tailEnd/>
          </a:ln>
        </p:spPr>
        <p:txBody>
          <a:bodyPr anchor="ctr">
            <a:spAutoFit/>
          </a:bodyPr>
          <a:lstStyle/>
          <a:p>
            <a:endParaRPr lang="en-US"/>
          </a:p>
        </p:txBody>
      </p:sp>
      <p:sp>
        <p:nvSpPr>
          <p:cNvPr id="4" name="AutoShape 7"/>
          <p:cNvSpPr>
            <a:spLocks noChangeArrowheads="1"/>
          </p:cNvSpPr>
          <p:nvPr/>
        </p:nvSpPr>
        <p:spPr bwMode="auto">
          <a:xfrm>
            <a:off x="3200400" y="5334000"/>
            <a:ext cx="1752600" cy="1203325"/>
          </a:xfrm>
          <a:prstGeom prst="can">
            <a:avLst>
              <a:gd name="adj" fmla="val 25000"/>
            </a:avLst>
          </a:prstGeom>
          <a:solidFill>
            <a:srgbClr val="008080"/>
          </a:solidFill>
          <a:ln w="38100">
            <a:solidFill>
              <a:schemeClr val="tx1"/>
            </a:solidFill>
            <a:round/>
            <a:headEnd/>
            <a:tailEnd/>
          </a:ln>
          <a:effectLst>
            <a:outerShdw dist="35921" dir="2700000" algn="ctr" rotWithShape="0">
              <a:schemeClr val="bg2"/>
            </a:outerShdw>
          </a:effectLst>
        </p:spPr>
        <p:txBody>
          <a:bodyPr anchor="ctr">
            <a:spAutoFit/>
          </a:bodyPr>
          <a:lstStyle/>
          <a:p>
            <a:pPr algn="ctr">
              <a:defRPr/>
            </a:pPr>
            <a:endParaRPr lang="en-US" sz="2400" b="1" i="1">
              <a:solidFill>
                <a:schemeClr val="hlink"/>
              </a:solidFill>
              <a:latin typeface="Courier New" pitchFamily="49" charset="0"/>
            </a:endParaRPr>
          </a:p>
          <a:p>
            <a:pPr algn="ctr">
              <a:defRPr/>
            </a:pPr>
            <a:r>
              <a:rPr lang="en-US" sz="2000" b="1">
                <a:solidFill>
                  <a:srgbClr val="FFFFCC"/>
                </a:solidFill>
                <a:latin typeface="Courier New" pitchFamily="49" charset="0"/>
              </a:rPr>
              <a:t>DataSource</a:t>
            </a:r>
          </a:p>
        </p:txBody>
      </p:sp>
      <p:sp>
        <p:nvSpPr>
          <p:cNvPr id="5" name="Rectangle 9"/>
          <p:cNvSpPr>
            <a:spLocks noChangeArrowheads="1"/>
          </p:cNvSpPr>
          <p:nvPr/>
        </p:nvSpPr>
        <p:spPr bwMode="auto">
          <a:xfrm>
            <a:off x="2590800" y="990600"/>
            <a:ext cx="2743200" cy="3124200"/>
          </a:xfrm>
          <a:prstGeom prst="rect">
            <a:avLst/>
          </a:prstGeom>
          <a:noFill/>
          <a:ln w="69850" cap="rnd" algn="ctr">
            <a:solidFill>
              <a:srgbClr val="FF3399"/>
            </a:solidFill>
            <a:prstDash val="sysDot"/>
            <a:miter lim="800000"/>
            <a:headEnd/>
            <a:tailEnd/>
          </a:ln>
        </p:spPr>
        <p:txBody>
          <a:bodyPr anchor="ctr">
            <a:spAutoFit/>
          </a:bodyPr>
          <a:lstStyle/>
          <a:p>
            <a:endParaRPr lang="en-US"/>
          </a:p>
        </p:txBody>
      </p:sp>
      <p:sp>
        <p:nvSpPr>
          <p:cNvPr id="7" name="AutoShape 10"/>
          <p:cNvSpPr>
            <a:spLocks noChangeArrowheads="1"/>
          </p:cNvSpPr>
          <p:nvPr/>
        </p:nvSpPr>
        <p:spPr bwMode="auto">
          <a:xfrm>
            <a:off x="3708400" y="3500438"/>
            <a:ext cx="762000" cy="1828800"/>
          </a:xfrm>
          <a:prstGeom prst="upDownArrow">
            <a:avLst>
              <a:gd name="adj1" fmla="val 50000"/>
              <a:gd name="adj2" fmla="val 48000"/>
            </a:avLst>
          </a:prstGeom>
          <a:solidFill>
            <a:srgbClr val="99CC00"/>
          </a:solidFill>
          <a:ln w="12700">
            <a:solidFill>
              <a:schemeClr val="tx1"/>
            </a:solidFill>
            <a:miter lim="800000"/>
            <a:headEnd/>
            <a:tailEnd/>
          </a:ln>
          <a:effectLst>
            <a:outerShdw dist="35921" dir="2700000" algn="ctr" rotWithShape="0">
              <a:schemeClr val="bg2"/>
            </a:outerShdw>
          </a:effectLst>
        </p:spPr>
        <p:txBody>
          <a:bodyPr anchor="ctr">
            <a:spAutoFit/>
          </a:bodyPr>
          <a:lstStyle/>
          <a:p>
            <a:pPr>
              <a:defRPr/>
            </a:pPr>
            <a:endParaRPr lang="en-US">
              <a:latin typeface="Arial" pitchFamily="34" charset="0"/>
            </a:endParaRPr>
          </a:p>
        </p:txBody>
      </p:sp>
      <p:sp>
        <p:nvSpPr>
          <p:cNvPr id="8" name="Text Box 5"/>
          <p:cNvSpPr txBox="1">
            <a:spLocks noChangeArrowheads="1"/>
          </p:cNvSpPr>
          <p:nvPr/>
        </p:nvSpPr>
        <p:spPr bwMode="auto">
          <a:xfrm>
            <a:off x="2895600" y="1981200"/>
            <a:ext cx="2192337" cy="457200"/>
          </a:xfrm>
          <a:prstGeom prst="rect">
            <a:avLst/>
          </a:prstGeom>
          <a:noFill/>
          <a:ln w="12700">
            <a:noFill/>
            <a:miter lim="800000"/>
            <a:headEnd/>
            <a:tailEnd/>
          </a:ln>
        </p:spPr>
        <p:txBody>
          <a:bodyPr wrap="none">
            <a:spAutoFit/>
          </a:bodyPr>
          <a:lstStyle/>
          <a:p>
            <a:pPr algn="ctr"/>
            <a:r>
              <a:rPr lang="en-US" sz="2400" dirty="0">
                <a:solidFill>
                  <a:srgbClr val="003399"/>
                </a:solidFill>
                <a:latin typeface="Courier New" pitchFamily="49" charset="0"/>
              </a:rPr>
              <a:t>Data Reader</a:t>
            </a:r>
          </a:p>
        </p:txBody>
      </p:sp>
      <p:sp>
        <p:nvSpPr>
          <p:cNvPr id="11" name="Rectangle 11"/>
          <p:cNvSpPr>
            <a:spLocks noChangeArrowheads="1"/>
          </p:cNvSpPr>
          <p:nvPr/>
        </p:nvSpPr>
        <p:spPr bwMode="auto">
          <a:xfrm>
            <a:off x="5029200" y="4343400"/>
            <a:ext cx="3892550" cy="879475"/>
          </a:xfrm>
          <a:prstGeom prst="rect">
            <a:avLst/>
          </a:prstGeom>
          <a:solidFill>
            <a:srgbClr val="CCFFCC"/>
          </a:solidFill>
          <a:ln w="57150" cmpd="thinThick">
            <a:solidFill>
              <a:schemeClr val="tx1"/>
            </a:solidFill>
            <a:miter lim="800000"/>
            <a:headEnd/>
            <a:tailEnd/>
          </a:ln>
        </p:spPr>
        <p:txBody>
          <a:bodyPr wrap="none">
            <a:spAutoFit/>
          </a:bodyPr>
          <a:lstStyle/>
          <a:p>
            <a:pPr algn="ctr"/>
            <a:r>
              <a:rPr lang="en-US" sz="2400" b="1">
                <a:solidFill>
                  <a:schemeClr val="hlink"/>
                </a:solidFill>
                <a:latin typeface="Courier New" pitchFamily="49" charset="0"/>
              </a:rPr>
              <a:t>Read-only and </a:t>
            </a:r>
          </a:p>
          <a:p>
            <a:pPr algn="ctr"/>
            <a:r>
              <a:rPr lang="en-US" sz="2400" b="1">
                <a:solidFill>
                  <a:schemeClr val="hlink"/>
                </a:solidFill>
                <a:latin typeface="Courier New" pitchFamily="49" charset="0"/>
              </a:rPr>
              <a:t>forward-only access </a:t>
            </a:r>
          </a:p>
        </p:txBody>
      </p:sp>
      <p:sp>
        <p:nvSpPr>
          <p:cNvPr id="12" name="Text Box 14"/>
          <p:cNvSpPr txBox="1">
            <a:spLocks noChangeArrowheads="1"/>
          </p:cNvSpPr>
          <p:nvPr/>
        </p:nvSpPr>
        <p:spPr bwMode="auto">
          <a:xfrm>
            <a:off x="5105400" y="5334000"/>
            <a:ext cx="3328988" cy="879475"/>
          </a:xfrm>
          <a:prstGeom prst="rect">
            <a:avLst/>
          </a:prstGeom>
          <a:solidFill>
            <a:srgbClr val="CCFFCC"/>
          </a:solidFill>
          <a:ln w="57150" cmpd="thinThick" algn="ctr">
            <a:solidFill>
              <a:schemeClr val="tx1"/>
            </a:solidFill>
            <a:miter lim="800000"/>
            <a:headEnd/>
            <a:tailEnd/>
          </a:ln>
        </p:spPr>
        <p:txBody>
          <a:bodyPr>
            <a:spAutoFit/>
          </a:bodyPr>
          <a:lstStyle/>
          <a:p>
            <a:pPr algn="ctr"/>
            <a:r>
              <a:rPr lang="en-US" sz="2400" b="1" dirty="0">
                <a:solidFill>
                  <a:schemeClr val="hlink"/>
                </a:solidFill>
                <a:latin typeface="Courier New" pitchFamily="49" charset="0"/>
              </a:rPr>
              <a:t>Need permanent connection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bg/>
                                          </p:spTgt>
                                        </p:tgtEl>
                                        <p:attrNameLst>
                                          <p:attrName>style.visibility</p:attrName>
                                        </p:attrNameLst>
                                      </p:cBhvr>
                                      <p:to>
                                        <p:strVal val="visible"/>
                                      </p:to>
                                    </p:set>
                                    <p:anim calcmode="lin" valueType="num">
                                      <p:cBhvr additive="base">
                                        <p:cTn id="35"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36" dur="500" fill="hold"/>
                                        <p:tgtEl>
                                          <p:spTgt spid="12">
                                            <p:bg/>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 calcmode="lin" valueType="num">
                                      <p:cBhvr additive="base">
                                        <p:cTn id="3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p:bldP spid="11" grpId="0" animBg="1"/>
      <p:bldP spid="12" grpId="0" build="allAtOnce"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6A97-6705-4E70-BDD3-9E4440358D85}"/>
              </a:ext>
            </a:extLst>
          </p:cNvPr>
          <p:cNvSpPr>
            <a:spLocks noGrp="1"/>
          </p:cNvSpPr>
          <p:nvPr>
            <p:ph type="title"/>
          </p:nvPr>
        </p:nvSpPr>
        <p:spPr>
          <a:xfrm>
            <a:off x="838200" y="2971800"/>
            <a:ext cx="7886700" cy="1325563"/>
          </a:xfrm>
        </p:spPr>
        <p:txBody>
          <a:bodyPr/>
          <a:lstStyle/>
          <a:p>
            <a:r>
              <a:rPr lang="en-IN" dirty="0"/>
              <a:t>DISCONNECTED ARCHITECTURE</a:t>
            </a:r>
          </a:p>
        </p:txBody>
      </p:sp>
      <p:sp>
        <p:nvSpPr>
          <p:cNvPr id="3" name="Content Placeholder 2">
            <a:extLst>
              <a:ext uri="{FF2B5EF4-FFF2-40B4-BE49-F238E27FC236}">
                <a16:creationId xmlns:a16="http://schemas.microsoft.com/office/drawing/2014/main" id="{B82F786F-9149-47CC-AC8C-D62C54819742}"/>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FADE3D7A-1659-4034-9506-805075B13CA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105610B-C05A-43B0-9B74-301B1F0DA9E8}"/>
              </a:ext>
            </a:extLst>
          </p:cNvPr>
          <p:cNvSpPr>
            <a:spLocks noGrp="1"/>
          </p:cNvSpPr>
          <p:nvPr>
            <p:ph type="sldNum" sz="quarter" idx="12"/>
          </p:nvPr>
        </p:nvSpPr>
        <p:spPr/>
        <p:txBody>
          <a:bodyPr/>
          <a:lstStyle/>
          <a:p>
            <a:fld id="{028E3F4F-51B2-42EE-AFA2-40C4572185CC}" type="slidenum">
              <a:rPr lang="en-US" smtClean="0"/>
              <a:t>21</a:t>
            </a:fld>
            <a:endParaRPr lang="en-US" dirty="0"/>
          </a:p>
        </p:txBody>
      </p:sp>
    </p:spTree>
    <p:extLst>
      <p:ext uri="{BB962C8B-B14F-4D97-AF65-F5344CB8AC3E}">
        <p14:creationId xmlns:p14="http://schemas.microsoft.com/office/powerpoint/2010/main" val="1492498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35BF-C133-46DB-93C4-949C0A639F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E759B7-0227-4A65-8D7E-446F66205C30}"/>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01AF46FA-B852-4756-A736-375EC1104FC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4071200-6495-4411-B673-6869F1D76BD6}"/>
              </a:ext>
            </a:extLst>
          </p:cNvPr>
          <p:cNvSpPr>
            <a:spLocks noGrp="1"/>
          </p:cNvSpPr>
          <p:nvPr>
            <p:ph type="sldNum" sz="quarter" idx="12"/>
          </p:nvPr>
        </p:nvSpPr>
        <p:spPr/>
        <p:txBody>
          <a:bodyPr/>
          <a:lstStyle/>
          <a:p>
            <a:fld id="{028E3F4F-51B2-42EE-AFA2-40C4572185CC}" type="slidenum">
              <a:rPr lang="en-US" smtClean="0"/>
              <a:t>22</a:t>
            </a:fld>
            <a:endParaRPr lang="en-US" dirty="0"/>
          </a:p>
        </p:txBody>
      </p:sp>
      <p:pic>
        <p:nvPicPr>
          <p:cNvPr id="6" name="Picture 5">
            <a:extLst>
              <a:ext uri="{FF2B5EF4-FFF2-40B4-BE49-F238E27FC236}">
                <a16:creationId xmlns:a16="http://schemas.microsoft.com/office/drawing/2014/main" id="{AE24B1DE-1CDB-4C41-BD18-9EDE63AAB23D}"/>
              </a:ext>
            </a:extLst>
          </p:cNvPr>
          <p:cNvPicPr>
            <a:picLocks noChangeAspect="1"/>
          </p:cNvPicPr>
          <p:nvPr/>
        </p:nvPicPr>
        <p:blipFill>
          <a:blip r:embed="rId2"/>
          <a:stretch>
            <a:fillRect/>
          </a:stretch>
        </p:blipFill>
        <p:spPr>
          <a:xfrm>
            <a:off x="650255" y="1889126"/>
            <a:ext cx="8467725" cy="4467225"/>
          </a:xfrm>
          <a:prstGeom prst="rect">
            <a:avLst/>
          </a:prstGeom>
        </p:spPr>
      </p:pic>
    </p:spTree>
    <p:extLst>
      <p:ext uri="{BB962C8B-B14F-4D97-AF65-F5344CB8AC3E}">
        <p14:creationId xmlns:p14="http://schemas.microsoft.com/office/powerpoint/2010/main" val="3959762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8A4AE-9A81-4871-9F9E-B5ACA8DE2D96}"/>
              </a:ext>
            </a:extLst>
          </p:cNvPr>
          <p:cNvSpPr>
            <a:spLocks noGrp="1"/>
          </p:cNvSpPr>
          <p:nvPr>
            <p:ph type="title"/>
          </p:nvPr>
        </p:nvSpPr>
        <p:spPr/>
        <p:txBody>
          <a:bodyPr/>
          <a:lstStyle/>
          <a:p>
            <a:r>
              <a:rPr lang="en-IN" b="0" i="0" dirty="0">
                <a:solidFill>
                  <a:srgbClr val="212121"/>
                </a:solidFill>
                <a:effectLst/>
                <a:latin typeface="Roboto"/>
              </a:rPr>
              <a:t> </a:t>
            </a:r>
            <a:r>
              <a:rPr lang="en-IN" b="0" i="0" dirty="0" err="1">
                <a:solidFill>
                  <a:srgbClr val="212121"/>
                </a:solidFill>
                <a:effectLst/>
                <a:latin typeface="Roboto"/>
              </a:rPr>
              <a:t>DataAdapter</a:t>
            </a:r>
            <a:r>
              <a:rPr lang="en-IN" b="0" i="0" dirty="0">
                <a:solidFill>
                  <a:srgbClr val="212121"/>
                </a:solidFill>
                <a:effectLst/>
                <a:latin typeface="Roboto"/>
              </a:rPr>
              <a:t> Class</a:t>
            </a:r>
            <a:br>
              <a:rPr lang="en-IN" b="0" i="0" dirty="0">
                <a:solidFill>
                  <a:srgbClr val="212121"/>
                </a:solidFill>
                <a:effectLst/>
                <a:latin typeface="Roboto"/>
              </a:rPr>
            </a:br>
            <a:endParaRPr lang="en-IN" dirty="0"/>
          </a:p>
        </p:txBody>
      </p:sp>
      <p:sp>
        <p:nvSpPr>
          <p:cNvPr id="3" name="Content Placeholder 2">
            <a:extLst>
              <a:ext uri="{FF2B5EF4-FFF2-40B4-BE49-F238E27FC236}">
                <a16:creationId xmlns:a16="http://schemas.microsoft.com/office/drawing/2014/main" id="{96E6FBFB-9A09-4A53-9EEA-16BEB57B5105}"/>
              </a:ext>
            </a:extLst>
          </p:cNvPr>
          <p:cNvSpPr>
            <a:spLocks noGrp="1"/>
          </p:cNvSpPr>
          <p:nvPr>
            <p:ph idx="1"/>
          </p:nvPr>
        </p:nvSpPr>
        <p:spPr/>
        <p:txBody>
          <a:bodyPr/>
          <a:lstStyle/>
          <a:p>
            <a:pPr marL="0" indent="0" algn="just">
              <a:lnSpc>
                <a:spcPct val="150000"/>
              </a:lnSpc>
              <a:buNone/>
            </a:pPr>
            <a:r>
              <a:rPr lang="en-US" b="0" i="0" dirty="0">
                <a:solidFill>
                  <a:srgbClr val="212121"/>
                </a:solidFill>
                <a:effectLst/>
                <a:latin typeface="open sans"/>
              </a:rPr>
              <a:t>The </a:t>
            </a:r>
            <a:r>
              <a:rPr lang="en-US" b="0" i="0" dirty="0" err="1">
                <a:solidFill>
                  <a:srgbClr val="212121"/>
                </a:solidFill>
                <a:effectLst/>
                <a:latin typeface="open sans"/>
              </a:rPr>
              <a:t>DataAdapter</a:t>
            </a:r>
            <a:r>
              <a:rPr lang="en-US" b="0" i="0" dirty="0">
                <a:solidFill>
                  <a:srgbClr val="212121"/>
                </a:solidFill>
                <a:effectLst/>
                <a:latin typeface="open sans"/>
              </a:rPr>
              <a:t> is used to connect </a:t>
            </a:r>
            <a:r>
              <a:rPr lang="en-US" b="0" i="0" dirty="0" err="1">
                <a:solidFill>
                  <a:srgbClr val="212121"/>
                </a:solidFill>
                <a:effectLst/>
                <a:latin typeface="open sans"/>
              </a:rPr>
              <a:t>DataSets</a:t>
            </a:r>
            <a:r>
              <a:rPr lang="en-US" b="0" i="0" dirty="0">
                <a:solidFill>
                  <a:srgbClr val="212121"/>
                </a:solidFill>
                <a:effectLst/>
                <a:latin typeface="open sans"/>
              </a:rPr>
              <a:t> to databases. The </a:t>
            </a:r>
            <a:r>
              <a:rPr lang="en-US" b="0" i="0" dirty="0" err="1">
                <a:solidFill>
                  <a:srgbClr val="212121"/>
                </a:solidFill>
                <a:effectLst/>
                <a:latin typeface="open sans"/>
              </a:rPr>
              <a:t>DataAdapter</a:t>
            </a:r>
            <a:r>
              <a:rPr lang="en-US" b="0" i="0" dirty="0">
                <a:solidFill>
                  <a:srgbClr val="212121"/>
                </a:solidFill>
                <a:effectLst/>
                <a:latin typeface="open sans"/>
              </a:rPr>
              <a:t> is most useful when using data-bound controls in Windows Forms, but it can also be used to provide an easy way to manage the connection between your application and the underlying database tables, views and Stored Procedures. </a:t>
            </a:r>
            <a:endParaRPr lang="en-IN" dirty="0"/>
          </a:p>
        </p:txBody>
      </p:sp>
      <p:sp>
        <p:nvSpPr>
          <p:cNvPr id="5" name="TextBox 4">
            <a:extLst>
              <a:ext uri="{FF2B5EF4-FFF2-40B4-BE49-F238E27FC236}">
                <a16:creationId xmlns:a16="http://schemas.microsoft.com/office/drawing/2014/main" id="{5F92D5D1-28F3-4D4A-8EAE-FE026F87DCBE}"/>
              </a:ext>
            </a:extLst>
          </p:cNvPr>
          <p:cNvSpPr txBox="1"/>
          <p:nvPr/>
        </p:nvSpPr>
        <p:spPr>
          <a:xfrm>
            <a:off x="628650" y="4648200"/>
            <a:ext cx="4572000" cy="923330"/>
          </a:xfrm>
          <a:prstGeom prst="rect">
            <a:avLst/>
          </a:prstGeom>
          <a:noFill/>
        </p:spPr>
        <p:txBody>
          <a:bodyPr wrap="square">
            <a:spAutoFit/>
          </a:bodyPr>
          <a:lstStyle/>
          <a:p>
            <a:pPr algn="l"/>
            <a:r>
              <a:rPr lang="en-IN" b="1" i="0" dirty="0">
                <a:solidFill>
                  <a:srgbClr val="212121"/>
                </a:solidFill>
                <a:effectLst/>
                <a:latin typeface="open sans"/>
              </a:rPr>
              <a:t>Methods of </a:t>
            </a:r>
            <a:r>
              <a:rPr lang="en-IN" b="1" i="0" dirty="0" err="1">
                <a:solidFill>
                  <a:srgbClr val="212121"/>
                </a:solidFill>
                <a:effectLst/>
                <a:latin typeface="open sans"/>
              </a:rPr>
              <a:t>DataAdapter</a:t>
            </a:r>
            <a:endParaRPr lang="en-IN" b="0" i="0" dirty="0">
              <a:solidFill>
                <a:srgbClr val="212121"/>
              </a:solidFill>
              <a:effectLst/>
              <a:latin typeface="open sans"/>
            </a:endParaRPr>
          </a:p>
          <a:p>
            <a:pPr algn="l">
              <a:buFont typeface="+mj-lt"/>
              <a:buAutoNum type="arabicPeriod"/>
            </a:pPr>
            <a:r>
              <a:rPr lang="en-IN" b="0" i="0" dirty="0">
                <a:solidFill>
                  <a:srgbClr val="212121"/>
                </a:solidFill>
                <a:effectLst/>
                <a:latin typeface="open sans"/>
              </a:rPr>
              <a:t>Fill (</a:t>
            </a:r>
            <a:r>
              <a:rPr lang="en-IN" b="0" i="0" dirty="0" err="1">
                <a:solidFill>
                  <a:srgbClr val="212121"/>
                </a:solidFill>
                <a:effectLst/>
                <a:latin typeface="open sans"/>
              </a:rPr>
              <a:t>DataSet</a:t>
            </a:r>
            <a:r>
              <a:rPr lang="en-IN" b="0" i="0" dirty="0">
                <a:solidFill>
                  <a:srgbClr val="212121"/>
                </a:solidFill>
                <a:effectLst/>
                <a:latin typeface="open sans"/>
              </a:rPr>
              <a:t> </a:t>
            </a:r>
            <a:r>
              <a:rPr lang="en-IN" b="0" i="0" dirty="0" err="1">
                <a:solidFill>
                  <a:srgbClr val="212121"/>
                </a:solidFill>
                <a:effectLst/>
                <a:latin typeface="open sans"/>
              </a:rPr>
              <a:t>ds,string</a:t>
            </a:r>
            <a:r>
              <a:rPr lang="en-IN" b="0" i="0" dirty="0">
                <a:solidFill>
                  <a:srgbClr val="212121"/>
                </a:solidFill>
                <a:effectLst/>
                <a:latin typeface="open sans"/>
              </a:rPr>
              <a:t> </a:t>
            </a:r>
            <a:r>
              <a:rPr lang="en-IN" b="0" i="0" dirty="0" err="1">
                <a:solidFill>
                  <a:srgbClr val="212121"/>
                </a:solidFill>
                <a:effectLst/>
                <a:latin typeface="open sans"/>
              </a:rPr>
              <a:t>TableName</a:t>
            </a:r>
            <a:r>
              <a:rPr lang="en-IN" b="0" i="0" dirty="0">
                <a:solidFill>
                  <a:srgbClr val="212121"/>
                </a:solidFill>
                <a:effectLst/>
                <a:latin typeface="open sans"/>
              </a:rPr>
              <a:t>).</a:t>
            </a:r>
          </a:p>
          <a:p>
            <a:pPr algn="l">
              <a:buFont typeface="+mj-lt"/>
              <a:buAutoNum type="arabicPeriod"/>
            </a:pPr>
            <a:r>
              <a:rPr lang="en-IN" b="0" i="0" dirty="0">
                <a:solidFill>
                  <a:srgbClr val="212121"/>
                </a:solidFill>
                <a:effectLst/>
                <a:latin typeface="open sans"/>
              </a:rPr>
              <a:t>Update (</a:t>
            </a:r>
            <a:r>
              <a:rPr lang="en-IN" b="0" i="0" dirty="0" err="1">
                <a:solidFill>
                  <a:srgbClr val="212121"/>
                </a:solidFill>
                <a:effectLst/>
                <a:latin typeface="open sans"/>
              </a:rPr>
              <a:t>DataSet</a:t>
            </a:r>
            <a:r>
              <a:rPr lang="en-IN" b="0" i="0" dirty="0">
                <a:solidFill>
                  <a:srgbClr val="212121"/>
                </a:solidFill>
                <a:effectLst/>
                <a:latin typeface="open sans"/>
              </a:rPr>
              <a:t> </a:t>
            </a:r>
            <a:r>
              <a:rPr lang="en-IN" b="0" i="0" dirty="0" err="1">
                <a:solidFill>
                  <a:srgbClr val="212121"/>
                </a:solidFill>
                <a:effectLst/>
                <a:latin typeface="open sans"/>
              </a:rPr>
              <a:t>ds,string</a:t>
            </a:r>
            <a:r>
              <a:rPr lang="en-IN" b="0" i="0" dirty="0">
                <a:solidFill>
                  <a:srgbClr val="212121"/>
                </a:solidFill>
                <a:effectLst/>
                <a:latin typeface="open sans"/>
              </a:rPr>
              <a:t> </a:t>
            </a:r>
            <a:r>
              <a:rPr lang="en-IN" b="0" i="0" dirty="0" err="1">
                <a:solidFill>
                  <a:srgbClr val="212121"/>
                </a:solidFill>
                <a:effectLst/>
                <a:latin typeface="open sans"/>
              </a:rPr>
              <a:t>TableName</a:t>
            </a:r>
            <a:r>
              <a:rPr lang="en-IN" b="0" i="0" dirty="0">
                <a:solidFill>
                  <a:srgbClr val="212121"/>
                </a:solidFill>
                <a:effectLst/>
                <a:latin typeface="open sans"/>
              </a:rPr>
              <a:t>)</a:t>
            </a:r>
          </a:p>
        </p:txBody>
      </p:sp>
    </p:spTree>
    <p:extLst>
      <p:ext uri="{BB962C8B-B14F-4D97-AF65-F5344CB8AC3E}">
        <p14:creationId xmlns:p14="http://schemas.microsoft.com/office/powerpoint/2010/main" val="1196619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B666-E064-49E1-A751-7E716B006D2C}"/>
              </a:ext>
            </a:extLst>
          </p:cNvPr>
          <p:cNvSpPr>
            <a:spLocks noGrp="1"/>
          </p:cNvSpPr>
          <p:nvPr>
            <p:ph type="title"/>
          </p:nvPr>
        </p:nvSpPr>
        <p:spPr/>
        <p:txBody>
          <a:bodyPr/>
          <a:lstStyle/>
          <a:p>
            <a:r>
              <a:rPr lang="en-IN" b="0" i="0" dirty="0" err="1">
                <a:solidFill>
                  <a:srgbClr val="212121"/>
                </a:solidFill>
                <a:effectLst/>
                <a:latin typeface="Roboto"/>
              </a:rPr>
              <a:t>DataSet</a:t>
            </a:r>
            <a:r>
              <a:rPr lang="en-IN" b="0" i="0" dirty="0">
                <a:solidFill>
                  <a:srgbClr val="212121"/>
                </a:solidFill>
                <a:effectLst/>
                <a:latin typeface="Roboto"/>
              </a:rPr>
              <a:t> Class</a:t>
            </a:r>
            <a:br>
              <a:rPr lang="en-IN" b="0" i="0" dirty="0">
                <a:solidFill>
                  <a:srgbClr val="212121"/>
                </a:solidFill>
                <a:effectLst/>
                <a:latin typeface="Roboto"/>
              </a:rPr>
            </a:br>
            <a:endParaRPr lang="en-IN" dirty="0"/>
          </a:p>
        </p:txBody>
      </p:sp>
      <p:sp>
        <p:nvSpPr>
          <p:cNvPr id="3" name="Content Placeholder 2">
            <a:extLst>
              <a:ext uri="{FF2B5EF4-FFF2-40B4-BE49-F238E27FC236}">
                <a16:creationId xmlns:a16="http://schemas.microsoft.com/office/drawing/2014/main" id="{E684F222-8355-4162-861F-7249641EA210}"/>
              </a:ext>
            </a:extLst>
          </p:cNvPr>
          <p:cNvSpPr>
            <a:spLocks noGrp="1"/>
          </p:cNvSpPr>
          <p:nvPr>
            <p:ph idx="1"/>
          </p:nvPr>
        </p:nvSpPr>
        <p:spPr/>
        <p:txBody>
          <a:bodyPr/>
          <a:lstStyle/>
          <a:p>
            <a:pPr marL="0" indent="0" algn="just">
              <a:lnSpc>
                <a:spcPct val="150000"/>
              </a:lnSpc>
              <a:buNone/>
            </a:pPr>
            <a:r>
              <a:rPr lang="en-US" b="0" i="0" dirty="0">
                <a:solidFill>
                  <a:srgbClr val="212121"/>
                </a:solidFill>
                <a:effectLst/>
                <a:latin typeface="open sans"/>
              </a:rPr>
              <a:t>The </a:t>
            </a:r>
            <a:r>
              <a:rPr lang="en-US" b="0" i="0" dirty="0" err="1">
                <a:solidFill>
                  <a:srgbClr val="212121"/>
                </a:solidFill>
                <a:effectLst/>
                <a:latin typeface="open sans"/>
              </a:rPr>
              <a:t>DataSet</a:t>
            </a:r>
            <a:r>
              <a:rPr lang="en-US" b="0" i="0" dirty="0">
                <a:solidFill>
                  <a:srgbClr val="212121"/>
                </a:solidFill>
                <a:effectLst/>
                <a:latin typeface="open sans"/>
              </a:rPr>
              <a:t> is the heart of ADO.NET. The </a:t>
            </a:r>
            <a:r>
              <a:rPr lang="en-US" b="0" i="0" dirty="0" err="1">
                <a:solidFill>
                  <a:srgbClr val="212121"/>
                </a:solidFill>
                <a:effectLst/>
                <a:latin typeface="open sans"/>
              </a:rPr>
              <a:t>DataSet</a:t>
            </a:r>
            <a:r>
              <a:rPr lang="en-US" b="0" i="0" dirty="0">
                <a:solidFill>
                  <a:srgbClr val="212121"/>
                </a:solidFill>
                <a:effectLst/>
                <a:latin typeface="open sans"/>
              </a:rPr>
              <a:t> is essentially a collection of </a:t>
            </a:r>
            <a:r>
              <a:rPr lang="en-US" b="0" i="0" dirty="0" err="1">
                <a:solidFill>
                  <a:srgbClr val="212121"/>
                </a:solidFill>
                <a:effectLst/>
                <a:latin typeface="open sans"/>
              </a:rPr>
              <a:t>DataTable</a:t>
            </a:r>
            <a:r>
              <a:rPr lang="en-US" b="0" i="0" dirty="0">
                <a:solidFill>
                  <a:srgbClr val="212121"/>
                </a:solidFill>
                <a:effectLst/>
                <a:latin typeface="open sans"/>
              </a:rPr>
              <a:t> objects. In turn each object contains a collection of </a:t>
            </a:r>
            <a:r>
              <a:rPr lang="en-US" b="0" i="0" dirty="0" err="1">
                <a:solidFill>
                  <a:srgbClr val="212121"/>
                </a:solidFill>
                <a:effectLst/>
                <a:latin typeface="open sans"/>
              </a:rPr>
              <a:t>DataColumn</a:t>
            </a:r>
            <a:r>
              <a:rPr lang="en-US" b="0" i="0" dirty="0">
                <a:solidFill>
                  <a:srgbClr val="212121"/>
                </a:solidFill>
                <a:effectLst/>
                <a:latin typeface="open sans"/>
              </a:rPr>
              <a:t> and </a:t>
            </a:r>
            <a:r>
              <a:rPr lang="en-US" b="0" i="0" dirty="0" err="1">
                <a:solidFill>
                  <a:srgbClr val="212121"/>
                </a:solidFill>
                <a:effectLst/>
                <a:latin typeface="open sans"/>
              </a:rPr>
              <a:t>DataRow</a:t>
            </a:r>
            <a:r>
              <a:rPr lang="en-US" b="0" i="0" dirty="0">
                <a:solidFill>
                  <a:srgbClr val="212121"/>
                </a:solidFill>
                <a:effectLst/>
                <a:latin typeface="open sans"/>
              </a:rPr>
              <a:t> objects. The </a:t>
            </a:r>
            <a:r>
              <a:rPr lang="en-US" b="0" i="0" dirty="0" err="1">
                <a:solidFill>
                  <a:srgbClr val="212121"/>
                </a:solidFill>
                <a:effectLst/>
                <a:latin typeface="open sans"/>
              </a:rPr>
              <a:t>DataSet</a:t>
            </a:r>
            <a:r>
              <a:rPr lang="en-US" b="0" i="0" dirty="0">
                <a:solidFill>
                  <a:srgbClr val="212121"/>
                </a:solidFill>
                <a:effectLst/>
                <a:latin typeface="open sans"/>
              </a:rPr>
              <a:t> also contains a Relations collection that can be used to define relations among Data Table Objects.</a:t>
            </a:r>
            <a:endParaRPr lang="en-IN" dirty="0"/>
          </a:p>
        </p:txBody>
      </p:sp>
    </p:spTree>
    <p:extLst>
      <p:ext uri="{BB962C8B-B14F-4D97-AF65-F5344CB8AC3E}">
        <p14:creationId xmlns:p14="http://schemas.microsoft.com/office/powerpoint/2010/main" val="2919482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D069-75F4-4DCC-8828-8A1E0D172B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1E334D-D1A8-4817-84DE-AF53FEF6DCE9}"/>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FFE3D517-14C4-4A04-97AF-00BA4234C13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CC7CF28-2A3F-470F-9499-CF47A9071548}"/>
              </a:ext>
            </a:extLst>
          </p:cNvPr>
          <p:cNvSpPr>
            <a:spLocks noGrp="1"/>
          </p:cNvSpPr>
          <p:nvPr>
            <p:ph type="sldNum" sz="quarter" idx="12"/>
          </p:nvPr>
        </p:nvSpPr>
        <p:spPr/>
        <p:txBody>
          <a:bodyPr/>
          <a:lstStyle/>
          <a:p>
            <a:fld id="{028E3F4F-51B2-42EE-AFA2-40C4572185CC}" type="slidenum">
              <a:rPr lang="en-US" smtClean="0"/>
              <a:t>25</a:t>
            </a:fld>
            <a:endParaRPr lang="en-US" dirty="0"/>
          </a:p>
        </p:txBody>
      </p:sp>
      <p:pic>
        <p:nvPicPr>
          <p:cNvPr id="6" name="Picture 5">
            <a:extLst>
              <a:ext uri="{FF2B5EF4-FFF2-40B4-BE49-F238E27FC236}">
                <a16:creationId xmlns:a16="http://schemas.microsoft.com/office/drawing/2014/main" id="{D6B6D83F-7E13-485F-BC79-48A56A02CB77}"/>
              </a:ext>
            </a:extLst>
          </p:cNvPr>
          <p:cNvPicPr>
            <a:picLocks noChangeAspect="1"/>
          </p:cNvPicPr>
          <p:nvPr/>
        </p:nvPicPr>
        <p:blipFill>
          <a:blip r:embed="rId2"/>
          <a:stretch>
            <a:fillRect/>
          </a:stretch>
        </p:blipFill>
        <p:spPr>
          <a:xfrm>
            <a:off x="1076015" y="1749212"/>
            <a:ext cx="6991970" cy="4504163"/>
          </a:xfrm>
          <a:prstGeom prst="rect">
            <a:avLst/>
          </a:prstGeom>
        </p:spPr>
      </p:pic>
    </p:spTree>
    <p:extLst>
      <p:ext uri="{BB962C8B-B14F-4D97-AF65-F5344CB8AC3E}">
        <p14:creationId xmlns:p14="http://schemas.microsoft.com/office/powerpoint/2010/main" val="2779460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84A1-086E-4E2B-8DA8-879A8FA76C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09920B-9E48-4B6E-AEC6-EE6D850D5158}"/>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87DCF570-FA3B-4AFF-9EAD-104D0C0CE21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69D056D-692B-4BC2-B2B5-6D9147D282B5}"/>
              </a:ext>
            </a:extLst>
          </p:cNvPr>
          <p:cNvSpPr>
            <a:spLocks noGrp="1"/>
          </p:cNvSpPr>
          <p:nvPr>
            <p:ph type="sldNum" sz="quarter" idx="12"/>
          </p:nvPr>
        </p:nvSpPr>
        <p:spPr/>
        <p:txBody>
          <a:bodyPr/>
          <a:lstStyle/>
          <a:p>
            <a:fld id="{028E3F4F-51B2-42EE-AFA2-40C4572185CC}" type="slidenum">
              <a:rPr lang="en-US" smtClean="0"/>
              <a:t>26</a:t>
            </a:fld>
            <a:endParaRPr lang="en-US" dirty="0"/>
          </a:p>
        </p:txBody>
      </p:sp>
      <p:pic>
        <p:nvPicPr>
          <p:cNvPr id="6" name="Picture 5">
            <a:extLst>
              <a:ext uri="{FF2B5EF4-FFF2-40B4-BE49-F238E27FC236}">
                <a16:creationId xmlns:a16="http://schemas.microsoft.com/office/drawing/2014/main" id="{F7A3E07C-0926-4A9B-87E5-20EADE2E70BC}"/>
              </a:ext>
            </a:extLst>
          </p:cNvPr>
          <p:cNvPicPr>
            <a:picLocks noChangeAspect="1"/>
          </p:cNvPicPr>
          <p:nvPr/>
        </p:nvPicPr>
        <p:blipFill>
          <a:blip r:embed="rId2"/>
          <a:stretch>
            <a:fillRect/>
          </a:stretch>
        </p:blipFill>
        <p:spPr>
          <a:xfrm>
            <a:off x="0" y="304800"/>
            <a:ext cx="9144000" cy="6188073"/>
          </a:xfrm>
          <a:prstGeom prst="rect">
            <a:avLst/>
          </a:prstGeom>
        </p:spPr>
      </p:pic>
    </p:spTree>
    <p:extLst>
      <p:ext uri="{BB962C8B-B14F-4D97-AF65-F5344CB8AC3E}">
        <p14:creationId xmlns:p14="http://schemas.microsoft.com/office/powerpoint/2010/main" val="3776388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5884.jpg"/>
          <p:cNvPicPr>
            <a:picLocks noChangeAspect="1"/>
          </p:cNvPicPr>
          <p:nvPr/>
        </p:nvPicPr>
        <p:blipFill>
          <a:blip r:embed="rId3" cstate="print"/>
          <a:stretch>
            <a:fillRect/>
          </a:stretch>
        </p:blipFill>
        <p:spPr>
          <a:xfrm>
            <a:off x="304800" y="990600"/>
            <a:ext cx="8458200" cy="5105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a:t>ADO.NET</a:t>
            </a:r>
          </a:p>
        </p:txBody>
      </p:sp>
      <p:sp>
        <p:nvSpPr>
          <p:cNvPr id="3" name="Content Placeholder 2"/>
          <p:cNvSpPr>
            <a:spLocks noGrp="1"/>
          </p:cNvSpPr>
          <p:nvPr>
            <p:ph idx="1"/>
          </p:nvPr>
        </p:nvSpPr>
        <p:spPr>
          <a:xfrm>
            <a:off x="42864" y="609600"/>
            <a:ext cx="9029696" cy="6248400"/>
          </a:xfrm>
        </p:spPr>
        <p:txBody>
          <a:bodyPr>
            <a:noAutofit/>
          </a:bodyPr>
          <a:lstStyle/>
          <a:p>
            <a:pPr>
              <a:lnSpc>
                <a:spcPct val="140000"/>
              </a:lnSpc>
              <a:buBlip>
                <a:blip r:embed="rId3"/>
              </a:buBlip>
            </a:pPr>
            <a:endParaRPr lang="en-US" sz="2000" dirty="0">
              <a:solidFill>
                <a:srgbClr val="002060"/>
              </a:solidFill>
              <a:latin typeface="Book Antiqua" pitchFamily="18" charset="0"/>
            </a:endParaRPr>
          </a:p>
          <a:p>
            <a:pPr>
              <a:lnSpc>
                <a:spcPct val="140000"/>
              </a:lnSpc>
              <a:buBlip>
                <a:blip r:embed="rId3"/>
              </a:buBlip>
            </a:pPr>
            <a:r>
              <a:rPr lang="en-US" sz="2000" dirty="0">
                <a:solidFill>
                  <a:srgbClr val="002060"/>
                </a:solidFill>
                <a:latin typeface="Book Antiqua" pitchFamily="18" charset="0"/>
              </a:rPr>
              <a:t>ActiveX Data Object (ADO) is .NET tool.</a:t>
            </a:r>
          </a:p>
          <a:p>
            <a:pPr>
              <a:lnSpc>
                <a:spcPct val="140000"/>
              </a:lnSpc>
              <a:buBlip>
                <a:blip r:embed="rId3"/>
              </a:buBlip>
            </a:pPr>
            <a:endParaRPr lang="en-US" sz="2000" dirty="0">
              <a:solidFill>
                <a:srgbClr val="002060"/>
              </a:solidFill>
              <a:latin typeface="Book Antiqua" pitchFamily="18" charset="0"/>
            </a:endParaRPr>
          </a:p>
          <a:p>
            <a:pPr>
              <a:lnSpc>
                <a:spcPct val="140000"/>
              </a:lnSpc>
              <a:buBlip>
                <a:blip r:embed="rId3"/>
              </a:buBlip>
            </a:pPr>
            <a:r>
              <a:rPr lang="en-US" sz="2000" dirty="0">
                <a:solidFill>
                  <a:srgbClr val="002060"/>
                </a:solidFill>
                <a:latin typeface="Book Antiqua" pitchFamily="18" charset="0"/>
              </a:rPr>
              <a:t>It enables the .NET Applications to interact with Data Source and perform action like SELECT, INSERT, UPDATE,DELETE.</a:t>
            </a:r>
          </a:p>
          <a:p>
            <a:pPr>
              <a:lnSpc>
                <a:spcPct val="140000"/>
              </a:lnSpc>
              <a:buBlip>
                <a:blip r:embed="rId3"/>
              </a:buBlip>
            </a:pPr>
            <a:endParaRPr lang="en-US" sz="2000" dirty="0">
              <a:solidFill>
                <a:srgbClr val="002060"/>
              </a:solidFill>
              <a:latin typeface="Book Antiqua" pitchFamily="18" charset="0"/>
            </a:endParaRPr>
          </a:p>
          <a:p>
            <a:pPr>
              <a:lnSpc>
                <a:spcPct val="140000"/>
              </a:lnSpc>
              <a:buBlip>
                <a:blip r:embed="rId3"/>
              </a:buBlip>
            </a:pPr>
            <a:r>
              <a:rPr lang="en-US" sz="2000" dirty="0">
                <a:solidFill>
                  <a:srgbClr val="002060"/>
                </a:solidFill>
                <a:latin typeface="Book Antiqua" pitchFamily="18" charset="0"/>
              </a:rPr>
              <a:t>ADO.NET serializes data using XML.</a:t>
            </a:r>
          </a:p>
          <a:p>
            <a:pPr>
              <a:lnSpc>
                <a:spcPct val="140000"/>
              </a:lnSpc>
              <a:buBlip>
                <a:blip r:embed="rId3"/>
              </a:buBlip>
            </a:pPr>
            <a:endParaRPr lang="en-US" sz="2000" dirty="0">
              <a:solidFill>
                <a:srgbClr val="002060"/>
              </a:solidFill>
              <a:latin typeface="Book Antiqua" pitchFamily="18" charset="0"/>
            </a:endParaRPr>
          </a:p>
          <a:p>
            <a:pPr>
              <a:lnSpc>
                <a:spcPct val="140000"/>
              </a:lnSpc>
              <a:buBlip>
                <a:blip r:embed="rId3"/>
              </a:buBlip>
            </a:pPr>
            <a:r>
              <a:rPr lang="en-US" sz="2000" dirty="0">
                <a:solidFill>
                  <a:srgbClr val="002060"/>
                </a:solidFill>
                <a:latin typeface="Book Antiqua" pitchFamily="18" charset="0"/>
              </a:rPr>
              <a:t>ADO.NET Supports Disconnected Architecture.</a:t>
            </a:r>
          </a:p>
          <a:p>
            <a:pPr>
              <a:lnSpc>
                <a:spcPct val="140000"/>
              </a:lnSpc>
              <a:buBlip>
                <a:blip r:embed="rId3"/>
              </a:buBlip>
            </a:pPr>
            <a:endParaRPr lang="en-US" sz="2000" dirty="0">
              <a:solidFill>
                <a:srgbClr val="002060"/>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10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7902A-B598-46D2-B5CF-0E9DC15E6B2F}"/>
              </a:ext>
            </a:extLst>
          </p:cNvPr>
          <p:cNvSpPr>
            <a:spLocks noGrp="1"/>
          </p:cNvSpPr>
          <p:nvPr>
            <p:ph type="title"/>
          </p:nvPr>
        </p:nvSpPr>
        <p:spPr/>
        <p:txBody>
          <a:bodyPr/>
          <a:lstStyle/>
          <a:p>
            <a:r>
              <a:rPr lang="en-IN" b="0" i="0" dirty="0">
                <a:solidFill>
                  <a:srgbClr val="212121"/>
                </a:solidFill>
                <a:effectLst/>
                <a:latin typeface="Roboto"/>
              </a:rPr>
              <a:t>Various Connection Architectures</a:t>
            </a:r>
            <a:br>
              <a:rPr lang="en-IN" b="0" i="0" dirty="0">
                <a:solidFill>
                  <a:srgbClr val="212121"/>
                </a:solidFill>
                <a:effectLst/>
                <a:latin typeface="Roboto"/>
              </a:rPr>
            </a:br>
            <a:endParaRPr lang="en-IN" dirty="0"/>
          </a:p>
        </p:txBody>
      </p:sp>
      <p:sp>
        <p:nvSpPr>
          <p:cNvPr id="3" name="Content Placeholder 2">
            <a:extLst>
              <a:ext uri="{FF2B5EF4-FFF2-40B4-BE49-F238E27FC236}">
                <a16:creationId xmlns:a16="http://schemas.microsoft.com/office/drawing/2014/main" id="{8D31A33A-8236-4D2D-AA3C-6BA738D86EC8}"/>
              </a:ext>
            </a:extLst>
          </p:cNvPr>
          <p:cNvSpPr>
            <a:spLocks noGrp="1"/>
          </p:cNvSpPr>
          <p:nvPr>
            <p:ph idx="1"/>
          </p:nvPr>
        </p:nvSpPr>
        <p:spPr/>
        <p:txBody>
          <a:bodyPr/>
          <a:lstStyle/>
          <a:p>
            <a:pPr algn="l">
              <a:buFont typeface="+mj-lt"/>
              <a:buAutoNum type="arabicPeriod"/>
            </a:pPr>
            <a:r>
              <a:rPr lang="en-US" b="1" i="0" dirty="0">
                <a:solidFill>
                  <a:srgbClr val="212121"/>
                </a:solidFill>
                <a:effectLst/>
                <a:latin typeface="open sans"/>
              </a:rPr>
              <a:t>Connected architecture:</a:t>
            </a:r>
            <a:r>
              <a:rPr lang="en-US" b="0" i="0" dirty="0">
                <a:solidFill>
                  <a:srgbClr val="212121"/>
                </a:solidFill>
                <a:effectLst/>
                <a:latin typeface="open sans"/>
              </a:rPr>
              <a:t> the application remains connected with the database throughout the processing.</a:t>
            </a:r>
            <a:br>
              <a:rPr lang="en-US" b="0" i="0" dirty="0">
                <a:solidFill>
                  <a:srgbClr val="212121"/>
                </a:solidFill>
                <a:effectLst/>
                <a:latin typeface="open sans"/>
              </a:rPr>
            </a:br>
            <a:br>
              <a:rPr lang="en-US" b="0" i="0" dirty="0">
                <a:solidFill>
                  <a:srgbClr val="212121"/>
                </a:solidFill>
                <a:effectLst/>
                <a:latin typeface="open sans"/>
              </a:rPr>
            </a:br>
            <a:endParaRPr lang="en-US" b="0" i="0" dirty="0">
              <a:solidFill>
                <a:srgbClr val="212121"/>
              </a:solidFill>
              <a:effectLst/>
              <a:latin typeface="open sans"/>
            </a:endParaRPr>
          </a:p>
          <a:p>
            <a:pPr algn="l">
              <a:buFont typeface="+mj-lt"/>
              <a:buAutoNum type="arabicPeriod"/>
            </a:pPr>
            <a:r>
              <a:rPr lang="en-US" b="1" i="0" dirty="0">
                <a:solidFill>
                  <a:srgbClr val="212121"/>
                </a:solidFill>
                <a:effectLst/>
                <a:latin typeface="open sans"/>
              </a:rPr>
              <a:t>Disconnected architecture:</a:t>
            </a:r>
            <a:r>
              <a:rPr lang="en-US" b="0" i="0" dirty="0">
                <a:solidFill>
                  <a:srgbClr val="212121"/>
                </a:solidFill>
                <a:effectLst/>
                <a:latin typeface="open sans"/>
              </a:rPr>
              <a:t> the application automatically connects/disconnects during the processing. The application uses temporary data on the application side called a </a:t>
            </a:r>
            <a:r>
              <a:rPr lang="en-US" b="0" i="0" dirty="0" err="1">
                <a:solidFill>
                  <a:srgbClr val="212121"/>
                </a:solidFill>
                <a:effectLst/>
                <a:latin typeface="open sans"/>
              </a:rPr>
              <a:t>DataSet</a:t>
            </a:r>
            <a:r>
              <a:rPr lang="en-US" b="0" i="0" dirty="0">
                <a:solidFill>
                  <a:srgbClr val="212121"/>
                </a:solidFill>
                <a:effectLst/>
                <a:latin typeface="open sans"/>
              </a:rPr>
              <a:t>.</a:t>
            </a:r>
          </a:p>
          <a:p>
            <a:endParaRPr lang="en-IN" dirty="0"/>
          </a:p>
        </p:txBody>
      </p:sp>
    </p:spTree>
    <p:extLst>
      <p:ext uri="{BB962C8B-B14F-4D97-AF65-F5344CB8AC3E}">
        <p14:creationId xmlns:p14="http://schemas.microsoft.com/office/powerpoint/2010/main" val="1064194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a:t>ADO.NET</a:t>
            </a:r>
          </a:p>
        </p:txBody>
      </p:sp>
      <p:graphicFrame>
        <p:nvGraphicFramePr>
          <p:cNvPr id="3" name="Object 2"/>
          <p:cNvGraphicFramePr>
            <a:graphicFrameLocks noChangeAspect="1"/>
          </p:cNvGraphicFramePr>
          <p:nvPr/>
        </p:nvGraphicFramePr>
        <p:xfrm>
          <a:off x="2195513" y="2636838"/>
          <a:ext cx="1081087" cy="1081087"/>
        </p:xfrm>
        <a:graphic>
          <a:graphicData uri="http://schemas.openxmlformats.org/presentationml/2006/ole">
            <mc:AlternateContent xmlns:mc="http://schemas.openxmlformats.org/markup-compatibility/2006">
              <mc:Choice xmlns:v="urn:schemas-microsoft-com:vml" Requires="v">
                <p:oleObj spid="_x0000_s1036" name="Visio" r:id="rId4" imgW="955080" imgH="955080" progId="">
                  <p:embed/>
                </p:oleObj>
              </mc:Choice>
              <mc:Fallback>
                <p:oleObj name="Visio" r:id="rId4" imgW="955080" imgH="95508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2636838"/>
                        <a:ext cx="1081087"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6"/>
          <p:cNvGrpSpPr>
            <a:grpSpLocks/>
          </p:cNvGrpSpPr>
          <p:nvPr/>
        </p:nvGrpSpPr>
        <p:grpSpPr bwMode="auto">
          <a:xfrm>
            <a:off x="1331913" y="3213100"/>
            <a:ext cx="1008062" cy="863600"/>
            <a:chOff x="576" y="1968"/>
            <a:chExt cx="432" cy="348"/>
          </a:xfrm>
        </p:grpSpPr>
        <p:sp>
          <p:nvSpPr>
            <p:cNvPr id="5" name="Oval 7"/>
            <p:cNvSpPr>
              <a:spLocks noChangeArrowheads="1"/>
            </p:cNvSpPr>
            <p:nvPr/>
          </p:nvSpPr>
          <p:spPr bwMode="auto">
            <a:xfrm>
              <a:off x="672" y="1968"/>
              <a:ext cx="240" cy="240"/>
            </a:xfrm>
            <a:prstGeom prst="ellipse">
              <a:avLst/>
            </a:prstGeom>
            <a:solidFill>
              <a:srgbClr val="00CCFF"/>
            </a:solidFill>
            <a:ln w="28575">
              <a:solidFill>
                <a:srgbClr val="000000"/>
              </a:solidFill>
              <a:round/>
              <a:headEnd/>
              <a:tailEnd/>
            </a:ln>
            <a:effectLst/>
            <a:scene3d>
              <a:camera prst="orthographicFront"/>
              <a:lightRig rig="threePt" dir="t"/>
            </a:scene3d>
            <a:sp3d>
              <a:bevelT/>
            </a:sp3d>
          </p:spPr>
          <p:txBody>
            <a:bodyPr wrap="none" anchor="ctr"/>
            <a:lstStyle/>
            <a:p>
              <a:pPr fontAlgn="auto">
                <a:spcBef>
                  <a:spcPts val="0"/>
                </a:spcBef>
                <a:spcAft>
                  <a:spcPts val="0"/>
                </a:spcAft>
                <a:defRPr/>
              </a:pPr>
              <a:endParaRPr lang="en-US">
                <a:latin typeface="+mn-lt"/>
              </a:endParaRPr>
            </a:p>
          </p:txBody>
        </p:sp>
        <p:sp>
          <p:nvSpPr>
            <p:cNvPr id="7" name="Freeform 8"/>
            <p:cNvSpPr>
              <a:spLocks/>
            </p:cNvSpPr>
            <p:nvPr/>
          </p:nvSpPr>
          <p:spPr bwMode="auto">
            <a:xfrm>
              <a:off x="576" y="2204"/>
              <a:ext cx="432" cy="112"/>
            </a:xfrm>
            <a:custGeom>
              <a:avLst/>
              <a:gdLst/>
              <a:ahLst/>
              <a:cxnLst>
                <a:cxn ang="0">
                  <a:pos x="0" y="112"/>
                </a:cxn>
                <a:cxn ang="0">
                  <a:pos x="144" y="16"/>
                </a:cxn>
                <a:cxn ang="0">
                  <a:pos x="288" y="16"/>
                </a:cxn>
                <a:cxn ang="0">
                  <a:pos x="432" y="112"/>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00CCFF"/>
            </a:solidFill>
            <a:ln w="28575" cmpd="sng">
              <a:solidFill>
                <a:srgbClr val="000000"/>
              </a:solidFill>
              <a:round/>
              <a:headEnd/>
              <a:tailEnd/>
            </a:ln>
            <a:effectLst/>
            <a:scene3d>
              <a:camera prst="orthographicFront"/>
              <a:lightRig rig="threePt" dir="t"/>
            </a:scene3d>
            <a:sp3d>
              <a:bevelT/>
            </a:sp3d>
          </p:spPr>
          <p:txBody>
            <a:bodyPr/>
            <a:lstStyle/>
            <a:p>
              <a:pPr fontAlgn="auto">
                <a:spcBef>
                  <a:spcPts val="0"/>
                </a:spcBef>
                <a:spcAft>
                  <a:spcPts val="0"/>
                </a:spcAft>
                <a:defRPr/>
              </a:pPr>
              <a:endParaRPr lang="en-US">
                <a:latin typeface="+mn-lt"/>
              </a:endParaRPr>
            </a:p>
          </p:txBody>
        </p:sp>
      </p:grpSp>
      <p:sp>
        <p:nvSpPr>
          <p:cNvPr id="8" name="AutoShape 9"/>
          <p:cNvSpPr>
            <a:spLocks noChangeArrowheads="1"/>
          </p:cNvSpPr>
          <p:nvPr/>
        </p:nvSpPr>
        <p:spPr bwMode="auto">
          <a:xfrm>
            <a:off x="5364163" y="1989138"/>
            <a:ext cx="2182812" cy="2519362"/>
          </a:xfrm>
          <a:prstGeom prst="can">
            <a:avLst>
              <a:gd name="adj" fmla="val 13471"/>
            </a:avLst>
          </a:prstGeom>
          <a:solidFill>
            <a:schemeClr val="bg1">
              <a:lumMod val="65000"/>
              <a:alpha val="32000"/>
            </a:schemeClr>
          </a:solidFill>
          <a:ln w="38100">
            <a:solidFill>
              <a:schemeClr val="tx1"/>
            </a:solidFill>
            <a:round/>
            <a:headEnd/>
            <a:tailEnd/>
          </a:ln>
          <a:effectLst>
            <a:outerShdw dist="35921" dir="2700000" algn="ctr" rotWithShape="0">
              <a:schemeClr val="bg2"/>
            </a:outerShdw>
          </a:effectLst>
          <a:scene3d>
            <a:camera prst="perspectiveLeft"/>
            <a:lightRig rig="threePt" dir="t"/>
          </a:scene3d>
        </p:spPr>
        <p:txBody>
          <a:bodyPr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fontAlgn="auto">
              <a:spcBef>
                <a:spcPts val="0"/>
              </a:spcBef>
              <a:spcAft>
                <a:spcPts val="0"/>
              </a:spcAft>
              <a:defRPr/>
            </a:pPr>
            <a:r>
              <a:rPr lang="en-US" sz="2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ourier New" pitchFamily="49" charset="0"/>
              </a:rPr>
              <a:t>Centralized Database</a:t>
            </a:r>
          </a:p>
        </p:txBody>
      </p:sp>
      <p:sp>
        <p:nvSpPr>
          <p:cNvPr id="9" name="AutoShape 10"/>
          <p:cNvSpPr>
            <a:spLocks noChangeArrowheads="1"/>
          </p:cNvSpPr>
          <p:nvPr/>
        </p:nvSpPr>
        <p:spPr bwMode="auto">
          <a:xfrm rot="5400000">
            <a:off x="3954463" y="2325687"/>
            <a:ext cx="685800" cy="2092325"/>
          </a:xfrm>
          <a:prstGeom prst="upDownArrow">
            <a:avLst>
              <a:gd name="adj1" fmla="val 50000"/>
              <a:gd name="adj2" fmla="val 61019"/>
            </a:avLst>
          </a:prstGeom>
          <a:solidFill>
            <a:srgbClr val="99CC00">
              <a:alpha val="5000"/>
            </a:srgbClr>
          </a:solidFill>
          <a:ln w="12700">
            <a:solidFill>
              <a:schemeClr val="tx1"/>
            </a:solidFill>
            <a:miter lim="800000"/>
            <a:headEnd/>
            <a:tailEnd/>
          </a:ln>
          <a:effectLst>
            <a:outerShdw dist="35921" dir="2700000" algn="ctr" rotWithShape="0">
              <a:schemeClr val="bg2"/>
            </a:outerShdw>
          </a:effectLst>
        </p:spPr>
        <p:txBody>
          <a:bodyPr anchor="ctr">
            <a:spAutoFit/>
          </a:bodyPr>
          <a:lstStyle/>
          <a:p>
            <a:pPr fontAlgn="auto">
              <a:spcBef>
                <a:spcPts val="0"/>
              </a:spcBef>
              <a:spcAft>
                <a:spcPts val="0"/>
              </a:spcAft>
              <a:defRPr/>
            </a:pPr>
            <a:endParaRPr lang="en-US">
              <a:latin typeface="+mn-lt"/>
            </a:endParaRPr>
          </a:p>
        </p:txBody>
      </p:sp>
      <p:sp>
        <p:nvSpPr>
          <p:cNvPr id="10" name="WordArt 15"/>
          <p:cNvSpPr>
            <a:spLocks noChangeArrowheads="1" noChangeShapeType="1" noTextEdit="1"/>
          </p:cNvSpPr>
          <p:nvPr/>
        </p:nvSpPr>
        <p:spPr bwMode="auto">
          <a:xfrm>
            <a:off x="468313" y="1412875"/>
            <a:ext cx="2232025" cy="576263"/>
          </a:xfrm>
          <a:prstGeom prst="rect">
            <a:avLst/>
          </a:prstGeom>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kern="1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Impact"/>
              </a:rPr>
              <a:t>ADO .NET</a:t>
            </a:r>
          </a:p>
        </p:txBody>
      </p:sp>
      <p:sp>
        <p:nvSpPr>
          <p:cNvPr id="18" name="Rectangle 17"/>
          <p:cNvSpPr/>
          <p:nvPr/>
        </p:nvSpPr>
        <p:spPr>
          <a:xfrm>
            <a:off x="1295400" y="4191000"/>
            <a:ext cx="1011815" cy="369332"/>
          </a:xfrm>
          <a:prstGeom prst="rect">
            <a:avLst/>
          </a:prstGeom>
        </p:spPr>
        <p:txBody>
          <a:bodyPr wrap="non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ourier New" pitchFamily="49" charset="0"/>
              </a:rPr>
              <a:t>Client</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a:t>ADO.NET Components</a:t>
            </a:r>
          </a:p>
        </p:txBody>
      </p:sp>
      <p:sp>
        <p:nvSpPr>
          <p:cNvPr id="3" name="Content Placeholder 2"/>
          <p:cNvSpPr>
            <a:spLocks noGrp="1"/>
          </p:cNvSpPr>
          <p:nvPr>
            <p:ph idx="1"/>
          </p:nvPr>
        </p:nvSpPr>
        <p:spPr>
          <a:xfrm>
            <a:off x="42864" y="609600"/>
            <a:ext cx="9029696" cy="6248400"/>
          </a:xfrm>
        </p:spPr>
        <p:txBody>
          <a:bodyPr>
            <a:noAutofit/>
          </a:bodyPr>
          <a:lstStyle/>
          <a:p>
            <a:pPr>
              <a:lnSpc>
                <a:spcPct val="140000"/>
              </a:lnSpc>
              <a:buBlip>
                <a:blip r:embed="rId3"/>
              </a:buBlip>
            </a:pPr>
            <a:endParaRPr lang="en-US" sz="2000" dirty="0">
              <a:solidFill>
                <a:srgbClr val="002060"/>
              </a:solidFill>
              <a:latin typeface="Book Antiqua" pitchFamily="18" charset="0"/>
            </a:endParaRPr>
          </a:p>
          <a:p>
            <a:pPr>
              <a:lnSpc>
                <a:spcPct val="140000"/>
              </a:lnSpc>
              <a:buBlip>
                <a:blip r:embed="rId3"/>
              </a:buBlip>
            </a:pPr>
            <a:r>
              <a:rPr lang="en-US" sz="2000" dirty="0">
                <a:solidFill>
                  <a:srgbClr val="002060"/>
                </a:solidFill>
                <a:latin typeface="Book Antiqua" pitchFamily="18" charset="0"/>
              </a:rPr>
              <a:t>Data Provider</a:t>
            </a:r>
          </a:p>
          <a:p>
            <a:pPr>
              <a:lnSpc>
                <a:spcPct val="140000"/>
              </a:lnSpc>
              <a:buBlip>
                <a:blip r:embed="rId3"/>
              </a:buBlip>
            </a:pPr>
            <a:endParaRPr lang="en-US" sz="2000" dirty="0">
              <a:solidFill>
                <a:srgbClr val="002060"/>
              </a:solidFill>
              <a:latin typeface="Book Antiqua" pitchFamily="18" charset="0"/>
            </a:endParaRPr>
          </a:p>
          <a:p>
            <a:pPr>
              <a:lnSpc>
                <a:spcPct val="140000"/>
              </a:lnSpc>
              <a:buBlip>
                <a:blip r:embed="rId3"/>
              </a:buBlip>
            </a:pPr>
            <a:r>
              <a:rPr lang="en-US" sz="2000" dirty="0">
                <a:solidFill>
                  <a:srgbClr val="002060"/>
                </a:solidFill>
                <a:latin typeface="Book Antiqua" pitchFamily="18" charset="0"/>
              </a:rPr>
              <a:t>Data Set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a:t>Architecture of ADO.NET</a:t>
            </a:r>
          </a:p>
        </p:txBody>
      </p:sp>
      <p:sp>
        <p:nvSpPr>
          <p:cNvPr id="12" name="Rectangle 4"/>
          <p:cNvSpPr>
            <a:spLocks noChangeArrowheads="1"/>
          </p:cNvSpPr>
          <p:nvPr/>
        </p:nvSpPr>
        <p:spPr bwMode="auto">
          <a:xfrm>
            <a:off x="3352800" y="1981200"/>
            <a:ext cx="1828800" cy="3505200"/>
          </a:xfrm>
          <a:prstGeom prst="rect">
            <a:avLst/>
          </a:prstGeom>
          <a:solidFill>
            <a:schemeClr val="accent5"/>
          </a:solidFill>
          <a:ln w="9525">
            <a:solidFill>
              <a:srgbClr val="FFFFFF"/>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normalizeH="0" baseline="0" noProof="0" dirty="0" err="1">
                <a:ln w="18415" cmpd="sng">
                  <a:solidFill>
                    <a:srgbClr val="FFFFFF"/>
                  </a:solidFill>
                  <a:prstDash val="solid"/>
                </a:ln>
                <a:solidFill>
                  <a:srgbClr val="002060"/>
                </a:solidFill>
                <a:effectLst>
                  <a:outerShdw blurRad="63500" dir="3600000" algn="tl" rotWithShape="0">
                    <a:srgbClr val="000000">
                      <a:alpha val="70000"/>
                    </a:srgbClr>
                  </a:outerShdw>
                </a:effectLst>
                <a:uLnTx/>
                <a:uFillTx/>
              </a:rPr>
              <a:t>DataProvider</a:t>
            </a:r>
            <a:endParaRPr kumimoji="0" lang="en-US" sz="1800" i="0" u="none" strike="noStrike" kern="0" normalizeH="0" baseline="0" noProof="0" dirty="0">
              <a:ln w="18415" cmpd="sng">
                <a:solidFill>
                  <a:srgbClr val="FFFFFF"/>
                </a:solidFill>
                <a:prstDash val="solid"/>
              </a:ln>
              <a:solidFill>
                <a:srgbClr val="002060"/>
              </a:solidFill>
              <a:effectLst>
                <a:outerShdw blurRad="63500" dir="3600000" algn="tl" rotWithShape="0">
                  <a:srgbClr val="000000">
                    <a:alpha val="70000"/>
                  </a:srgbClr>
                </a:outerShdw>
              </a:effectLst>
              <a:uLnTx/>
              <a:uFillTx/>
            </a:endParaRPr>
          </a:p>
        </p:txBody>
      </p:sp>
      <p:sp>
        <p:nvSpPr>
          <p:cNvPr id="13" name="Rectangle 5"/>
          <p:cNvSpPr>
            <a:spLocks noChangeArrowheads="1"/>
          </p:cNvSpPr>
          <p:nvPr/>
        </p:nvSpPr>
        <p:spPr bwMode="auto">
          <a:xfrm>
            <a:off x="381000" y="2133600"/>
            <a:ext cx="1676400" cy="762000"/>
          </a:xfrm>
          <a:prstGeom prst="rect">
            <a:avLst/>
          </a:prstGeom>
          <a:solidFill>
            <a:schemeClr val="accent5"/>
          </a:solidFill>
          <a:ln w="9525">
            <a:solidFill>
              <a:srgbClr val="FFFFFF"/>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normalizeH="0" baseline="0" noProof="0" dirty="0">
                <a:ln w="18415" cmpd="sng">
                  <a:solidFill>
                    <a:srgbClr val="FFFFFF"/>
                  </a:solidFill>
                  <a:prstDash val="solid"/>
                </a:ln>
                <a:solidFill>
                  <a:srgbClr val="002060"/>
                </a:solidFill>
                <a:effectLst>
                  <a:outerShdw blurRad="63500" dir="3600000" algn="tl" rotWithShape="0">
                    <a:srgbClr val="000000">
                      <a:alpha val="70000"/>
                    </a:srgbClr>
                  </a:outerShdw>
                </a:effectLst>
                <a:uLnTx/>
                <a:uFillTx/>
              </a:rPr>
              <a:t>.NET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normalizeH="0" baseline="0" noProof="0" dirty="0">
                <a:ln w="18415" cmpd="sng">
                  <a:solidFill>
                    <a:srgbClr val="FFFFFF"/>
                  </a:solidFill>
                  <a:prstDash val="solid"/>
                </a:ln>
                <a:solidFill>
                  <a:srgbClr val="002060"/>
                </a:solidFill>
                <a:effectLst>
                  <a:outerShdw blurRad="63500" dir="3600000" algn="tl" rotWithShape="0">
                    <a:srgbClr val="000000">
                      <a:alpha val="70000"/>
                    </a:srgbClr>
                  </a:outerShdw>
                </a:effectLst>
                <a:uLnTx/>
                <a:uFillTx/>
              </a:rPr>
              <a:t>Application</a:t>
            </a:r>
          </a:p>
        </p:txBody>
      </p:sp>
      <p:sp>
        <p:nvSpPr>
          <p:cNvPr id="14" name="Rectangle 7"/>
          <p:cNvSpPr>
            <a:spLocks noChangeArrowheads="1"/>
          </p:cNvSpPr>
          <p:nvPr/>
        </p:nvSpPr>
        <p:spPr bwMode="auto">
          <a:xfrm>
            <a:off x="457200" y="4572000"/>
            <a:ext cx="1676400" cy="762000"/>
          </a:xfrm>
          <a:prstGeom prst="rect">
            <a:avLst/>
          </a:prstGeom>
          <a:solidFill>
            <a:schemeClr val="accent5"/>
          </a:solidFill>
          <a:ln w="9525">
            <a:solidFill>
              <a:srgbClr val="FFFFFF"/>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rPr>
              <a:t>Dataset</a:t>
            </a:r>
          </a:p>
        </p:txBody>
      </p:sp>
      <p:sp>
        <p:nvSpPr>
          <p:cNvPr id="15" name="AutoShape 9"/>
          <p:cNvSpPr>
            <a:spLocks noChangeArrowheads="1"/>
          </p:cNvSpPr>
          <p:nvPr/>
        </p:nvSpPr>
        <p:spPr bwMode="auto">
          <a:xfrm>
            <a:off x="6400800" y="1828800"/>
            <a:ext cx="1600200" cy="3657600"/>
          </a:xfrm>
          <a:prstGeom prst="can">
            <a:avLst>
              <a:gd name="adj" fmla="val 57143"/>
            </a:avLst>
          </a:prstGeom>
          <a:solidFill>
            <a:schemeClr val="accent5"/>
          </a:solidFill>
          <a:ln w="9525">
            <a:solidFill>
              <a:srgbClr val="FFFFFF"/>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rPr>
              <a:t>Data source</a:t>
            </a:r>
          </a:p>
        </p:txBody>
      </p:sp>
      <p:sp>
        <p:nvSpPr>
          <p:cNvPr id="16" name="AutoShape 11"/>
          <p:cNvSpPr>
            <a:spLocks noChangeArrowheads="1"/>
          </p:cNvSpPr>
          <p:nvPr/>
        </p:nvSpPr>
        <p:spPr bwMode="auto">
          <a:xfrm>
            <a:off x="2057400" y="2514600"/>
            <a:ext cx="1219200" cy="152400"/>
          </a:xfrm>
          <a:custGeom>
            <a:avLst/>
            <a:gdLst>
              <a:gd name="T0" fmla="*/ 2147483647 w 21600"/>
              <a:gd name="T1" fmla="*/ 0 h 21600"/>
              <a:gd name="T2" fmla="*/ 0 w 21600"/>
              <a:gd name="T3" fmla="*/ 26763836 h 21600"/>
              <a:gd name="T4" fmla="*/ 2147483647 w 21600"/>
              <a:gd name="T5" fmla="*/ 53527701 h 21600"/>
              <a:gd name="T6" fmla="*/ 2147483647 w 21600"/>
              <a:gd name="T7" fmla="*/ 2676383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5"/>
          </a:solidFill>
          <a:ln w="9525">
            <a:solidFill>
              <a:srgbClr val="FFFFFF"/>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i="0" u="none" strike="noStrike" kern="0" normalizeH="0" baseline="0" noProof="0">
              <a:ln w="18415" cmpd="sng">
                <a:solidFill>
                  <a:srgbClr val="FFFFFF"/>
                </a:solidFill>
                <a:prstDash val="solid"/>
              </a:ln>
              <a:solidFill>
                <a:srgbClr val="FFFFFF"/>
              </a:solidFill>
              <a:effectLst>
                <a:outerShdw blurRad="63500" dir="3600000" algn="tl" rotWithShape="0">
                  <a:srgbClr val="000000">
                    <a:alpha val="70000"/>
                  </a:srgbClr>
                </a:outerShdw>
              </a:effectLst>
              <a:uLnTx/>
              <a:uFillTx/>
            </a:endParaRPr>
          </a:p>
        </p:txBody>
      </p:sp>
      <p:sp>
        <p:nvSpPr>
          <p:cNvPr id="17" name="AutoShape 12"/>
          <p:cNvSpPr>
            <a:spLocks noChangeArrowheads="1"/>
          </p:cNvSpPr>
          <p:nvPr/>
        </p:nvSpPr>
        <p:spPr bwMode="auto">
          <a:xfrm>
            <a:off x="5105400" y="3657600"/>
            <a:ext cx="1219200" cy="228600"/>
          </a:xfrm>
          <a:custGeom>
            <a:avLst/>
            <a:gdLst>
              <a:gd name="T0" fmla="*/ 2147483647 w 21600"/>
              <a:gd name="T1" fmla="*/ 0 h 21600"/>
              <a:gd name="T2" fmla="*/ 0 w 21600"/>
              <a:gd name="T3" fmla="*/ 135491975 h 21600"/>
              <a:gd name="T4" fmla="*/ 2147483647 w 21600"/>
              <a:gd name="T5" fmla="*/ 270983951 h 21600"/>
              <a:gd name="T6" fmla="*/ 2147483647 w 21600"/>
              <a:gd name="T7" fmla="*/ 13549197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5"/>
          </a:solidFill>
          <a:ln w="9525">
            <a:solidFill>
              <a:srgbClr val="FFFFFF"/>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i="0" u="none" strike="noStrike" kern="0" normalizeH="0" baseline="0" noProof="0">
              <a:ln w="18415" cmpd="sng">
                <a:solidFill>
                  <a:srgbClr val="FFFFFF"/>
                </a:solidFill>
                <a:prstDash val="solid"/>
              </a:ln>
              <a:solidFill>
                <a:srgbClr val="FFFFFF"/>
              </a:solidFill>
              <a:effectLst>
                <a:outerShdw blurRad="63500" dir="3600000" algn="tl" rotWithShape="0">
                  <a:srgbClr val="000000">
                    <a:alpha val="70000"/>
                  </a:srgbClr>
                </a:outerShdw>
              </a:effectLst>
              <a:uLnTx/>
              <a:uFillTx/>
            </a:endParaRPr>
          </a:p>
        </p:txBody>
      </p:sp>
      <p:sp>
        <p:nvSpPr>
          <p:cNvPr id="18" name="AutoShape 13"/>
          <p:cNvSpPr>
            <a:spLocks noChangeArrowheads="1"/>
          </p:cNvSpPr>
          <p:nvPr/>
        </p:nvSpPr>
        <p:spPr bwMode="auto">
          <a:xfrm>
            <a:off x="990600" y="2895600"/>
            <a:ext cx="304800" cy="1752600"/>
          </a:xfrm>
          <a:prstGeom prst="upDownArrow">
            <a:avLst>
              <a:gd name="adj1" fmla="val 50000"/>
              <a:gd name="adj2" fmla="val 115000"/>
            </a:avLst>
          </a:prstGeom>
          <a:solidFill>
            <a:schemeClr val="accent5"/>
          </a:solidFill>
          <a:ln w="9525">
            <a:solidFill>
              <a:srgbClr val="FFFFFF"/>
            </a:solidFill>
            <a:miter lim="800000"/>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i="0" u="none" strike="noStrike" kern="0" normalizeH="0" baseline="0" noProof="0">
              <a:ln w="18415" cmpd="sng">
                <a:solidFill>
                  <a:srgbClr val="FFFFFF"/>
                </a:solidFill>
                <a:prstDash val="solid"/>
              </a:ln>
              <a:solidFill>
                <a:srgbClr val="FFFFFF"/>
              </a:solidFill>
              <a:effectLst>
                <a:outerShdw blurRad="63500" dir="3600000" algn="tl" rotWithShape="0">
                  <a:srgbClr val="000000">
                    <a:alpha val="70000"/>
                  </a:srgbClr>
                </a:outerShdw>
              </a:effectLst>
              <a:uLnTx/>
              <a:uFillTx/>
            </a:endParaRPr>
          </a:p>
        </p:txBody>
      </p:sp>
      <p:sp>
        <p:nvSpPr>
          <p:cNvPr id="19" name="AutoShape 18"/>
          <p:cNvSpPr>
            <a:spLocks noChangeArrowheads="1"/>
          </p:cNvSpPr>
          <p:nvPr/>
        </p:nvSpPr>
        <p:spPr bwMode="auto">
          <a:xfrm rot="16200000">
            <a:off x="2514600" y="4343400"/>
            <a:ext cx="304800" cy="1219200"/>
          </a:xfrm>
          <a:prstGeom prst="upDownArrow">
            <a:avLst>
              <a:gd name="adj1" fmla="val 50000"/>
              <a:gd name="adj2" fmla="val 80000"/>
            </a:avLst>
          </a:prstGeom>
          <a:solidFill>
            <a:schemeClr val="accent5"/>
          </a:solidFill>
          <a:ln w="9525">
            <a:solidFill>
              <a:srgbClr val="FFFFFF"/>
            </a:solidFill>
            <a:miter lim="800000"/>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i="0" u="none" strike="noStrike" kern="0" normalizeH="0" baseline="0" noProof="0">
              <a:ln w="18415" cmpd="sng">
                <a:solidFill>
                  <a:srgbClr val="FFFFFF"/>
                </a:solidFill>
                <a:prstDash val="solid"/>
              </a:ln>
              <a:solidFill>
                <a:srgbClr val="FFFFFF"/>
              </a:solidFill>
              <a:effectLst>
                <a:outerShdw blurRad="63500" dir="3600000" algn="tl" rotWithShape="0">
                  <a:srgbClr val="000000">
                    <a:alpha val="70000"/>
                  </a:srgbClr>
                </a:outerShdw>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a:t>Data Providers</a:t>
            </a:r>
          </a:p>
        </p:txBody>
      </p:sp>
      <p:sp>
        <p:nvSpPr>
          <p:cNvPr id="3" name="Content Placeholder 2"/>
          <p:cNvSpPr>
            <a:spLocks noGrp="1"/>
          </p:cNvSpPr>
          <p:nvPr>
            <p:ph idx="1"/>
          </p:nvPr>
        </p:nvSpPr>
        <p:spPr>
          <a:xfrm>
            <a:off x="42864" y="609600"/>
            <a:ext cx="9029696" cy="1143000"/>
          </a:xfrm>
        </p:spPr>
        <p:txBody>
          <a:bodyPr>
            <a:noAutofit/>
          </a:bodyPr>
          <a:lstStyle/>
          <a:p>
            <a:pPr>
              <a:lnSpc>
                <a:spcPct val="140000"/>
              </a:lnSpc>
              <a:buFont typeface="Wingdings" pitchFamily="2" charset="2"/>
              <a:buChar char="§"/>
            </a:pPr>
            <a:endParaRPr lang="en-US" sz="2000" dirty="0">
              <a:solidFill>
                <a:srgbClr val="002060"/>
              </a:solidFill>
              <a:latin typeface="Book Antiqua" pitchFamily="18" charset="0"/>
            </a:endParaRPr>
          </a:p>
          <a:p>
            <a:pPr>
              <a:lnSpc>
                <a:spcPct val="140000"/>
              </a:lnSpc>
              <a:buBlip>
                <a:blip r:embed="rId3"/>
              </a:buBlip>
            </a:pPr>
            <a:r>
              <a:rPr lang="en-US" sz="2000" dirty="0">
                <a:solidFill>
                  <a:srgbClr val="002060"/>
                </a:solidFill>
                <a:latin typeface="Book Antiqua" pitchFamily="18" charset="0"/>
              </a:rPr>
              <a:t>Data Provider is responsible for providing and maintaining the connection with Data sources like SQL, Oracle, OLED and ODBC.</a:t>
            </a:r>
          </a:p>
        </p:txBody>
      </p:sp>
      <p:pic>
        <p:nvPicPr>
          <p:cNvPr id="4" name="Picture 4"/>
          <p:cNvPicPr>
            <a:picLocks noChangeAspect="1" noChangeArrowheads="1"/>
          </p:cNvPicPr>
          <p:nvPr/>
        </p:nvPicPr>
        <p:blipFill>
          <a:blip r:embed="rId4" cstate="print"/>
          <a:srcRect l="22969" t="30499" r="18657" b="19501"/>
          <a:stretch>
            <a:fillRect/>
          </a:stretch>
        </p:blipFill>
        <p:spPr bwMode="auto">
          <a:xfrm>
            <a:off x="0" y="2286000"/>
            <a:ext cx="9144000" cy="4572000"/>
          </a:xfrm>
          <a:prstGeom prst="rect">
            <a:avLst/>
          </a:prstGeom>
          <a:solidFill>
            <a:schemeClr val="accent1"/>
          </a:solid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a:t>Data Providers</a:t>
            </a:r>
          </a:p>
        </p:txBody>
      </p:sp>
      <p:sp>
        <p:nvSpPr>
          <p:cNvPr id="31" name="Rectangle 3"/>
          <p:cNvSpPr txBox="1">
            <a:spLocks noChangeArrowheads="1"/>
          </p:cNvSpPr>
          <p:nvPr/>
        </p:nvSpPr>
        <p:spPr bwMode="auto">
          <a:xfrm>
            <a:off x="533400" y="1066799"/>
            <a:ext cx="8458200" cy="6107907"/>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ct val="20000"/>
              </a:spcBef>
              <a:spcAft>
                <a:spcPts val="0"/>
              </a:spcAft>
              <a:buClrTx/>
              <a:buSzTx/>
              <a:buFontTx/>
              <a:buNone/>
              <a:tabLst/>
              <a:defRPr/>
            </a:pPr>
            <a:r>
              <a:rPr kumimoji="0" lang="en-US" sz="2400" b="0" i="0" u="none" strike="noStrike" kern="0" cap="none" spc="0" normalizeH="0" baseline="0" noProof="0" dirty="0">
                <a:ln>
                  <a:noFill/>
                </a:ln>
                <a:effectLst/>
                <a:uLnTx/>
                <a:uFillTx/>
                <a:latin typeface="Book Antiqua" pitchFamily="18" charset="0"/>
              </a:rPr>
              <a:t>.</a:t>
            </a:r>
            <a:r>
              <a:rPr kumimoji="0" lang="en-US" sz="2000" b="0" i="0" u="none" strike="noStrike" kern="0" cap="none" spc="0" normalizeH="0" baseline="0" noProof="0" dirty="0">
                <a:ln>
                  <a:noFill/>
                </a:ln>
                <a:solidFill>
                  <a:srgbClr val="002060"/>
                </a:solidFill>
                <a:effectLst/>
                <a:uLnTx/>
                <a:uFillTx/>
                <a:latin typeface="Book Antiqua" pitchFamily="18" charset="0"/>
              </a:rPr>
              <a:t>NET Framework Data Provider for SQL Server</a:t>
            </a:r>
          </a:p>
          <a:p>
            <a:pPr marL="0" marR="0" lvl="0" indent="0" algn="ctr" defTabSz="914400" eaLnBrk="1" fontAlgn="auto" latinLnBrk="0" hangingPunct="1">
              <a:lnSpc>
                <a:spcPct val="100000"/>
              </a:lnSpc>
              <a:spcBef>
                <a:spcPct val="20000"/>
              </a:spcBef>
              <a:spcAft>
                <a:spcPts val="0"/>
              </a:spcAft>
              <a:buClrTx/>
              <a:buSzTx/>
              <a:buFont typeface="Wingdings" pitchFamily="2" charset="2"/>
              <a:buNone/>
              <a:tabLst/>
              <a:defRPr/>
            </a:pPr>
            <a:endParaRPr kumimoji="0" lang="en-US" sz="2400" b="0" i="0" u="none" strike="noStrike" kern="0" cap="none" spc="0" normalizeH="0" baseline="0" noProof="0" dirty="0">
              <a:ln>
                <a:noFill/>
              </a:ln>
              <a:effectLst/>
              <a:uLnTx/>
              <a:uFillTx/>
            </a:endParaRPr>
          </a:p>
          <a:p>
            <a:pPr marL="0" marR="0" lvl="0" indent="0" algn="ctr" defTabSz="914400" eaLnBrk="1" fontAlgn="auto" latinLnBrk="0" hangingPunct="1">
              <a:lnSpc>
                <a:spcPct val="100000"/>
              </a:lnSpc>
              <a:spcBef>
                <a:spcPct val="20000"/>
              </a:spcBef>
              <a:spcAft>
                <a:spcPts val="0"/>
              </a:spcAft>
              <a:buClrTx/>
              <a:buSzTx/>
              <a:buFont typeface="Wingdings" pitchFamily="2" charset="2"/>
              <a:buNone/>
              <a:tabLst/>
              <a:defRPr/>
            </a:pPr>
            <a:endParaRPr kumimoji="0" lang="en-US" sz="2400" b="0" i="0" u="none" strike="noStrike" kern="0" cap="none" spc="0" normalizeH="0" baseline="0" noProof="0" dirty="0">
              <a:ln>
                <a:noFill/>
              </a:ln>
              <a:effectLst/>
              <a:uLnTx/>
              <a:uFillTx/>
            </a:endParaRPr>
          </a:p>
          <a:p>
            <a:pPr marL="0" marR="0" lvl="0" indent="0" algn="ctr" defTabSz="914400" eaLnBrk="1" fontAlgn="auto" latinLnBrk="0" hangingPunct="1">
              <a:lnSpc>
                <a:spcPct val="100000"/>
              </a:lnSpc>
              <a:spcBef>
                <a:spcPct val="20000"/>
              </a:spcBef>
              <a:spcAft>
                <a:spcPts val="0"/>
              </a:spcAft>
              <a:buClrTx/>
              <a:buSzTx/>
              <a:buFont typeface="Wingdings" pitchFamily="2" charset="2"/>
              <a:buNone/>
              <a:tabLst/>
              <a:defRPr/>
            </a:pPr>
            <a:endParaRPr kumimoji="0" lang="en-US" sz="2400" b="0" i="0" u="none" strike="noStrike" kern="0" cap="none" spc="0" normalizeH="0" baseline="0" noProof="0" dirty="0">
              <a:ln>
                <a:noFill/>
              </a:ln>
              <a:effectLst/>
              <a:uLnTx/>
              <a:uFillTx/>
            </a:endParaRPr>
          </a:p>
          <a:p>
            <a:pPr marL="0" marR="0" lvl="0" indent="0" algn="ctr" defTabSz="914400" eaLnBrk="1" fontAlgn="auto" latinLnBrk="0" hangingPunct="1">
              <a:lnSpc>
                <a:spcPct val="100000"/>
              </a:lnSpc>
              <a:spcBef>
                <a:spcPct val="20000"/>
              </a:spcBef>
              <a:spcAft>
                <a:spcPts val="0"/>
              </a:spcAft>
              <a:buClrTx/>
              <a:buSzTx/>
              <a:buFont typeface="Wingdings" pitchFamily="2" charset="2"/>
              <a:buNone/>
              <a:tabLst/>
              <a:defRPr/>
            </a:pPr>
            <a:endParaRPr kumimoji="0" lang="en-US" sz="2400" b="0" i="0" u="none" strike="noStrike" kern="0" cap="none" spc="0" normalizeH="0" baseline="0" noProof="0" dirty="0">
              <a:ln>
                <a:noFill/>
              </a:ln>
              <a:effectLst/>
              <a:uLnTx/>
              <a:uFillTx/>
            </a:endParaRPr>
          </a:p>
          <a:p>
            <a:pPr marL="0" marR="0" lvl="0" indent="0" algn="ctr" defTabSz="914400" eaLnBrk="1" fontAlgn="auto" latinLnBrk="0" hangingPunct="1">
              <a:lnSpc>
                <a:spcPct val="100000"/>
              </a:lnSpc>
              <a:spcBef>
                <a:spcPct val="20000"/>
              </a:spcBef>
              <a:spcAft>
                <a:spcPts val="0"/>
              </a:spcAft>
              <a:buClrTx/>
              <a:buSzTx/>
              <a:buFont typeface="Wingdings" pitchFamily="2" charset="2"/>
              <a:buNone/>
              <a:tabLst/>
              <a:defRPr/>
            </a:pPr>
            <a:endParaRPr kumimoji="0" lang="en-US" sz="2400" b="0" i="0" u="none" strike="noStrike" kern="0" cap="none" spc="0" normalizeH="0" baseline="0" noProof="0" dirty="0">
              <a:ln>
                <a:noFill/>
              </a:ln>
              <a:effectLst/>
              <a:uLnTx/>
              <a:uFillTx/>
            </a:endParaRPr>
          </a:p>
          <a:p>
            <a:pPr marL="0" marR="0" lvl="0" indent="0" algn="ctr" defTabSz="914400" eaLnBrk="1" fontAlgn="auto" latinLnBrk="0" hangingPunct="1">
              <a:lnSpc>
                <a:spcPct val="100000"/>
              </a:lnSpc>
              <a:spcBef>
                <a:spcPct val="20000"/>
              </a:spcBef>
              <a:spcAft>
                <a:spcPts val="0"/>
              </a:spcAft>
              <a:buClrTx/>
              <a:buSzTx/>
              <a:buFontTx/>
              <a:buNone/>
              <a:tabLst/>
              <a:defRPr/>
            </a:pPr>
            <a:endParaRPr kumimoji="0" lang="en-US" sz="2400" b="0" i="0" u="none" strike="noStrike" kern="0" cap="none" spc="0" normalizeH="0" baseline="0" noProof="0" dirty="0">
              <a:ln>
                <a:noFill/>
              </a:ln>
              <a:effectLst/>
              <a:uLnTx/>
              <a:uFillTx/>
            </a:endParaRPr>
          </a:p>
          <a:p>
            <a:pPr marL="0" marR="0" lvl="0" indent="0" algn="ctr" defTabSz="914400" eaLnBrk="1" fontAlgn="auto" latinLnBrk="0" hangingPunct="1">
              <a:lnSpc>
                <a:spcPct val="100000"/>
              </a:lnSpc>
              <a:spcBef>
                <a:spcPct val="20000"/>
              </a:spcBef>
              <a:spcAft>
                <a:spcPts val="0"/>
              </a:spcAft>
              <a:buClrTx/>
              <a:buSzTx/>
              <a:buFontTx/>
              <a:buNone/>
              <a:tabLst/>
              <a:defRPr/>
            </a:pPr>
            <a:endParaRPr kumimoji="0" lang="en-US" sz="2400" b="0" i="0" u="none" strike="noStrike" kern="0" cap="none" spc="0" normalizeH="0" baseline="0" noProof="0" dirty="0">
              <a:ln>
                <a:noFill/>
              </a:ln>
              <a:effectLst/>
              <a:uLnTx/>
              <a:uFillTx/>
            </a:endParaRPr>
          </a:p>
        </p:txBody>
      </p:sp>
      <p:sp>
        <p:nvSpPr>
          <p:cNvPr id="32" name="Text Box 4"/>
          <p:cNvSpPr txBox="1">
            <a:spLocks noChangeArrowheads="1"/>
          </p:cNvSpPr>
          <p:nvPr/>
        </p:nvSpPr>
        <p:spPr bwMode="auto">
          <a:xfrm>
            <a:off x="609600" y="1371600"/>
            <a:ext cx="7848600" cy="400110"/>
          </a:xfrm>
          <a:prstGeom prst="rect">
            <a:avLst/>
          </a:prstGeom>
          <a:ln>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2060"/>
                </a:solidFill>
                <a:effectLst/>
                <a:uLnTx/>
                <a:uFillTx/>
                <a:latin typeface="Book Antiqua" pitchFamily="18" charset="0"/>
              </a:rPr>
              <a:t>System.Data.SqlClient Namespace</a:t>
            </a:r>
          </a:p>
        </p:txBody>
      </p:sp>
      <p:sp>
        <p:nvSpPr>
          <p:cNvPr id="34" name="TextBox 12"/>
          <p:cNvSpPr txBox="1">
            <a:spLocks noChangeArrowheads="1"/>
          </p:cNvSpPr>
          <p:nvPr/>
        </p:nvSpPr>
        <p:spPr bwMode="auto">
          <a:xfrm>
            <a:off x="304800" y="1992080"/>
            <a:ext cx="7543800" cy="400110"/>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2060"/>
                </a:solidFill>
                <a:effectLst/>
                <a:uLnTx/>
                <a:uFillTx/>
                <a:latin typeface="Book Antiqua" pitchFamily="18" charset="0"/>
              </a:rPr>
              <a:t>.NET Framework Data Provider for OLEDB</a:t>
            </a:r>
          </a:p>
        </p:txBody>
      </p:sp>
      <p:sp>
        <p:nvSpPr>
          <p:cNvPr id="35" name="Text Box 4"/>
          <p:cNvSpPr txBox="1">
            <a:spLocks noChangeArrowheads="1"/>
          </p:cNvSpPr>
          <p:nvPr/>
        </p:nvSpPr>
        <p:spPr bwMode="auto">
          <a:xfrm>
            <a:off x="609600" y="2525480"/>
            <a:ext cx="7848600" cy="531813"/>
          </a:xfrm>
          <a:prstGeom prst="rect">
            <a:avLst/>
          </a:prstGeom>
          <a:ln>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2060"/>
                </a:solidFill>
                <a:effectLst/>
                <a:uLnTx/>
                <a:uFillTx/>
                <a:latin typeface="Book Antiqua" pitchFamily="18" charset="0"/>
              </a:rPr>
              <a:t>System.Data.Oledb</a:t>
            </a:r>
            <a:r>
              <a:rPr kumimoji="0" lang="en-US" sz="2000" b="1" i="0" u="none" strike="noStrike" kern="0" cap="none" spc="0" normalizeH="0" baseline="0" noProof="0" dirty="0">
                <a:ln>
                  <a:noFill/>
                </a:ln>
                <a:solidFill>
                  <a:srgbClr val="FFFFFF"/>
                </a:solidFill>
                <a:effectLst/>
                <a:uLnTx/>
                <a:uFillTx/>
                <a:latin typeface="Book Antiqua" pitchFamily="18" charset="0"/>
              </a:rPr>
              <a:t> Nam</a:t>
            </a:r>
            <a:r>
              <a:rPr kumimoji="0" lang="en-US" sz="2800" b="1" i="0" u="none" strike="noStrike" kern="0" cap="none" spc="0" normalizeH="0" baseline="0" noProof="0" dirty="0">
                <a:ln>
                  <a:noFill/>
                </a:ln>
                <a:solidFill>
                  <a:srgbClr val="FFFFFF"/>
                </a:solidFill>
                <a:effectLst/>
                <a:uLnTx/>
                <a:uFillTx/>
                <a:latin typeface="Courier New" pitchFamily="49" charset="0"/>
              </a:rPr>
              <a:t>espace</a:t>
            </a:r>
          </a:p>
        </p:txBody>
      </p:sp>
      <p:sp>
        <p:nvSpPr>
          <p:cNvPr id="36" name="TextBox 14"/>
          <p:cNvSpPr txBox="1">
            <a:spLocks noChangeArrowheads="1"/>
          </p:cNvSpPr>
          <p:nvPr/>
        </p:nvSpPr>
        <p:spPr bwMode="auto">
          <a:xfrm>
            <a:off x="228600" y="3211280"/>
            <a:ext cx="8686800" cy="769441"/>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60"/>
                </a:solidFill>
                <a:effectLst/>
                <a:uLnTx/>
                <a:uFillTx/>
              </a:rPr>
              <a:t>.</a:t>
            </a:r>
            <a:r>
              <a:rPr kumimoji="0" lang="en-US" sz="2000" b="0" i="0" u="none" strike="noStrike" kern="0" cap="none" spc="0" normalizeH="0" baseline="0" noProof="0" dirty="0">
                <a:ln>
                  <a:noFill/>
                </a:ln>
                <a:solidFill>
                  <a:srgbClr val="002060"/>
                </a:solidFill>
                <a:effectLst/>
                <a:uLnTx/>
                <a:uFillTx/>
                <a:latin typeface="Book Antiqua" pitchFamily="18" charset="0"/>
              </a:rPr>
              <a:t>NET Framework Data Provider for ODBC.</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effectLst/>
              <a:uLnTx/>
              <a:uFillTx/>
              <a:latin typeface="Book Antiqua" pitchFamily="18" charset="0"/>
            </a:endParaRPr>
          </a:p>
        </p:txBody>
      </p:sp>
      <p:sp>
        <p:nvSpPr>
          <p:cNvPr id="37" name="Text Box 4"/>
          <p:cNvSpPr txBox="1">
            <a:spLocks noChangeArrowheads="1"/>
          </p:cNvSpPr>
          <p:nvPr/>
        </p:nvSpPr>
        <p:spPr bwMode="auto">
          <a:xfrm>
            <a:off x="609600" y="3746267"/>
            <a:ext cx="7848600" cy="400110"/>
          </a:xfrm>
          <a:prstGeom prst="rect">
            <a:avLst/>
          </a:prstGeom>
          <a:ln>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2060"/>
                </a:solidFill>
                <a:effectLst/>
                <a:uLnTx/>
                <a:uFillTx/>
                <a:latin typeface="Book Antiqua" pitchFamily="18" charset="0"/>
              </a:rPr>
              <a:t>System.Data.Odbc</a:t>
            </a:r>
            <a:r>
              <a:rPr kumimoji="0" lang="en-US" sz="2000" b="1" i="0" u="none" strike="noStrike" kern="0" cap="none" spc="0" normalizeH="0" baseline="0" noProof="0" dirty="0">
                <a:ln>
                  <a:noFill/>
                </a:ln>
                <a:solidFill>
                  <a:srgbClr val="FFFFFF"/>
                </a:solidFill>
                <a:effectLst/>
                <a:uLnTx/>
                <a:uFillTx/>
                <a:latin typeface="Book Antiqua" pitchFamily="18" charset="0"/>
              </a:rPr>
              <a:t> Namespace</a:t>
            </a:r>
          </a:p>
        </p:txBody>
      </p:sp>
      <p:sp>
        <p:nvSpPr>
          <p:cNvPr id="38" name="TextBox 16"/>
          <p:cNvSpPr txBox="1">
            <a:spLocks noChangeArrowheads="1"/>
          </p:cNvSpPr>
          <p:nvPr/>
        </p:nvSpPr>
        <p:spPr bwMode="auto">
          <a:xfrm>
            <a:off x="381000" y="4365393"/>
            <a:ext cx="7315200" cy="400110"/>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2060"/>
                </a:solidFill>
                <a:effectLst/>
                <a:uLnTx/>
                <a:uFillTx/>
                <a:latin typeface="Book Antiqua" pitchFamily="18" charset="0"/>
              </a:rPr>
              <a:t>.NET Framework Data Provider for Oracle.</a:t>
            </a:r>
          </a:p>
        </p:txBody>
      </p:sp>
      <p:sp>
        <p:nvSpPr>
          <p:cNvPr id="39" name="Text Box 4"/>
          <p:cNvSpPr txBox="1">
            <a:spLocks noChangeArrowheads="1"/>
          </p:cNvSpPr>
          <p:nvPr/>
        </p:nvSpPr>
        <p:spPr bwMode="auto">
          <a:xfrm>
            <a:off x="574860" y="4965467"/>
            <a:ext cx="7959540" cy="523220"/>
          </a:xfrm>
          <a:prstGeom prst="rect">
            <a:avLst/>
          </a:prstGeom>
          <a:ln>
            <a:no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2060"/>
                </a:solidFill>
                <a:effectLst/>
                <a:uLnTx/>
                <a:uFillTx/>
                <a:latin typeface="Book Antiqua" pitchFamily="18" charset="0"/>
              </a:rPr>
              <a:t>System.Data.OracleClient</a:t>
            </a:r>
            <a:r>
              <a:rPr kumimoji="0" lang="en-US" sz="2000" b="1" i="0" u="none" strike="noStrike" kern="0" cap="none" spc="0" normalizeH="0" baseline="0" noProof="0" dirty="0">
                <a:ln>
                  <a:noFill/>
                </a:ln>
                <a:solidFill>
                  <a:srgbClr val="FFFFFF"/>
                </a:solidFill>
                <a:effectLst/>
                <a:uLnTx/>
                <a:uFillTx/>
                <a:latin typeface="Book Antiqua" pitchFamily="18" charset="0"/>
              </a:rPr>
              <a:t> Nam</a:t>
            </a:r>
            <a:r>
              <a:rPr kumimoji="0" lang="en-US" sz="2800" b="1" i="0" u="none" strike="noStrike" kern="0" cap="none" spc="0" normalizeH="0" baseline="0" noProof="0" dirty="0">
                <a:ln>
                  <a:noFill/>
                </a:ln>
                <a:solidFill>
                  <a:srgbClr val="FFFFFF"/>
                </a:solidFill>
                <a:effectLst/>
                <a:uLnTx/>
                <a:uFillTx/>
                <a:latin typeface="Courier New" pitchFamily="49" charset="0"/>
              </a:rPr>
              <a:t>espace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 calcmode="lin" valueType="num">
                                      <p:cBhvr additive="base">
                                        <p:cTn id="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
                                            <p:bg/>
                                          </p:spTgt>
                                        </p:tgtEl>
                                        <p:attrNameLst>
                                          <p:attrName>style.visibility</p:attrName>
                                        </p:attrNameLst>
                                      </p:cBhvr>
                                      <p:to>
                                        <p:strVal val="visible"/>
                                      </p:to>
                                    </p:set>
                                    <p:anim calcmode="lin" valueType="num">
                                      <p:cBhvr additive="base">
                                        <p:cTn id="11" dur="500" fill="hold"/>
                                        <p:tgtEl>
                                          <p:spTgt spid="32">
                                            <p:bg/>
                                          </p:spTgt>
                                        </p:tgtEl>
                                        <p:attrNameLst>
                                          <p:attrName>ppt_x</p:attrName>
                                        </p:attrNameLst>
                                      </p:cBhvr>
                                      <p:tavLst>
                                        <p:tav tm="0">
                                          <p:val>
                                            <p:strVal val="#ppt_x"/>
                                          </p:val>
                                        </p:tav>
                                        <p:tav tm="100000">
                                          <p:val>
                                            <p:strVal val="#ppt_x"/>
                                          </p:val>
                                        </p:tav>
                                      </p:tavLst>
                                    </p:anim>
                                    <p:anim calcmode="lin" valueType="num">
                                      <p:cBhvr additive="base">
                                        <p:cTn id="12" dur="500" fill="hold"/>
                                        <p:tgtEl>
                                          <p:spTgt spid="32">
                                            <p:bg/>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
                                            <p:txEl>
                                              <p:pRg st="0" end="0"/>
                                            </p:txEl>
                                          </p:spTgt>
                                        </p:tgtEl>
                                        <p:attrNameLst>
                                          <p:attrName>style.visibility</p:attrName>
                                        </p:attrNameLst>
                                      </p:cBhvr>
                                      <p:to>
                                        <p:strVal val="visible"/>
                                      </p:to>
                                    </p:set>
                                    <p:anim calcmode="lin" valueType="num">
                                      <p:cBhvr additive="base">
                                        <p:cTn id="1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 calcmode="lin" valueType="num">
                                      <p:cBhvr additive="base">
                                        <p:cTn id="21"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5">
                                            <p:bg/>
                                          </p:spTgt>
                                        </p:tgtEl>
                                        <p:attrNameLst>
                                          <p:attrName>style.visibility</p:attrName>
                                        </p:attrNameLst>
                                      </p:cBhvr>
                                      <p:to>
                                        <p:strVal val="visible"/>
                                      </p:to>
                                    </p:set>
                                    <p:anim calcmode="lin" valueType="num">
                                      <p:cBhvr additive="base">
                                        <p:cTn id="25" dur="500" fill="hold"/>
                                        <p:tgtEl>
                                          <p:spTgt spid="35">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35">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5">
                                            <p:txEl>
                                              <p:pRg st="0" end="0"/>
                                            </p:txEl>
                                          </p:spTgt>
                                        </p:tgtEl>
                                        <p:attrNameLst>
                                          <p:attrName>style.visibility</p:attrName>
                                        </p:attrNameLst>
                                      </p:cBhvr>
                                      <p:to>
                                        <p:strVal val="visible"/>
                                      </p:to>
                                    </p:set>
                                    <p:anim calcmode="lin" valueType="num">
                                      <p:cBhvr additive="base">
                                        <p:cTn id="29"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6">
                                            <p:txEl>
                                              <p:pRg st="0" end="0"/>
                                            </p:txEl>
                                          </p:spTgt>
                                        </p:tgtEl>
                                        <p:attrNameLst>
                                          <p:attrName>style.visibility</p:attrName>
                                        </p:attrNameLst>
                                      </p:cBhvr>
                                      <p:to>
                                        <p:strVal val="visible"/>
                                      </p:to>
                                    </p:set>
                                    <p:anim calcmode="lin" valueType="num">
                                      <p:cBhvr additive="base">
                                        <p:cTn id="35"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7">
                                            <p:bg/>
                                          </p:spTgt>
                                        </p:tgtEl>
                                        <p:attrNameLst>
                                          <p:attrName>style.visibility</p:attrName>
                                        </p:attrNameLst>
                                      </p:cBhvr>
                                      <p:to>
                                        <p:strVal val="visible"/>
                                      </p:to>
                                    </p:set>
                                    <p:anim calcmode="lin" valueType="num">
                                      <p:cBhvr additive="base">
                                        <p:cTn id="39" dur="500" fill="hold"/>
                                        <p:tgtEl>
                                          <p:spTgt spid="37">
                                            <p:bg/>
                                          </p:spTgt>
                                        </p:tgtEl>
                                        <p:attrNameLst>
                                          <p:attrName>ppt_x</p:attrName>
                                        </p:attrNameLst>
                                      </p:cBhvr>
                                      <p:tavLst>
                                        <p:tav tm="0">
                                          <p:val>
                                            <p:strVal val="#ppt_x"/>
                                          </p:val>
                                        </p:tav>
                                        <p:tav tm="100000">
                                          <p:val>
                                            <p:strVal val="#ppt_x"/>
                                          </p:val>
                                        </p:tav>
                                      </p:tavLst>
                                    </p:anim>
                                    <p:anim calcmode="lin" valueType="num">
                                      <p:cBhvr additive="base">
                                        <p:cTn id="40" dur="500" fill="hold"/>
                                        <p:tgtEl>
                                          <p:spTgt spid="37">
                                            <p:bg/>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7">
                                            <p:txEl>
                                              <p:pRg st="0" end="0"/>
                                            </p:txEl>
                                          </p:spTgt>
                                        </p:tgtEl>
                                        <p:attrNameLst>
                                          <p:attrName>style.visibility</p:attrName>
                                        </p:attrNameLst>
                                      </p:cBhvr>
                                      <p:to>
                                        <p:strVal val="visible"/>
                                      </p:to>
                                    </p:set>
                                    <p:anim calcmode="lin" valueType="num">
                                      <p:cBhvr additive="base">
                                        <p:cTn id="43"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8">
                                            <p:txEl>
                                              <p:pRg st="0" end="0"/>
                                            </p:txEl>
                                          </p:spTgt>
                                        </p:tgtEl>
                                        <p:attrNameLst>
                                          <p:attrName>style.visibility</p:attrName>
                                        </p:attrNameLst>
                                      </p:cBhvr>
                                      <p:to>
                                        <p:strVal val="visible"/>
                                      </p:to>
                                    </p:set>
                                    <p:anim calcmode="lin" valueType="num">
                                      <p:cBhvr additive="base">
                                        <p:cTn id="49"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9">
                                            <p:bg/>
                                          </p:spTgt>
                                        </p:tgtEl>
                                        <p:attrNameLst>
                                          <p:attrName>style.visibility</p:attrName>
                                        </p:attrNameLst>
                                      </p:cBhvr>
                                      <p:to>
                                        <p:strVal val="visible"/>
                                      </p:to>
                                    </p:set>
                                    <p:anim calcmode="lin" valueType="num">
                                      <p:cBhvr additive="base">
                                        <p:cTn id="53" dur="500" fill="hold"/>
                                        <p:tgtEl>
                                          <p:spTgt spid="39">
                                            <p:bg/>
                                          </p:spTgt>
                                        </p:tgtEl>
                                        <p:attrNameLst>
                                          <p:attrName>ppt_x</p:attrName>
                                        </p:attrNameLst>
                                      </p:cBhvr>
                                      <p:tavLst>
                                        <p:tav tm="0">
                                          <p:val>
                                            <p:strVal val="#ppt_x"/>
                                          </p:val>
                                        </p:tav>
                                        <p:tav tm="100000">
                                          <p:val>
                                            <p:strVal val="#ppt_x"/>
                                          </p:val>
                                        </p:tav>
                                      </p:tavLst>
                                    </p:anim>
                                    <p:anim calcmode="lin" valueType="num">
                                      <p:cBhvr additive="base">
                                        <p:cTn id="54" dur="500" fill="hold"/>
                                        <p:tgtEl>
                                          <p:spTgt spid="39">
                                            <p:bg/>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allAtOnce"/>
      <p:bldP spid="32" grpId="0" build="allAtOnce" animBg="1"/>
      <p:bldP spid="34" grpId="0" build="allAtOnce"/>
      <p:bldP spid="35" grpId="0" build="allAtOnce" animBg="1"/>
      <p:bldP spid="36" grpId="0" build="allAtOnce"/>
      <p:bldP spid="37" grpId="0" build="allAtOnce" animBg="1"/>
      <p:bldP spid="38" grpId="0" build="allAtOnce"/>
      <p:bldP spid="39" grpId="0"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2612</Words>
  <Application>Microsoft Office PowerPoint</Application>
  <PresentationFormat>On-screen Show (4:3)</PresentationFormat>
  <Paragraphs>301</Paragraphs>
  <Slides>27</Slides>
  <Notes>16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40" baseType="lpstr">
      <vt:lpstr>Arial</vt:lpstr>
      <vt:lpstr>Book Antiqua</vt:lpstr>
      <vt:lpstr>Calibri</vt:lpstr>
      <vt:lpstr>Calibri Light</vt:lpstr>
      <vt:lpstr>Courier New</vt:lpstr>
      <vt:lpstr>Impact</vt:lpstr>
      <vt:lpstr>open sans</vt:lpstr>
      <vt:lpstr>Roboto</vt:lpstr>
      <vt:lpstr>Simplified Arabic</vt:lpstr>
      <vt:lpstr>Verdana</vt:lpstr>
      <vt:lpstr>Wingdings</vt:lpstr>
      <vt:lpstr>Office Theme</vt:lpstr>
      <vt:lpstr>Visio</vt:lpstr>
      <vt:lpstr>PowerPoint Presentation</vt:lpstr>
      <vt:lpstr>Overview</vt:lpstr>
      <vt:lpstr>ADO.NET</vt:lpstr>
      <vt:lpstr>Various Connection Architectures </vt:lpstr>
      <vt:lpstr>ADO.NET</vt:lpstr>
      <vt:lpstr>ADO.NET Components</vt:lpstr>
      <vt:lpstr>Architecture of ADO.NET</vt:lpstr>
      <vt:lpstr>Data Providers</vt:lpstr>
      <vt:lpstr>Data Providers</vt:lpstr>
      <vt:lpstr>Classes of Data Provider</vt:lpstr>
      <vt:lpstr>ADO.NET object Model</vt:lpstr>
      <vt:lpstr>Connection Object</vt:lpstr>
      <vt:lpstr>Connection Object</vt:lpstr>
      <vt:lpstr>ADO.NET has Two parts</vt:lpstr>
      <vt:lpstr> Connection Class </vt:lpstr>
      <vt:lpstr>Command Class </vt:lpstr>
      <vt:lpstr>Command Object</vt:lpstr>
      <vt:lpstr>Command Object</vt:lpstr>
      <vt:lpstr>DataReader Class </vt:lpstr>
      <vt:lpstr>Data Reader</vt:lpstr>
      <vt:lpstr>DISCONNECTED ARCHITECTURE</vt:lpstr>
      <vt:lpstr>PowerPoint Presentation</vt:lpstr>
      <vt:lpstr> DataAdapter Class </vt:lpstr>
      <vt:lpstr>DataSet Class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dc:title>
  <dc:creator>ILS</dc:creator>
  <cp:lastModifiedBy>Monisha Nandhakumar</cp:lastModifiedBy>
  <cp:revision>844</cp:revision>
  <dcterms:created xsi:type="dcterms:W3CDTF">2012-03-18T04:00:31Z</dcterms:created>
  <dcterms:modified xsi:type="dcterms:W3CDTF">2020-10-11T07:41:50Z</dcterms:modified>
</cp:coreProperties>
</file>