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468" r:id="rId2"/>
    <p:sldId id="582" r:id="rId3"/>
    <p:sldId id="584" r:id="rId4"/>
    <p:sldId id="583" r:id="rId5"/>
    <p:sldId id="585" r:id="rId6"/>
    <p:sldId id="591" r:id="rId7"/>
    <p:sldId id="592" r:id="rId8"/>
    <p:sldId id="593" r:id="rId9"/>
    <p:sldId id="586" r:id="rId10"/>
    <p:sldId id="587" r:id="rId11"/>
    <p:sldId id="588" r:id="rId12"/>
    <p:sldId id="594" r:id="rId13"/>
    <p:sldId id="589" r:id="rId14"/>
    <p:sldId id="279" r:id="rId15"/>
    <p:sldId id="300" r:id="rId16"/>
    <p:sldId id="301" r:id="rId17"/>
    <p:sldId id="59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9497" autoAdjust="0"/>
  </p:normalViewPr>
  <p:slideViewPr>
    <p:cSldViewPr snapToGrid="0" snapToObjects="1">
      <p:cViewPr varScale="1">
        <p:scale>
          <a:sx n="67" d="100"/>
          <a:sy n="67" d="100"/>
        </p:scale>
        <p:origin x="12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6C0CF-EF7B-F44F-9E10-A7458CF31E0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DADF4-2B27-6146-9315-F950E2AAB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9-09T04:11:24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3405 12277 0</inkml:trace>
  <inkml:trace contextRef="#ctx0" brushRef="#br0" timeOffset="124.68">3405 12277 0</inkml:trace>
  <inkml:trace contextRef="#ctx0" brushRef="#br0" timeOffset="2394.23">3405 12277 0,'0'35'516,"0"0"-500,0 1-1,0-1-15,0 18 0,0-36 16,0 1-16,0 0 15,0-1-15,0 1 16,0 0 0,0 17-16,17-35 47,1 0-16,0 0 16,-1 0-16,1-35-31,17-1 16,0 1-16,1-88 15,17 34-15,-18 36 16,-17 0-16,52-17 15,-52 35-15,-1-1 0,1 1 16,-18 17-16,0 71 156,0-17-140,0-1-16,0 0 16,0 0-16,0 1 15,0-1-15,0-17 16,0-1-16,0 1 15,0 17-15,0-17 16,0 0-16,0-1 16,0 1-1,0-1-15,0 1 16,0 0-16,0-1 0,0 1 16,0 0-16,0-1 15,0 1-15,0 0 16,0-1-16,0 1 31,0-1 32,0-34 187,0-1-219,0 1-16,18 17-15,-18-18 16,0 0-16,0 1 31,17-1-31,-17 0 16,0-17 0,18 17-16,-18 1 0,0-1 15,0 1-15,0-1 31,18 0 344,17 1-375</inkml:trace>
  <inkml:trace contextRef="#ctx0" brushRef="#br0" timeOffset="3868.79">4022 12083 0,'0'17'297,"0"19"-281,0 16-16,0 1 16,0-35-16,0 17 15,0-17 1,0 0-16,0 35 15,0-36-15,0 1 16,0-1-16,0 1 16,0 0-16,0-1 15,0 1-15,0 17 16,0-17-16,0 0 16,0-1-1,0 1-15,0-1 16,0 1-16,0 0 15,0 17 1</inkml:trace>
  <inkml:trace contextRef="#ctx0" brushRef="#br0" timeOffset="5745.85">4022 12206 0,'0'-35'203,"0"17"-188,0 1-15,0-1 0,0 0 16,0 1-16,0-1 16,0 0-16,0 1 15,0-1-15,0 0 16,0 1 0,18-1 15,-1 18-31,1 0 15,-18-17 1,18 17-16,-1-36 16,1 36 31,-1 0-16,19 0 31,-36 18-30,0 0-17,0-1 48,0 1-48,0-1 1,0 1 0,0 0-1,0-1 1,0 1-16,-18-18 15,18 18-15,-18-1 16,18 1 0,-17 17-16,17-17 15,0-1 1,0 1 0,-18-18-1,18 18-15,-17-1 16,-1 1-1,0-18-15,1 0 16,17 18 0,0-1-1</inkml:trace>
  <inkml:trace contextRef="#ctx0" brushRef="#br0" timeOffset="8573.91">4304 12259 0,'0'-18'312,"0"1"-218,0-1-47,36-17-47,16-53 15,-16 52-15,-19 1 0,36 17 16,-53 1-16,18-1 16,-18 1 31,0-19 31,18 36-78,-18-17 62,0-1 1,0 0-32,0 1-31,0-1 31,-18 18-15,-17 0-1,17 0 1,0 0-16,1 0 16,-1 0-16,0 0 15,1 0 1,-1 0-16,1 0 16,-19 0-16,19 0 15,-1 0 1,0 0-1,1 0-15,17 18 32,0-1-32,-18-17 15,18 18 1,-18 0 0,18 17-1,0-17 16,0-1 63,0 1-63,0-1-15,0 1 31,0 0-31,0-1-1,0 19 16,0-19-31,18 1 16,0 0-16,-1-1 16,1 1-16,0-1 15,17 1 1,-17 17-16,-1-17 16,1 0-16,-1-1 0,-17 1 15,18-18-15,-18 18 16,0-1-16,18 1 15,-1 0-15,-17-1 16,18 1-16,17-18 16,-35 17-1,18 1-15,0 0 16,-18-1-16,0 1 16,17 17-16,1-35 15,-1 0-15,1 0 16,-18 18-1,18-18 1,17 0 15,-17 0 1,-1 0-17,1 0 1,0 0-1,-1-35 1,-17 17 0,18 0-16,-18 1 31,0-1-15,0 0 15,17 18-31,-17-17 15,0-1 1,36 18-16,-36-17 16,0-1-1,0 0-15,0 1 16,17 17 15,-17-18-15,18 18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7487E-3E2A-B343-B16F-C8BE0BCA607A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28A79-60B8-9040-9417-3C6DCDDD5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9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9F3A-442F-9946-8393-7F08EF3FBE61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80F-E560-6D4A-A057-1134F2A3278D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58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FE44-8FAE-5349-BD70-DD61E84BB649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31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Avenir Book"/>
                <a:cs typeface="Avenir Book"/>
              </a:defRPr>
            </a:lvl1pPr>
            <a:lvl2pPr>
              <a:defRPr sz="2000">
                <a:latin typeface="Avenir Book"/>
                <a:cs typeface="Avenir Book"/>
              </a:defRPr>
            </a:lvl2pPr>
            <a:lvl3pPr>
              <a:defRPr sz="2000">
                <a:latin typeface="Avenir Book"/>
                <a:cs typeface="Avenir Book"/>
              </a:defRPr>
            </a:lvl3pPr>
            <a:lvl4pPr>
              <a:defRPr sz="2000">
                <a:latin typeface="Avenir Book"/>
                <a:cs typeface="Avenir Book"/>
              </a:defRPr>
            </a:lvl4pPr>
            <a:lvl5pPr>
              <a:defRPr sz="20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1762"/>
            <a:ext cx="2133600" cy="365125"/>
          </a:xfrm>
        </p:spPr>
        <p:txBody>
          <a:bodyPr/>
          <a:lstStyle/>
          <a:p>
            <a:fld id="{7AFFD411-8B4E-F64D-B6BB-1BD141EF8626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1762"/>
            <a:ext cx="2133600" cy="365125"/>
          </a:xfrm>
        </p:spPr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-24967" y="-27384"/>
            <a:ext cx="9180512" cy="1143000"/>
          </a:xfrm>
          <a:prstGeom prst="rect">
            <a:avLst/>
          </a:prstGeom>
          <a:solidFill>
            <a:srgbClr val="1A152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endParaRPr lang="en-IN" sz="4000" dirty="0">
              <a:solidFill>
                <a:prstClr val="white"/>
              </a:solidFill>
              <a:latin typeface="Raleway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venir Book"/>
                <a:cs typeface="Avenir Book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7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4CD-F6CE-864D-86C1-1A58D6E9B31F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4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608-0E84-0B43-86BE-8FE2D7E94BC2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55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DDB-9DAB-A146-A957-FB239AFE4C5F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26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B3B8-123E-9C46-B33D-1E0B5CACDBF3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13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176E-49F4-574B-AA14-24D48A1235AC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74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C7D7-EAC2-7B40-87A3-F154AD7FB040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8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2C27-C510-8D4D-A2BF-6F891D3254C4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65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5842770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7EDE288-423F-1A48-9DB7-511D0EEE5D2C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23-07-2021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IN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09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M/Microsoft.html" TargetMode="External"/><Relationship Id="rId2" Type="http://schemas.openxmlformats.org/officeDocument/2006/relationships/hyperlink" Target="http://www.webopedia.com/TERM/P/progra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opedia.com/TERM/A/applicati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-10160" y="1493912"/>
            <a:ext cx="9180512" cy="53640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endParaRPr lang="en-IN" sz="4000" dirty="0">
              <a:solidFill>
                <a:prstClr val="white"/>
              </a:solidFill>
              <a:latin typeface="Raleway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3585" y="35030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95" y="2679055"/>
            <a:ext cx="8282115" cy="147002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4000" dirty="0">
                <a:solidFill>
                  <a:schemeClr val="bg1"/>
                </a:solidFill>
                <a:latin typeface="Arial"/>
                <a:cs typeface="Arial"/>
              </a:rPr>
              <a:t>What is .NET?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39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1325" indent="-441325">
              <a:defRPr/>
            </a:pPr>
            <a:r>
              <a:rPr lang="en-US" sz="2800" dirty="0">
                <a:latin typeface="+mn-lt"/>
              </a:rPr>
              <a:t>Common Language Runtime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Garbage collection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Language integration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Multiple versioning support </a:t>
            </a:r>
          </a:p>
          <a:p>
            <a:pPr marL="630237" lvl="1" indent="0">
              <a:buFontTx/>
              <a:buNone/>
              <a:defRPr/>
            </a:pPr>
            <a:r>
              <a:rPr lang="en-US" sz="2800" dirty="0">
                <a:latin typeface="+mn-lt"/>
              </a:rPr>
              <a:t>                  (no more DLL hell!)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Integrated security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Managed code and unmanaged code</a:t>
            </a:r>
          </a:p>
          <a:p>
            <a:pPr marL="630237" lvl="1" indent="0">
              <a:buNone/>
              <a:defRPr/>
            </a:pPr>
            <a:r>
              <a:rPr lang="en-US" sz="2800" dirty="0">
                <a:latin typeface="+mn-lt"/>
              </a:rPr>
              <a:t>Managed Code-code that executes under the control of runtime </a:t>
            </a:r>
          </a:p>
          <a:p>
            <a:pPr marL="630237" lvl="1" indent="0">
              <a:buNone/>
              <a:defRPr/>
            </a:pPr>
            <a:r>
              <a:rPr lang="en-US" sz="2800" dirty="0" err="1">
                <a:latin typeface="+mn-lt"/>
              </a:rPr>
              <a:t>UnManagedCode</a:t>
            </a:r>
            <a:r>
              <a:rPr lang="en-US" sz="2800" dirty="0">
                <a:latin typeface="+mn-lt"/>
              </a:rPr>
              <a:t> –code that runs outside the runtime  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Language Runtime</a:t>
            </a:r>
          </a:p>
        </p:txBody>
      </p:sp>
    </p:spTree>
    <p:extLst>
      <p:ext uri="{BB962C8B-B14F-4D97-AF65-F5344CB8AC3E}">
        <p14:creationId xmlns:p14="http://schemas.microsoft.com/office/powerpoint/2010/main" val="272211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defRPr/>
            </a:pPr>
            <a:r>
              <a:rPr lang="en-US" sz="2800" dirty="0">
                <a:latin typeface="+mn-lt"/>
              </a:rPr>
              <a:t>Framework Class Library</a:t>
            </a:r>
          </a:p>
          <a:p>
            <a:pPr marL="630237" lvl="1" indent="0">
              <a:buNone/>
              <a:defRPr/>
            </a:pPr>
            <a:r>
              <a:rPr lang="en-US" sz="2800">
                <a:latin typeface="+mn-lt"/>
              </a:rPr>
              <a:t>    Provides </a:t>
            </a:r>
            <a:r>
              <a:rPr lang="en-US" sz="2800" dirty="0">
                <a:latin typeface="+mn-lt"/>
              </a:rPr>
              <a:t>the core functionality:</a:t>
            </a:r>
          </a:p>
          <a:p>
            <a:pPr marL="993775" lvl="1" indent="-363538"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+mn-lt"/>
              </a:rPr>
              <a:t>	ASP.NET, Web Services, ADO.NET, Windows Forms, IO, XML, etc.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Class Library</a:t>
            </a:r>
          </a:p>
        </p:txBody>
      </p:sp>
    </p:spTree>
    <p:extLst>
      <p:ext uri="{BB962C8B-B14F-4D97-AF65-F5344CB8AC3E}">
        <p14:creationId xmlns:p14="http://schemas.microsoft.com/office/powerpoint/2010/main" val="313241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+mn-lt"/>
              <a:cs typeface="Arial"/>
            </a:endParaRPr>
          </a:p>
          <a:p>
            <a:endParaRPr lang="en-US" sz="2800" dirty="0">
              <a:latin typeface="+mn-lt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C# Code Compilation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9431" y="1404600"/>
            <a:ext cx="5545138" cy="49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+mn-lt"/>
              <a:cs typeface="Arial"/>
            </a:endParaRPr>
          </a:p>
          <a:p>
            <a:endParaRPr lang="en-US" sz="2800" dirty="0">
              <a:latin typeface="+mn-lt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 Why .NET? – Points from Suresh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5631" y="1778001"/>
            <a:ext cx="4187536" cy="3771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.NET is a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CLR – Common Language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FCL – Framework Class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Language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algn="ctr"/>
            <a:endParaRPr lang="en-IN" dirty="0"/>
          </a:p>
        </p:txBody>
      </p:sp>
      <p:pic>
        <p:nvPicPr>
          <p:cNvPr id="2050" name="Picture 2" descr="http://thinkoutsidethepiggybank.typepad.com/.a/6a00e5522004338834019104d341be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8" y="2146300"/>
            <a:ext cx="3670301" cy="367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1984875" y="1768884"/>
            <a:ext cx="104273" cy="47798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361453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should I use .NET for this web app?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80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Assemblies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</a:t>
            </a:r>
            <a:r>
              <a:rPr lang="en-US" dirty="0" err="1"/>
              <a:t>.Net</a:t>
            </a:r>
            <a:r>
              <a:rPr lang="en-US" dirty="0"/>
              <a:t> Application on compilation gives assembly files(.dll or .exe)</a:t>
            </a:r>
          </a:p>
          <a:p>
            <a:r>
              <a:rPr lang="en-US" dirty="0"/>
              <a:t>Assemblies are fundamental unit of deployment, version control, reuse and security for a </a:t>
            </a:r>
            <a:r>
              <a:rPr lang="en-US" dirty="0" err="1"/>
              <a:t>.net</a:t>
            </a:r>
            <a:r>
              <a:rPr lang="en-US" dirty="0"/>
              <a:t> application.</a:t>
            </a:r>
          </a:p>
          <a:p>
            <a:r>
              <a:rPr lang="en-US" dirty="0"/>
              <a:t>Assembly contains – PE Header, CLR Header, Manifest and IL</a:t>
            </a:r>
          </a:p>
          <a:p>
            <a:r>
              <a:rPr lang="en-US" dirty="0"/>
              <a:t>Manifest files contain metadata</a:t>
            </a:r>
          </a:p>
          <a:p>
            <a:r>
              <a:rPr lang="en-US" dirty="0"/>
              <a:t>Assemblies can be private or shared</a:t>
            </a:r>
          </a:p>
          <a:p>
            <a:r>
              <a:rPr lang="en-US" dirty="0"/>
              <a:t>Shared Assemblies are placed in GAC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8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information in the assembly manifest can be modified using attributes</a:t>
            </a:r>
          </a:p>
          <a:p>
            <a:r>
              <a:rPr lang="en-US" dirty="0"/>
              <a:t>We use ILDASM to peek into the assembly Manifest and IL file. We can use this tool to export the same to a text file.</a:t>
            </a:r>
          </a:p>
          <a:p>
            <a:r>
              <a:rPr lang="en-US" dirty="0"/>
              <a:t>We use ILASM to reconstruct an assembly from the text file into assembly Manifest and the 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Assembly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wide central repository of assemblies</a:t>
            </a:r>
          </a:p>
          <a:p>
            <a:r>
              <a:rPr lang="en-US" dirty="0"/>
              <a:t>Assemblies in GAC must be strongly named</a:t>
            </a:r>
          </a:p>
          <a:p>
            <a:r>
              <a:rPr lang="en-US" dirty="0"/>
              <a:t>Strong name consists of simple text name, version number, and culture information(if provided), a public key and a digital signature</a:t>
            </a:r>
          </a:p>
          <a:p>
            <a:r>
              <a:rPr lang="en-US" dirty="0"/>
              <a:t> </a:t>
            </a:r>
            <a:r>
              <a:rPr lang="en-US" dirty="0" err="1"/>
              <a:t>gacutil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dirty="0"/>
              <a:t> for installing and / u for uninstalling</a:t>
            </a:r>
          </a:p>
        </p:txBody>
      </p:sp>
    </p:spTree>
    <p:extLst>
      <p:ext uri="{BB962C8B-B14F-4D97-AF65-F5344CB8AC3E}">
        <p14:creationId xmlns:p14="http://schemas.microsoft.com/office/powerpoint/2010/main" val="330384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B92CCD-AD9E-4C36-BAEC-A83C9024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89234-83B9-4F07-ADFC-588B486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6E8D0-0019-4777-8085-37FA5B6A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1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NET is the Microsoft Web services strategy to connect</a:t>
            </a:r>
          </a:p>
          <a:p>
            <a:pPr lvl="1"/>
            <a:r>
              <a:rPr lang="en-US" sz="2800" dirty="0"/>
              <a:t>information</a:t>
            </a:r>
          </a:p>
          <a:p>
            <a:pPr lvl="1"/>
            <a:r>
              <a:rPr lang="en-US" sz="2800" dirty="0">
                <a:latin typeface="+mn-lt"/>
              </a:rPr>
              <a:t>people</a:t>
            </a:r>
          </a:p>
          <a:p>
            <a:pPr lvl="1"/>
            <a:r>
              <a:rPr lang="en-US" sz="2800" dirty="0"/>
              <a:t>systems </a:t>
            </a:r>
          </a:p>
          <a:p>
            <a:pPr lvl="1"/>
            <a:r>
              <a:rPr lang="en-US" sz="2800" dirty="0"/>
              <a:t>devices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through software.</a:t>
            </a:r>
          </a:p>
          <a:p>
            <a:pPr marL="0" indent="0">
              <a:buNone/>
            </a:pPr>
            <a:endParaRPr lang="en-US" sz="2800" dirty="0">
              <a:latin typeface="+mn-lt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What is .NET?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53" y="2527300"/>
            <a:ext cx="493901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0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+mn-lt"/>
              </a:rPr>
              <a:t>A </a:t>
            </a:r>
            <a:r>
              <a:rPr lang="en-IN" sz="2800" dirty="0">
                <a:latin typeface="+mn-lt"/>
                <a:hlinkClick r:id="rId2"/>
              </a:rPr>
              <a:t>programming</a:t>
            </a:r>
            <a:r>
              <a:rPr lang="en-IN" sz="2800" dirty="0">
                <a:latin typeface="+mn-lt"/>
              </a:rPr>
              <a:t> infrastructure created by </a:t>
            </a:r>
            <a:r>
              <a:rPr lang="en-IN" sz="2800" dirty="0">
                <a:latin typeface="+mn-lt"/>
                <a:hlinkClick r:id="rId3"/>
              </a:rPr>
              <a:t>Microsoft</a:t>
            </a:r>
            <a:r>
              <a:rPr lang="en-IN" sz="2800" dirty="0">
                <a:latin typeface="+mn-lt"/>
              </a:rPr>
              <a:t> for building, deploying, and running </a:t>
            </a:r>
            <a:r>
              <a:rPr lang="en-IN" sz="2800" dirty="0">
                <a:latin typeface="+mn-lt"/>
                <a:hlinkClick r:id="rId4"/>
              </a:rPr>
              <a:t>applications</a:t>
            </a:r>
            <a:endParaRPr lang="en-IN" sz="2800" dirty="0">
              <a:latin typeface="+mn-lt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Framework?</a:t>
            </a:r>
          </a:p>
        </p:txBody>
      </p:sp>
    </p:spTree>
    <p:extLst>
      <p:ext uri="{BB962C8B-B14F-4D97-AF65-F5344CB8AC3E}">
        <p14:creationId xmlns:p14="http://schemas.microsoft.com/office/powerpoint/2010/main" val="363200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defRPr/>
            </a:pPr>
            <a:r>
              <a:rPr lang="en-US" sz="2800" dirty="0">
                <a:latin typeface="+mn-lt"/>
              </a:rPr>
              <a:t>NET provides a standardized set of services</a:t>
            </a:r>
          </a:p>
          <a:p>
            <a:pPr marL="841375" lvl="1" indent="-441325">
              <a:defRPr/>
            </a:pPr>
            <a:r>
              <a:rPr lang="en-US" sz="2800" dirty="0">
                <a:latin typeface="+mn-lt"/>
              </a:rPr>
              <a:t>Data access and connectivity (ADO.NET)</a:t>
            </a:r>
          </a:p>
          <a:p>
            <a:pPr marL="841375" lvl="1" indent="-441325">
              <a:defRPr/>
            </a:pPr>
            <a:r>
              <a:rPr lang="en-US" sz="2800" dirty="0">
                <a:latin typeface="+mn-lt"/>
              </a:rPr>
              <a:t>User Interfaces (</a:t>
            </a:r>
            <a:r>
              <a:rPr lang="en-US" sz="2800" dirty="0" err="1">
                <a:latin typeface="+mn-lt"/>
              </a:rPr>
              <a:t>WinForms</a:t>
            </a:r>
            <a:r>
              <a:rPr lang="en-US" sz="2800" dirty="0">
                <a:latin typeface="+mn-lt"/>
              </a:rPr>
              <a:t>, WPF)</a:t>
            </a:r>
          </a:p>
          <a:p>
            <a:pPr marL="841375" lvl="1" indent="-441325">
              <a:defRPr/>
            </a:pPr>
            <a:r>
              <a:rPr lang="en-US" sz="2800" dirty="0">
                <a:latin typeface="+mn-lt"/>
              </a:rPr>
              <a:t>Web Applications (ASP.NET, Silverlight)</a:t>
            </a:r>
          </a:p>
          <a:p>
            <a:pPr marL="841375" lvl="1" indent="-441325">
              <a:defRPr/>
            </a:pPr>
            <a:r>
              <a:rPr lang="en-US" sz="2800" dirty="0">
                <a:latin typeface="+mn-lt"/>
              </a:rPr>
              <a:t>Network Communication (WCF), Workflow (WF)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the framework provide?</a:t>
            </a:r>
          </a:p>
        </p:txBody>
      </p:sp>
    </p:spTree>
    <p:extLst>
      <p:ext uri="{BB962C8B-B14F-4D97-AF65-F5344CB8AC3E}">
        <p14:creationId xmlns:p14="http://schemas.microsoft.com/office/powerpoint/2010/main" val="24240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Framework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5822747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0600" y="5383213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04888" y="3211513"/>
            <a:ext cx="5856287" cy="2141537"/>
            <a:chOff x="585" y="1771"/>
            <a:chExt cx="3824" cy="141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85" y="2845"/>
              <a:ext cx="3814" cy="336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.NET Framework (Base Class Library)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88" y="2468"/>
              <a:ext cx="3814" cy="331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.NET and XML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585" y="1771"/>
              <a:ext cx="3824" cy="599"/>
              <a:chOff x="296" y="1753"/>
              <a:chExt cx="3513" cy="692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96" y="1774"/>
                <a:ext cx="2208" cy="671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ASP .NET</a:t>
                </a:r>
              </a:p>
              <a:p>
                <a:pPr algn="ctr">
                  <a:defRPr/>
                </a:pPr>
                <a:r>
                  <a:rPr lang="en-US" sz="1800" b="1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Web Forms   Web Services</a:t>
                </a:r>
              </a:p>
              <a:p>
                <a:pPr algn="ctr">
                  <a:defRPr/>
                </a:pPr>
                <a:r>
                  <a:rPr lang="en-US" sz="1800" b="1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Mobile Internet Toolkit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561" y="1753"/>
                <a:ext cx="1248" cy="671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Windows</a:t>
                </a:r>
              </a:p>
              <a:p>
                <a:pPr algn="ctr">
                  <a:defRPr/>
                </a:pPr>
                <a:r>
                  <a:rPr lang="en-US" sz="2000" b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Forms</a:t>
                </a:r>
              </a:p>
            </p:txBody>
          </p:sp>
        </p:grp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990600" y="2595563"/>
            <a:ext cx="584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Specification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90600" y="1981200"/>
            <a:ext cx="7350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04988" y="1981200"/>
            <a:ext cx="784225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751138" y="2039938"/>
            <a:ext cx="76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VB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511550" y="1981200"/>
            <a:ext cx="7477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Perl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71975" y="1981200"/>
            <a:ext cx="76676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J#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181600" y="1981200"/>
            <a:ext cx="1651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875463" y="1981200"/>
            <a:ext cx="1201737" cy="44196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 .NET</a:t>
            </a:r>
          </a:p>
        </p:txBody>
      </p:sp>
    </p:spTree>
    <p:extLst>
      <p:ext uri="{BB962C8B-B14F-4D97-AF65-F5344CB8AC3E}">
        <p14:creationId xmlns:p14="http://schemas.microsoft.com/office/powerpoint/2010/main" val="31671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-10160" y="1493912"/>
            <a:ext cx="9180512" cy="53640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endParaRPr lang="en-IN" sz="4000" dirty="0">
              <a:solidFill>
                <a:prstClr val="white"/>
              </a:solidFill>
              <a:latin typeface="Raleway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3585" y="35030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95" y="2679055"/>
            <a:ext cx="8282115" cy="147002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2800" dirty="0">
                <a:solidFill>
                  <a:schemeClr val="bg1"/>
                </a:solidFill>
                <a:latin typeface="Arial"/>
                <a:cs typeface="Arial"/>
              </a:rPr>
              <a:t>What is CLS?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80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2701"/>
            <a:ext cx="7899400" cy="165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Provides basic set of features to be implemented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CLS enables language interoperability</a:t>
            </a:r>
          </a:p>
          <a:p>
            <a:endParaRPr lang="en-US" sz="2800" dirty="0">
              <a:latin typeface="+mn-lt"/>
              <a:cs typeface="Arial"/>
            </a:endParaRPr>
          </a:p>
          <a:p>
            <a:endParaRPr lang="en-US" sz="2800" dirty="0">
              <a:latin typeface="+mn-lt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CLS – Common Language Specification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12" y="3619500"/>
            <a:ext cx="2510588" cy="2501901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149600"/>
            <a:ext cx="7238999" cy="316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Components that adhere to CLS rules are called CLS-compliant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CTS is a subset of CLS</a:t>
            </a:r>
          </a:p>
          <a:p>
            <a:endParaRPr lang="en-US" sz="2800" dirty="0">
              <a:latin typeface="+mn-lt"/>
              <a:cs typeface="Arial"/>
            </a:endParaRPr>
          </a:p>
          <a:p>
            <a:endParaRPr lang="en-US" sz="2800" dirty="0">
              <a:latin typeface="+mn-lt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DA4F19-7030-4498-9D3A-AB82753690DE}"/>
                  </a:ext>
                </a:extLst>
              </p14:cNvPr>
              <p14:cNvContentPartPr/>
              <p14:nvPr/>
            </p14:nvContentPartPr>
            <p14:xfrm>
              <a:off x="1225800" y="4254480"/>
              <a:ext cx="520920" cy="31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DA4F19-7030-4498-9D3A-AB82753690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440" y="4245120"/>
                <a:ext cx="53964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7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7825"/>
            <a:ext cx="8229600" cy="4525963"/>
          </a:xfrm>
        </p:spPr>
        <p:txBody>
          <a:bodyPr>
            <a:normAutofit/>
          </a:bodyPr>
          <a:lstStyle/>
          <a:p>
            <a:r>
              <a:rPr lang="en-IN" altLang="en-US" sz="2800" dirty="0">
                <a:latin typeface="+mn-lt"/>
              </a:rPr>
              <a:t>It defines the rules which Common Language Runtime follows </a:t>
            </a:r>
            <a:r>
              <a:rPr lang="en-IN" altLang="en-US" sz="2800" dirty="0">
                <a:solidFill>
                  <a:srgbClr val="FF0000"/>
                </a:solidFill>
                <a:latin typeface="+mn-lt"/>
              </a:rPr>
              <a:t>when declaring, using, and managing types</a:t>
            </a:r>
          </a:p>
          <a:p>
            <a:pPr lvl="1"/>
            <a:r>
              <a:rPr lang="en-IN" altLang="en-US" sz="2800" dirty="0">
                <a:latin typeface="+mn-lt"/>
              </a:rPr>
              <a:t>Enables cross language integration</a:t>
            </a:r>
          </a:p>
          <a:p>
            <a:pPr lvl="1"/>
            <a:r>
              <a:rPr lang="en-IN" altLang="en-US" sz="2800" dirty="0">
                <a:latin typeface="+mn-lt"/>
              </a:rPr>
              <a:t>Provides an object oriented model for implementation by many languages</a:t>
            </a:r>
          </a:p>
          <a:p>
            <a:pPr lvl="1"/>
            <a:r>
              <a:rPr lang="en-IN" altLang="en-US" sz="2800" dirty="0">
                <a:solidFill>
                  <a:srgbClr val="FF0000"/>
                </a:solidFill>
                <a:latin typeface="+mn-lt"/>
              </a:rPr>
              <a:t>Defines rules that every language must follow under .NET framework</a:t>
            </a:r>
          </a:p>
          <a:p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CTS – Common Type System</a:t>
            </a:r>
          </a:p>
        </p:txBody>
      </p:sp>
    </p:spTree>
    <p:extLst>
      <p:ext uri="{BB962C8B-B14F-4D97-AF65-F5344CB8AC3E}">
        <p14:creationId xmlns:p14="http://schemas.microsoft.com/office/powerpoint/2010/main" val="176372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FCL – Framework Class Library</a:t>
            </a:r>
          </a:p>
          <a:p>
            <a:r>
              <a:rPr lang="en-US" sz="2800" dirty="0">
                <a:latin typeface="+mn-lt"/>
              </a:rPr>
              <a:t>CLR – Common Language Runtime</a:t>
            </a:r>
            <a:endParaRPr lang="en-IN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357139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Book</vt:lpstr>
      <vt:lpstr>Calibri</vt:lpstr>
      <vt:lpstr>Raleway medium</vt:lpstr>
      <vt:lpstr>Wingdings</vt:lpstr>
      <vt:lpstr>1_Office Theme</vt:lpstr>
      <vt:lpstr>think-cell Slide</vt:lpstr>
      <vt:lpstr>What is .NET?</vt:lpstr>
      <vt:lpstr>What is .NET?</vt:lpstr>
      <vt:lpstr>What is a Framework?</vt:lpstr>
      <vt:lpstr>What does the framework provide?</vt:lpstr>
      <vt:lpstr>.NET Framework</vt:lpstr>
      <vt:lpstr>What is CLS?</vt:lpstr>
      <vt:lpstr>CLS – Common Language Specification</vt:lpstr>
      <vt:lpstr> CTS – Common Type System</vt:lpstr>
      <vt:lpstr>Core of the framework</vt:lpstr>
      <vt:lpstr>Common Language Runtime</vt:lpstr>
      <vt:lpstr>Framework Class Library</vt:lpstr>
      <vt:lpstr>C# Code Compilation</vt:lpstr>
      <vt:lpstr> Why .NET? – Points from Suresh</vt:lpstr>
      <vt:lpstr>  Assemblies </vt:lpstr>
      <vt:lpstr>Assemblies contd….</vt:lpstr>
      <vt:lpstr>Global Assembly Cache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Singh</dc:creator>
  <cp:lastModifiedBy>Monisha Nandhakumar</cp:lastModifiedBy>
  <cp:revision>1241</cp:revision>
  <dcterms:created xsi:type="dcterms:W3CDTF">2014-06-30T07:13:18Z</dcterms:created>
  <dcterms:modified xsi:type="dcterms:W3CDTF">2021-07-23T11:53:38Z</dcterms:modified>
</cp:coreProperties>
</file>