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IN" sz="1400" b="0" strike="noStrike" spc="-1">
                <a:solidFill>
                  <a:srgbClr val="000000"/>
                </a:solidFill>
                <a:latin typeface="Arial"/>
              </a:rPr>
              <a:t>Click to move the slide</a:t>
            </a:r>
          </a:p>
        </p:txBody>
      </p:sp>
      <p:sp>
        <p:nvSpPr>
          <p:cNvPr id="103"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04"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05"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06"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07"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BDA7A4AD-0225-4788-8A6D-9DC6C35A318F}"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noRot="1" noChangeAspect="1"/>
          </p:cNvSpPr>
          <p:nvPr>
            <p:ph type="sldImg"/>
          </p:nvPr>
        </p:nvSpPr>
        <p:spPr>
          <a:xfrm>
            <a:off x="4038600" y="857250"/>
            <a:ext cx="4114800" cy="2314575"/>
          </a:xfrm>
          <a:prstGeom prst="rect">
            <a:avLst/>
          </a:prstGeom>
        </p:spPr>
      </p:sp>
      <p:sp>
        <p:nvSpPr>
          <p:cNvPr id="225" name="PlaceHolder 2"/>
          <p:cNvSpPr>
            <a:spLocks noGrp="1"/>
          </p:cNvSpPr>
          <p:nvPr>
            <p:ph type="body"/>
          </p:nvPr>
        </p:nvSpPr>
        <p:spPr>
          <a:xfrm>
            <a:off x="1219320" y="3300480"/>
            <a:ext cx="9753120" cy="2700000"/>
          </a:xfrm>
          <a:prstGeom prst="rect">
            <a:avLst/>
          </a:prstGeom>
        </p:spPr>
        <p:txBody>
          <a:bodyPr>
            <a:noAutofit/>
          </a:bodyPr>
          <a:lstStyle/>
          <a:p>
            <a:endParaRPr lang="en-IN" sz="2000" b="0" strike="noStrike" spc="-1">
              <a:latin typeface="Arial"/>
            </a:endParaRPr>
          </a:p>
        </p:txBody>
      </p:sp>
      <p:sp>
        <p:nvSpPr>
          <p:cNvPr id="226" name="TextShape 3"/>
          <p:cNvSpPr txBox="1"/>
          <p:nvPr/>
        </p:nvSpPr>
        <p:spPr>
          <a:xfrm>
            <a:off x="6905520" y="6513480"/>
            <a:ext cx="5283000" cy="344160"/>
          </a:xfrm>
          <a:prstGeom prst="rect">
            <a:avLst/>
          </a:prstGeom>
          <a:noFill/>
          <a:ln>
            <a:noFill/>
          </a:ln>
        </p:spPr>
        <p:txBody>
          <a:bodyPr anchor="b">
            <a:noAutofit/>
          </a:bodyPr>
          <a:lstStyle/>
          <a:p>
            <a:pPr algn="r">
              <a:lnSpc>
                <a:spcPct val="100000"/>
              </a:lnSpc>
              <a:tabLst>
                <a:tab pos="0" algn="l"/>
              </a:tabLst>
            </a:pPr>
            <a:fld id="{5CF50CB4-EC4F-4344-B94C-422A91B72179}" type="slidenum">
              <a:rPr lang="en-US" sz="1400" b="0" strike="noStrike" spc="-1">
                <a:latin typeface="Times New Roman"/>
              </a:r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4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4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5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7"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7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7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8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8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9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9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10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1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755280" y="385560"/>
            <a:ext cx="10680840" cy="53096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2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2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840" cy="1145160"/>
          </a:xfrm>
          <a:prstGeom prst="rect">
            <a:avLst/>
          </a:prstGeom>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1400" b="0" strike="noStrike" spc="-1">
              <a:solidFill>
                <a:srgbClr val="000000"/>
              </a:solidFill>
              <a:latin typeface="Arial"/>
            </a:endParaRPr>
          </a:p>
        </p:txBody>
      </p:sp>
      <p:sp>
        <p:nvSpPr>
          <p:cNvPr id="3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6"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2"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3"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4"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6"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7"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0" name="PlaceHolder 11"/>
          <p:cNvSpPr>
            <a:spLocks noGrp="1"/>
          </p:cNvSpPr>
          <p:nvPr>
            <p:ph type="title"/>
          </p:nvPr>
        </p:nvSpPr>
        <p:spPr>
          <a:xfrm>
            <a:off x="3195720" y="2067480"/>
            <a:ext cx="5800320" cy="1145160"/>
          </a:xfrm>
          <a:prstGeom prst="rect">
            <a:avLst/>
          </a:prstGeom>
        </p:spPr>
        <p:txBody>
          <a:bodyPr lIns="0" tIns="0" rIns="0" bIns="0">
            <a:noAutofit/>
          </a:bodyPr>
          <a:lstStyle/>
          <a:p>
            <a:r>
              <a:rPr lang="en-IN" sz="3200" b="0" strike="noStrike" spc="-1">
                <a:solidFill>
                  <a:srgbClr val="000000"/>
                </a:solidFill>
                <a:latin typeface="Arial"/>
              </a:rPr>
              <a:t>Click to edit the title text format</a:t>
            </a:r>
          </a:p>
        </p:txBody>
      </p:sp>
      <p:sp>
        <p:nvSpPr>
          <p:cNvPr id="11"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12"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13"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B1D112B8-9CDC-4EEC-9BE9-0BDA98E29B3F}" type="slidenum">
              <a:rPr lang="en-US" sz="1100" b="0" strike="noStrike" spc="-1">
                <a:solidFill>
                  <a:srgbClr val="2D936B"/>
                </a:solidFill>
                <a:latin typeface="Trebuchet MS"/>
                <a:ea typeface="Trebuchet MS"/>
              </a:rPr>
              <a:t>‹#›</a:t>
            </a:fld>
            <a:endParaRPr lang="en-IN" sz="1100" b="0" strike="noStrike" spc="-1">
              <a:latin typeface="Times New Roman"/>
            </a:endParaRPr>
          </a:p>
        </p:txBody>
      </p:sp>
      <p:sp>
        <p:nvSpPr>
          <p:cNvPr id="14"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2" name="CustomShape 2"/>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53" name="CustomShape 3"/>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54" name="CustomShape 4"/>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55" name="CustomShape 5"/>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56" name="CustomShape 6"/>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57" name="CustomShape 7"/>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58" name="CustomShape 8"/>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59" name="CustomShape 9"/>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60" name="CustomShape 10"/>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61" name="PlaceHolder 11"/>
          <p:cNvSpPr>
            <a:spLocks noGrp="1"/>
          </p:cNvSpPr>
          <p:nvPr>
            <p:ph type="title"/>
          </p:nvPr>
        </p:nvSpPr>
        <p:spPr>
          <a:xfrm>
            <a:off x="755280" y="385560"/>
            <a:ext cx="10680840" cy="1145160"/>
          </a:xfrm>
          <a:prstGeom prst="rect">
            <a:avLst/>
          </a:prstGeom>
        </p:spPr>
        <p:txBody>
          <a:bodyPr lIns="0" tIns="0" rIns="0" bIns="0">
            <a:noAutofit/>
          </a:bodyPr>
          <a:lstStyle/>
          <a:p>
            <a:r>
              <a:rPr lang="en-IN" sz="4800" b="0" strike="noStrike" spc="-1">
                <a:solidFill>
                  <a:srgbClr val="000000"/>
                </a:solidFill>
                <a:latin typeface="Arial"/>
              </a:rPr>
              <a:t>Click to edit the title text format</a:t>
            </a:r>
          </a:p>
        </p:txBody>
      </p:sp>
      <p:sp>
        <p:nvSpPr>
          <p:cNvPr id="62" name="PlaceHolder 12"/>
          <p:cNvSpPr>
            <a:spLocks noGrp="1"/>
          </p:cNvSpPr>
          <p:nvPr>
            <p:ph type="ftr"/>
          </p:nvPr>
        </p:nvSpPr>
        <p:spPr>
          <a:xfrm>
            <a:off x="4145400" y="6378120"/>
            <a:ext cx="3900960" cy="3977640"/>
          </a:xfrm>
          <a:prstGeom prst="rect">
            <a:avLst/>
          </a:prstGeom>
        </p:spPr>
        <p:txBody>
          <a:bodyPr lIns="0" tIns="0" rIns="0" bIns="0">
            <a:noAutofit/>
          </a:bodyPr>
          <a:lstStyle/>
          <a:p>
            <a:endParaRPr lang="en-IN" sz="2400" b="0" strike="noStrike" spc="-1">
              <a:latin typeface="Times New Roman"/>
            </a:endParaRPr>
          </a:p>
        </p:txBody>
      </p:sp>
      <p:sp>
        <p:nvSpPr>
          <p:cNvPr id="63" name="PlaceHolder 13"/>
          <p:cNvSpPr>
            <a:spLocks noGrp="1"/>
          </p:cNvSpPr>
          <p:nvPr>
            <p:ph type="dt"/>
          </p:nvPr>
        </p:nvSpPr>
        <p:spPr>
          <a:xfrm>
            <a:off x="609480" y="6378120"/>
            <a:ext cx="2803680" cy="3977640"/>
          </a:xfrm>
          <a:prstGeom prst="rect">
            <a:avLst/>
          </a:prstGeom>
        </p:spPr>
        <p:txBody>
          <a:bodyPr lIns="0" tIns="0" rIns="0" bIns="0">
            <a:noAutofit/>
          </a:bodyPr>
          <a:lstStyle/>
          <a:p>
            <a:endParaRPr lang="en-IN" sz="2400" b="0" strike="noStrike" spc="-1">
              <a:latin typeface="Times New Roman"/>
            </a:endParaRPr>
          </a:p>
        </p:txBody>
      </p:sp>
      <p:sp>
        <p:nvSpPr>
          <p:cNvPr id="64" name="PlaceHolder 14"/>
          <p:cNvSpPr>
            <a:spLocks noGrp="1"/>
          </p:cNvSpPr>
          <p:nvPr>
            <p:ph type="sldNum"/>
          </p:nvPr>
        </p:nvSpPr>
        <p:spPr>
          <a:xfrm>
            <a:off x="11353320" y="6473160"/>
            <a:ext cx="150840" cy="3977640"/>
          </a:xfrm>
          <a:prstGeom prst="rect">
            <a:avLst/>
          </a:prstGeom>
        </p:spPr>
        <p:txBody>
          <a:bodyPr lIns="0" tIns="0" rIns="0" bIns="0">
            <a:noAutofit/>
          </a:bodyPr>
          <a:lstStyle/>
          <a:p>
            <a:pPr marL="38160">
              <a:lnSpc>
                <a:spcPct val="100000"/>
              </a:lnSpc>
              <a:tabLst>
                <a:tab pos="0" algn="l"/>
              </a:tabLst>
            </a:pPr>
            <a:fld id="{6838D6BB-11A8-4487-B4AB-2694C8DA8C88}" type="slidenum">
              <a:rPr lang="en-US" sz="1100" b="0" strike="noStrike" spc="-1">
                <a:solidFill>
                  <a:srgbClr val="2D936B"/>
                </a:solidFill>
                <a:latin typeface="Trebuchet MS"/>
                <a:ea typeface="Trebuchet MS"/>
              </a:rPr>
              <a:t>‹#›</a:t>
            </a:fld>
            <a:endParaRPr lang="en-IN" sz="1100" b="0" strike="noStrike" spc="-1">
              <a:latin typeface="Times New Roman"/>
            </a:endParaRPr>
          </a:p>
        </p:txBody>
      </p:sp>
      <p:sp>
        <p:nvSpPr>
          <p:cNvPr id="65" name="PlaceHolder 1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6"/>
          <p:cNvSpPr txBox="1"/>
          <p:nvPr/>
        </p:nvSpPr>
        <p:spPr>
          <a:xfrm>
            <a:off x="2388149" y="3240000"/>
            <a:ext cx="4851419" cy="585720"/>
          </a:xfrm>
          <a:prstGeom prst="rect">
            <a:avLst/>
          </a:prstGeom>
          <a:noFill/>
          <a:ln>
            <a:noFill/>
          </a:ln>
        </p:spPr>
        <p:txBody>
          <a:bodyPr lIns="0" tIns="16560" rIns="0" bIns="0">
            <a:noAutofit/>
          </a:bodyPr>
          <a:lstStyle/>
          <a:p>
            <a:pPr marL="12600">
              <a:lnSpc>
                <a:spcPct val="100000"/>
              </a:lnSpc>
              <a:tabLst>
                <a:tab pos="0" algn="l"/>
              </a:tabLst>
            </a:pPr>
            <a:r>
              <a:rPr lang="en-US" sz="2000" b="1" spc="-1" dirty="0">
                <a:latin typeface="Arial" panose="020B0604020202020204" pitchFamily="34" charset="0"/>
                <a:ea typeface="Trebuchet MS"/>
                <a:cs typeface="Arial" panose="020B0604020202020204" pitchFamily="34" charset="0"/>
              </a:rPr>
              <a:t>PRESENTED BY</a:t>
            </a:r>
            <a:r>
              <a:rPr lang="en-US" sz="2000" b="1" strike="noStrike" spc="-1" dirty="0">
                <a:latin typeface="Arial" panose="020B0604020202020204" pitchFamily="34" charset="0"/>
                <a:ea typeface="Calibri"/>
                <a:cs typeface="Arial" panose="020B0604020202020204" pitchFamily="34" charset="0"/>
              </a:rPr>
              <a:t>: MONISH</a:t>
            </a:r>
            <a:r>
              <a:rPr lang="en-US" sz="2000" b="1" spc="-1" dirty="0">
                <a:latin typeface="Arial" panose="020B0604020202020204" pitchFamily="34" charset="0"/>
                <a:ea typeface="Calibri"/>
                <a:cs typeface="Arial" panose="020B0604020202020204" pitchFamily="34" charset="0"/>
              </a:rPr>
              <a:t>A N</a:t>
            </a:r>
            <a:endParaRPr lang="en-IN" sz="2000" b="0" strike="noStrike" spc="-1" dirty="0">
              <a:latin typeface="Arial" panose="020B0604020202020204" pitchFamily="34" charset="0"/>
              <a:cs typeface="Arial" panose="020B0604020202020204" pitchFamily="34" charset="0"/>
            </a:endParaRPr>
          </a:p>
        </p:txBody>
      </p:sp>
      <p:sp>
        <p:nvSpPr>
          <p:cNvPr id="114" name="CustomShape 7"/>
          <p:cNvSpPr/>
          <p:nvPr/>
        </p:nvSpPr>
        <p:spPr>
          <a:xfrm>
            <a:off x="2388149" y="3739500"/>
            <a:ext cx="5375725"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REGISTER NO : 813821244038</a:t>
            </a:r>
            <a:endParaRPr lang="en-IN" sz="2000" b="0" strike="noStrike" spc="-1" dirty="0">
              <a:latin typeface="Arial" panose="020B0604020202020204" pitchFamily="34" charset="0"/>
              <a:cs typeface="Arial" panose="020B0604020202020204" pitchFamily="34" charset="0"/>
            </a:endParaRPr>
          </a:p>
        </p:txBody>
      </p:sp>
      <p:pic>
        <p:nvPicPr>
          <p:cNvPr id="115" name="Google Shape;64;p7"/>
          <p:cNvPicPr/>
          <p:nvPr/>
        </p:nvPicPr>
        <p:blipFill>
          <a:blip r:embed="rId2"/>
          <a:stretch/>
        </p:blipFill>
        <p:spPr>
          <a:xfrm>
            <a:off x="676440" y="6467400"/>
            <a:ext cx="2142720" cy="199800"/>
          </a:xfrm>
          <a:prstGeom prst="rect">
            <a:avLst/>
          </a:prstGeom>
          <a:ln>
            <a:noFill/>
          </a:ln>
        </p:spPr>
      </p:pic>
      <p:sp>
        <p:nvSpPr>
          <p:cNvPr id="117" name="TextShape 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D21CBC72-9026-43FD-9B52-FEFCF93A9DED}" type="slidenum">
              <a:rPr lang="en-US" sz="1100" b="0" strike="noStrike" spc="-1">
                <a:solidFill>
                  <a:srgbClr val="2D936B"/>
                </a:solidFill>
                <a:latin typeface="Trebuchet MS"/>
                <a:ea typeface="Trebuchet MS"/>
              </a:rPr>
              <a:t>1</a:t>
            </a:fld>
            <a:endParaRPr lang="en-IN" sz="1100" b="0" strike="noStrike" spc="-1">
              <a:latin typeface="Times New Roman"/>
            </a:endParaRPr>
          </a:p>
        </p:txBody>
      </p:sp>
      <p:sp>
        <p:nvSpPr>
          <p:cNvPr id="2" name="CustomShape 7">
            <a:extLst>
              <a:ext uri="{FF2B5EF4-FFF2-40B4-BE49-F238E27FC236}">
                <a16:creationId xmlns:a16="http://schemas.microsoft.com/office/drawing/2014/main" id="{115F1EB3-AA20-DDA3-09A8-4549A2D9BE07}"/>
              </a:ext>
            </a:extLst>
          </p:cNvPr>
          <p:cNvSpPr/>
          <p:nvPr/>
        </p:nvSpPr>
        <p:spPr>
          <a:xfrm>
            <a:off x="2388149" y="4227216"/>
            <a:ext cx="7748909"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DEPARTMENT  : COMPUTER SCIENCE &amp; BUSINESS SYSTEMS</a:t>
            </a:r>
            <a:endParaRPr lang="en-IN" sz="2000" b="0" strike="noStrike" spc="-1" dirty="0">
              <a:latin typeface="Arial" panose="020B0604020202020204" pitchFamily="34" charset="0"/>
              <a:cs typeface="Arial" panose="020B0604020202020204" pitchFamily="34" charset="0"/>
            </a:endParaRPr>
          </a:p>
        </p:txBody>
      </p:sp>
      <p:sp>
        <p:nvSpPr>
          <p:cNvPr id="3" name="TextShape 6">
            <a:extLst>
              <a:ext uri="{FF2B5EF4-FFF2-40B4-BE49-F238E27FC236}">
                <a16:creationId xmlns:a16="http://schemas.microsoft.com/office/drawing/2014/main" id="{3AC392CF-B553-1663-C0A1-62867E48791C}"/>
              </a:ext>
            </a:extLst>
          </p:cNvPr>
          <p:cNvSpPr txBox="1"/>
          <p:nvPr/>
        </p:nvSpPr>
        <p:spPr>
          <a:xfrm>
            <a:off x="418063" y="269370"/>
            <a:ext cx="8791589" cy="585720"/>
          </a:xfrm>
          <a:prstGeom prst="rect">
            <a:avLst/>
          </a:prstGeom>
          <a:noFill/>
          <a:ln>
            <a:noFill/>
          </a:ln>
        </p:spPr>
        <p:txBody>
          <a:bodyPr lIns="0" tIns="16560" rIns="0" bIns="0">
            <a:noAutofit/>
          </a:bodyPr>
          <a:lstStyle/>
          <a:p>
            <a:pPr marL="12600" algn="ctr">
              <a:lnSpc>
                <a:spcPct val="100000"/>
              </a:lnSpc>
              <a:tabLst>
                <a:tab pos="0" algn="l"/>
              </a:tabLst>
            </a:pPr>
            <a:r>
              <a:rPr lang="en-US" sz="3200" b="1" strike="noStrike" spc="-1" dirty="0">
                <a:solidFill>
                  <a:srgbClr val="000000"/>
                </a:solidFill>
                <a:latin typeface="Calibri"/>
                <a:ea typeface="Calibri"/>
              </a:rPr>
              <a:t>AI Chatbot Development: Creating a Versatile Virtual Assistant</a:t>
            </a:r>
            <a:endParaRPr lang="en-IN" sz="3200" b="1" strike="noStrike" spc="-1" dirty="0">
              <a:latin typeface="Arial"/>
            </a:endParaRPr>
          </a:p>
        </p:txBody>
      </p:sp>
      <p:sp>
        <p:nvSpPr>
          <p:cNvPr id="4" name="CustomShape 7">
            <a:extLst>
              <a:ext uri="{FF2B5EF4-FFF2-40B4-BE49-F238E27FC236}">
                <a16:creationId xmlns:a16="http://schemas.microsoft.com/office/drawing/2014/main" id="{006C962C-ABFD-3FD8-99BA-AA3330228BA1}"/>
              </a:ext>
            </a:extLst>
          </p:cNvPr>
          <p:cNvSpPr/>
          <p:nvPr/>
        </p:nvSpPr>
        <p:spPr>
          <a:xfrm>
            <a:off x="2388148" y="4719728"/>
            <a:ext cx="7345783" cy="320500"/>
          </a:xfrm>
          <a:prstGeom prst="rect">
            <a:avLst/>
          </a:prstGeom>
          <a:noFill/>
          <a:ln>
            <a:noFill/>
          </a:ln>
        </p:spPr>
        <p:style>
          <a:lnRef idx="0">
            <a:scrgbClr r="0" g="0" b="0"/>
          </a:lnRef>
          <a:fillRef idx="0">
            <a:scrgbClr r="0" g="0" b="0"/>
          </a:fillRef>
          <a:effectRef idx="0">
            <a:scrgbClr r="0" g="0" b="0"/>
          </a:effectRef>
          <a:fontRef idx="minor"/>
        </p:style>
        <p:txBody>
          <a:bodyPr wrap="square" lIns="0" tIns="12600" rIns="0" bIns="0">
            <a:spAutoFit/>
          </a:bodyPr>
          <a:lstStyle/>
          <a:p>
            <a:pPr marL="12600">
              <a:lnSpc>
                <a:spcPct val="100000"/>
              </a:lnSpc>
              <a:tabLst>
                <a:tab pos="0" algn="l"/>
              </a:tabLst>
            </a:pPr>
            <a:r>
              <a:rPr lang="en-US" sz="2000" b="1" spc="-1" dirty="0">
                <a:latin typeface="Arial" panose="020B0604020202020204" pitchFamily="34" charset="0"/>
                <a:cs typeface="Arial" panose="020B0604020202020204" pitchFamily="34" charset="0"/>
              </a:rPr>
              <a:t>COLLEGE : SARANTHAN COLLEGE OF ENGINEERING</a:t>
            </a:r>
            <a:endParaRPr lang="en-IN" sz="20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15"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16"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17" name="Google Shape;206;p16"/>
          <p:cNvPicPr/>
          <p:nvPr/>
        </p:nvPicPr>
        <p:blipFill>
          <a:blip r:embed="rId2"/>
          <a:stretch/>
        </p:blipFill>
        <p:spPr>
          <a:xfrm>
            <a:off x="1666800" y="6467400"/>
            <a:ext cx="75960" cy="177480"/>
          </a:xfrm>
          <a:prstGeom prst="rect">
            <a:avLst/>
          </a:prstGeom>
          <a:ln>
            <a:noFill/>
          </a:ln>
        </p:spPr>
      </p:pic>
      <p:sp>
        <p:nvSpPr>
          <p:cNvPr id="218" name="TextShape 5"/>
          <p:cNvSpPr txBox="1"/>
          <p:nvPr/>
        </p:nvSpPr>
        <p:spPr>
          <a:xfrm>
            <a:off x="755280" y="385560"/>
            <a:ext cx="3348720" cy="1476000"/>
          </a:xfrm>
          <a:prstGeom prst="rect">
            <a:avLst/>
          </a:prstGeom>
          <a:noFill/>
          <a:ln>
            <a:noFill/>
          </a:ln>
        </p:spPr>
        <p:txBody>
          <a:bodyPr lIns="0" tIns="13320" rIns="0" bIns="0">
            <a:noAutofit/>
          </a:bodyPr>
          <a:lstStyle/>
          <a:p>
            <a:pPr marL="12600">
              <a:lnSpc>
                <a:spcPct val="100000"/>
              </a:lnSpc>
              <a:tabLst>
                <a:tab pos="0" algn="l"/>
              </a:tabLst>
            </a:pPr>
            <a:r>
              <a:rPr lang="en-US" sz="4800" b="1" strike="noStrike" spc="-1">
                <a:solidFill>
                  <a:srgbClr val="000000"/>
                </a:solidFill>
                <a:latin typeface="Trebuchet MS"/>
                <a:ea typeface="Trebuchet MS"/>
              </a:rPr>
              <a:t>RESULTS</a:t>
            </a:r>
            <a:endParaRPr lang="en-IN" sz="4800" b="0" strike="noStrike" spc="-1">
              <a:solidFill>
                <a:srgbClr val="000000"/>
              </a:solidFill>
              <a:latin typeface="Arial"/>
            </a:endParaRPr>
          </a:p>
        </p:txBody>
      </p:sp>
      <p:sp>
        <p:nvSpPr>
          <p:cNvPr id="219"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473C008A-004F-466B-8A4F-E0722E1E1F40}" type="slidenum">
              <a:rPr lang="en-US" sz="1100" b="0" strike="noStrike" spc="-1">
                <a:solidFill>
                  <a:srgbClr val="2D936B"/>
                </a:solidFill>
                <a:latin typeface="Trebuchet MS"/>
                <a:ea typeface="Trebuchet MS"/>
              </a:rPr>
              <a:t>10</a:t>
            </a:fld>
            <a:endParaRPr lang="en-IN" sz="1100" b="0" strike="noStrike" spc="-1">
              <a:latin typeface="Arial"/>
            </a:endParaRPr>
          </a:p>
        </p:txBody>
      </p:sp>
      <p:sp>
        <p:nvSpPr>
          <p:cNvPr id="220" name="CustomShape 7"/>
          <p:cNvSpPr/>
          <p:nvPr/>
        </p:nvSpPr>
        <p:spPr>
          <a:xfrm>
            <a:off x="0" y="0"/>
            <a:ext cx="8506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pic>
        <p:nvPicPr>
          <p:cNvPr id="222" name="Picture 221"/>
          <p:cNvPicPr/>
          <p:nvPr/>
        </p:nvPicPr>
        <p:blipFill>
          <a:blip r:embed="rId3"/>
          <a:srcRect l="17315" r="22446" b="6303"/>
          <a:stretch/>
        </p:blipFill>
        <p:spPr>
          <a:xfrm>
            <a:off x="720000" y="1584000"/>
            <a:ext cx="4278960" cy="3744000"/>
          </a:xfrm>
          <a:prstGeom prst="rect">
            <a:avLst/>
          </a:prstGeom>
          <a:ln>
            <a:noFill/>
          </a:ln>
        </p:spPr>
      </p:pic>
      <p:pic>
        <p:nvPicPr>
          <p:cNvPr id="223" name="Picture 222"/>
          <p:cNvPicPr/>
          <p:nvPr/>
        </p:nvPicPr>
        <p:blipFill>
          <a:blip r:embed="rId4"/>
          <a:srcRect l="20861" t="44266" r="32483"/>
          <a:stretch/>
        </p:blipFill>
        <p:spPr>
          <a:xfrm>
            <a:off x="5256360" y="2142000"/>
            <a:ext cx="5687640" cy="30420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70960" y="2162160"/>
            <a:ext cx="8933760" cy="68576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a:noFill/>
          </a:ln>
        </p:spPr>
        <p:style>
          <a:lnRef idx="0">
            <a:scrgbClr r="0" g="0" b="0"/>
          </a:lnRef>
          <a:fillRef idx="0">
            <a:scrgbClr r="0" g="0" b="0"/>
          </a:fillRef>
          <a:effectRef idx="0">
            <a:scrgbClr r="0" g="0" b="0"/>
          </a:effectRef>
          <a:fontRef idx="minor"/>
        </p:style>
        <p:txBody>
          <a:bodyPr lIns="0" tIns="0" rIns="0" bIns="0">
            <a:noAutofit/>
          </a:bodyPr>
          <a:lstStyle/>
          <a:p>
            <a:pPr marL="12600">
              <a:lnSpc>
                <a:spcPct val="100000"/>
              </a:lnSpc>
              <a:tabLst>
                <a:tab pos="0" algn="l"/>
              </a:tabLst>
            </a:pPr>
            <a:r>
              <a:rPr lang="en-US" sz="2000" b="1" strike="noStrike" spc="-1" dirty="0">
                <a:solidFill>
                  <a:srgbClr val="000000"/>
                </a:solidFill>
                <a:latin typeface="Calibri"/>
                <a:ea typeface="Calibri"/>
              </a:rPr>
              <a:t>Project Title: </a:t>
            </a:r>
            <a:r>
              <a:rPr lang="en-US" sz="2400" b="0" strike="noStrike" spc="-1" dirty="0">
                <a:solidFill>
                  <a:srgbClr val="000000"/>
                </a:solidFill>
                <a:latin typeface="Calibri"/>
                <a:ea typeface="Calibri"/>
              </a:rPr>
              <a:t> AI Chatbot Development: Creating a Versatile Virtual Assistant</a:t>
            </a:r>
            <a:endParaRPr lang="en-IN" sz="2400" b="0" strike="noStrike" spc="-1" dirty="0">
              <a:latin typeface="Arial"/>
            </a:endParaRPr>
          </a:p>
          <a:p>
            <a:pPr>
              <a:lnSpc>
                <a:spcPct val="100000"/>
              </a:lnSpc>
              <a:tabLst>
                <a:tab pos="0" algn="l"/>
              </a:tabLst>
            </a:pPr>
            <a:endParaRPr lang="en-IN" sz="2400" b="0" strike="noStrike" spc="-1" dirty="0">
              <a:latin typeface="Arial"/>
            </a:endParaRPr>
          </a:p>
          <a:p>
            <a:pPr>
              <a:lnSpc>
                <a:spcPct val="100000"/>
              </a:lnSpc>
              <a:tabLst>
                <a:tab pos="0" algn="l"/>
              </a:tabLst>
            </a:pPr>
            <a:r>
              <a:rPr lang="en-US" sz="2000" b="1" strike="noStrike" spc="-1" dirty="0">
                <a:solidFill>
                  <a:srgbClr val="000000"/>
                </a:solidFill>
                <a:latin typeface="Calibri"/>
                <a:ea typeface="Calibri"/>
              </a:rPr>
              <a:t>Problem Statement:</a:t>
            </a:r>
            <a:endParaRPr lang="en-IN" sz="2000" b="0" strike="noStrike" spc="-1" dirty="0">
              <a:latin typeface="Arial"/>
            </a:endParaRPr>
          </a:p>
          <a:p>
            <a:pPr>
              <a:lnSpc>
                <a:spcPct val="100000"/>
              </a:lnSpc>
              <a:tabLst>
                <a:tab pos="0" algn="l"/>
              </a:tabLst>
            </a:pPr>
            <a:endParaRPr lang="en-IN" sz="2000" b="0" strike="noStrike" spc="-1" dirty="0">
              <a:latin typeface="Arial"/>
            </a:endParaRPr>
          </a:p>
          <a:p>
            <a:pPr>
              <a:lnSpc>
                <a:spcPct val="100000"/>
              </a:lnSpc>
              <a:tabLst>
                <a:tab pos="0" algn="l"/>
              </a:tabLst>
            </a:pPr>
            <a:r>
              <a:rPr lang="en-US" sz="2000" b="0" strike="noStrike" spc="-1" dirty="0">
                <a:solidFill>
                  <a:srgbClr val="000000"/>
                </a:solidFill>
                <a:latin typeface="Calibri"/>
                <a:ea typeface="Calibri"/>
              </a:rPr>
              <a:t>Develop a chatbot application using Python and TensorFlow/</a:t>
            </a:r>
            <a:r>
              <a:rPr lang="en-US" sz="2000" b="0" strike="noStrike" spc="-1" dirty="0" err="1">
                <a:solidFill>
                  <a:srgbClr val="000000"/>
                </a:solidFill>
                <a:latin typeface="Calibri"/>
                <a:ea typeface="Calibri"/>
              </a:rPr>
              <a:t>Keras</a:t>
            </a:r>
            <a:r>
              <a:rPr lang="en-US" sz="2000" b="0" strike="noStrike" spc="-1" dirty="0">
                <a:solidFill>
                  <a:srgbClr val="000000"/>
                </a:solidFill>
                <a:latin typeface="Calibri"/>
                <a:ea typeface="Calibri"/>
              </a:rPr>
              <a:t> to facilitate natural language interactions between users and the system. The chatbot should be capable of understanding user queries, providing relevant responses, and engaging in meaningful conversations on various topics. The primary goal is to create an intelligent conversational interface that enhances user experience and assists users in obtaining information or completing tasks efficiently.</a:t>
            </a:r>
            <a:endParaRPr lang="en-IN" sz="2000" b="0" strike="noStrike" spc="-1" dirty="0">
              <a:latin typeface="Arial"/>
            </a:endParaRPr>
          </a:p>
        </p:txBody>
      </p:sp>
      <p:grpSp>
        <p:nvGrpSpPr>
          <p:cNvPr id="119" name="Group 2"/>
          <p:cNvGrpSpPr/>
          <p:nvPr/>
        </p:nvGrpSpPr>
        <p:grpSpPr>
          <a:xfrm>
            <a:off x="7448760" y="0"/>
            <a:ext cx="4743360" cy="6858360"/>
            <a:chOff x="7448760" y="0"/>
            <a:chExt cx="4743360" cy="6858360"/>
          </a:xfrm>
        </p:grpSpPr>
        <p:sp>
          <p:nvSpPr>
            <p:cNvPr id="120" name="CustomShape 3"/>
            <p:cNvSpPr/>
            <p:nvPr/>
          </p:nvSpPr>
          <p:spPr>
            <a:xfrm>
              <a:off x="9377280" y="468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1" name="CustomShape 4"/>
            <p:cNvSpPr/>
            <p:nvPr/>
          </p:nvSpPr>
          <p:spPr>
            <a:xfrm>
              <a:off x="7448760" y="369504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22" name="CustomShape 5"/>
            <p:cNvSpPr/>
            <p:nvPr/>
          </p:nvSpPr>
          <p:spPr>
            <a:xfrm>
              <a:off x="9182160" y="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23" name="CustomShape 6"/>
            <p:cNvSpPr/>
            <p:nvPr/>
          </p:nvSpPr>
          <p:spPr>
            <a:xfrm>
              <a:off x="9603000" y="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24" name="CustomShape 7"/>
            <p:cNvSpPr/>
            <p:nvPr/>
          </p:nvSpPr>
          <p:spPr>
            <a:xfrm>
              <a:off x="8934480" y="304812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25" name="CustomShape 8"/>
            <p:cNvSpPr/>
            <p:nvPr/>
          </p:nvSpPr>
          <p:spPr>
            <a:xfrm>
              <a:off x="9338040" y="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26" name="CustomShape 9"/>
            <p:cNvSpPr/>
            <p:nvPr/>
          </p:nvSpPr>
          <p:spPr>
            <a:xfrm>
              <a:off x="10896480" y="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27" name="CustomShape 10"/>
            <p:cNvSpPr/>
            <p:nvPr/>
          </p:nvSpPr>
          <p:spPr>
            <a:xfrm>
              <a:off x="10936080" y="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28" name="CustomShape 11"/>
            <p:cNvSpPr/>
            <p:nvPr/>
          </p:nvSpPr>
          <p:spPr>
            <a:xfrm>
              <a:off x="10372680" y="359100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29"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33" name="TextShape 16"/>
          <p:cNvSpPr txBox="1"/>
          <p:nvPr/>
        </p:nvSpPr>
        <p:spPr>
          <a:xfrm>
            <a:off x="576000" y="632520"/>
            <a:ext cx="6748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TITLE</a:t>
            </a:r>
            <a:endParaRPr lang="en-IN" sz="4250" b="0" strike="noStrike" spc="-1">
              <a:solidFill>
                <a:srgbClr val="000000"/>
              </a:solidFill>
              <a:latin typeface="Arial"/>
            </a:endParaRPr>
          </a:p>
        </p:txBody>
      </p:sp>
      <p:grpSp>
        <p:nvGrpSpPr>
          <p:cNvPr id="134" name="Group 17"/>
          <p:cNvGrpSpPr/>
          <p:nvPr/>
        </p:nvGrpSpPr>
        <p:grpSpPr>
          <a:xfrm>
            <a:off x="466560" y="6410160"/>
            <a:ext cx="3704760" cy="294840"/>
            <a:chOff x="466560" y="6410160"/>
            <a:chExt cx="3704760" cy="294840"/>
          </a:xfrm>
        </p:grpSpPr>
        <p:pic>
          <p:nvPicPr>
            <p:cNvPr id="135" name="Google Shape;88;p8"/>
            <p:cNvPicPr/>
            <p:nvPr/>
          </p:nvPicPr>
          <p:blipFill>
            <a:blip r:embed="rId2"/>
            <a:stretch/>
          </p:blipFill>
          <p:spPr>
            <a:xfrm>
              <a:off x="676440" y="6467400"/>
              <a:ext cx="2142720" cy="199800"/>
            </a:xfrm>
            <a:prstGeom prst="rect">
              <a:avLst/>
            </a:prstGeom>
            <a:ln>
              <a:noFill/>
            </a:ln>
          </p:spPr>
        </p:pic>
        <p:pic>
          <p:nvPicPr>
            <p:cNvPr id="136" name="Google Shape;89;p8"/>
            <p:cNvPicPr/>
            <p:nvPr/>
          </p:nvPicPr>
          <p:blipFill>
            <a:blip r:embed="rId3"/>
            <a:stretch/>
          </p:blipFill>
          <p:spPr>
            <a:xfrm>
              <a:off x="466560" y="6410160"/>
              <a:ext cx="3704760" cy="294840"/>
            </a:xfrm>
            <a:prstGeom prst="rect">
              <a:avLst/>
            </a:prstGeom>
            <a:ln>
              <a:noFill/>
            </a:ln>
          </p:spPr>
        </p:pic>
      </p:grpSp>
      <p:sp>
        <p:nvSpPr>
          <p:cNvPr id="138" name="TextShape 19"/>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2E8639E3-1CD9-48D8-9486-321E030A6342}" type="slidenum">
              <a:rPr lang="en-US" sz="1100" b="0" strike="noStrike" spc="-1">
                <a:solidFill>
                  <a:srgbClr val="2D936B"/>
                </a:solidFill>
                <a:latin typeface="Trebuchet MS"/>
                <a:ea typeface="Trebuchet MS"/>
              </a:rPr>
              <a:t>2</a:t>
            </a:fld>
            <a:endParaRPr lang="en-IN" sz="11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1872000" y="864000"/>
            <a:ext cx="7920000" cy="58244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alpha val="3000"/>
            </a:srgbClr>
          </a:solid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1. Project Goals and Objectives: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Overview of the main goals and objectives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Highlights what the project aims to achieve.</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2. Target Audience:</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Description of the intended users or audience for the chatbot application.</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understanding user needs and preferences.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3. Scope of Work:</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Definition of the boundaries and extent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Clarifies what functionalities and features are included.</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4. Research and Planning:</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Brief overview of the research conducted on mental health issues and existing chatbots.</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5. Challenges and Opportunities:</a:t>
            </a:r>
            <a:endParaRPr lang="en-IN" sz="1400" b="0" strike="noStrike" spc="-1">
              <a:latin typeface="Arial"/>
            </a:endParaRPr>
          </a:p>
          <a:p>
            <a:pPr>
              <a:lnSpc>
                <a:spcPct val="100000"/>
              </a:lnSpc>
            </a:pPr>
            <a:r>
              <a:rPr lang="en-US" sz="1400" b="0" strike="noStrike" spc="-1">
                <a:solidFill>
                  <a:srgbClr val="000000"/>
                </a:solidFill>
                <a:latin typeface="Arial"/>
                <a:ea typeface="Arial"/>
              </a:rPr>
              <a:t>   - Identification of potential challenges and opportunities associated with the project.</a:t>
            </a:r>
            <a:endParaRPr lang="en-IN" sz="1400" b="0" strike="noStrike" spc="-1">
              <a:latin typeface="Arial"/>
            </a:endParaRPr>
          </a:p>
          <a:p>
            <a:pPr>
              <a:lnSpc>
                <a:spcPct val="100000"/>
              </a:lnSpc>
            </a:pPr>
            <a:r>
              <a:rPr lang="en-US" sz="1400" b="1" strike="noStrike" spc="-1">
                <a:solidFill>
                  <a:srgbClr val="000000"/>
                </a:solidFill>
                <a:latin typeface="Arial"/>
                <a:ea typeface="Arial"/>
              </a:rPr>
              <a:t>6. Expected Outcomes:</a:t>
            </a:r>
            <a:endParaRPr lang="en-IN" sz="1400" b="0" strike="noStrike" spc="-1">
              <a:latin typeface="Arial"/>
            </a:endParaRPr>
          </a:p>
          <a:p>
            <a:pPr>
              <a:lnSpc>
                <a:spcPct val="100000"/>
              </a:lnSpc>
            </a:pPr>
            <a:r>
              <a:rPr lang="en-US" sz="1400" b="1" strike="noStrike" spc="-1">
                <a:solidFill>
                  <a:srgbClr val="000000"/>
                </a:solidFill>
                <a:latin typeface="Arial"/>
                <a:ea typeface="Arial"/>
              </a:rPr>
              <a:t>  </a:t>
            </a:r>
            <a:r>
              <a:rPr lang="en-US" sz="1400" b="0" strike="noStrike" spc="-1">
                <a:solidFill>
                  <a:srgbClr val="000000"/>
                </a:solidFill>
                <a:latin typeface="Arial"/>
                <a:ea typeface="Arial"/>
              </a:rPr>
              <a:t> - Description of the expected outcomes and deliverables of the project.</a:t>
            </a:r>
            <a:endParaRPr lang="en-IN" sz="1400" b="0" strike="noStrike" spc="-1">
              <a:latin typeface="Arial"/>
            </a:endParaRPr>
          </a:p>
          <a:p>
            <a:pPr>
              <a:lnSpc>
                <a:spcPct val="100000"/>
              </a:lnSpc>
            </a:pPr>
            <a:r>
              <a:rPr lang="en-US" sz="1400" b="0" strike="noStrike" spc="-1">
                <a:solidFill>
                  <a:srgbClr val="000000"/>
                </a:solidFill>
                <a:latin typeface="Arial"/>
                <a:ea typeface="Arial"/>
              </a:rPr>
              <a:t>   - Provides a vision of what success looks like for the project.</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1" strike="noStrike" spc="-1">
                <a:solidFill>
                  <a:srgbClr val="000000"/>
                </a:solidFill>
                <a:latin typeface="Arial"/>
                <a:ea typeface="Arial"/>
              </a:rPr>
              <a:t>7. Timeline and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Overview of the project timeline and key milestones.</a:t>
            </a:r>
            <a:endParaRPr lang="en-IN" sz="1400" b="0" strike="noStrike" spc="-1">
              <a:latin typeface="Arial"/>
            </a:endParaRPr>
          </a:p>
          <a:p>
            <a:pPr>
              <a:lnSpc>
                <a:spcPct val="100000"/>
              </a:lnSpc>
            </a:pPr>
            <a:r>
              <a:rPr lang="en-US" sz="1400" b="0" strike="noStrike" spc="-1">
                <a:solidFill>
                  <a:srgbClr val="000000"/>
                </a:solidFill>
                <a:latin typeface="Arial"/>
                <a:ea typeface="Arial"/>
              </a:rPr>
              <a:t>   - Helps in tracking progress and managing project deadlines.</a:t>
            </a:r>
            <a:endParaRPr lang="en-IN" sz="1400" b="0" strike="noStrike" spc="-1">
              <a:latin typeface="Arial"/>
            </a:endParaRPr>
          </a:p>
        </p:txBody>
      </p:sp>
      <p:grpSp>
        <p:nvGrpSpPr>
          <p:cNvPr id="140" name="Group 2"/>
          <p:cNvGrpSpPr/>
          <p:nvPr/>
        </p:nvGrpSpPr>
        <p:grpSpPr>
          <a:xfrm>
            <a:off x="7416000" y="-720"/>
            <a:ext cx="4743360" cy="6858360"/>
            <a:chOff x="7416000" y="-720"/>
            <a:chExt cx="4743360" cy="6858360"/>
          </a:xfrm>
        </p:grpSpPr>
        <p:sp>
          <p:nvSpPr>
            <p:cNvPr id="141" name="CustomShape 3"/>
            <p:cNvSpPr/>
            <p:nvPr/>
          </p:nvSpPr>
          <p:spPr>
            <a:xfrm>
              <a:off x="9344520" y="3960"/>
              <a:ext cx="1218240" cy="6853320"/>
            </a:xfrm>
            <a:custGeom>
              <a:avLst/>
              <a:gdLst/>
              <a:ahLst/>
              <a:cxnLst/>
              <a:rect l="l" t="t" r="r" b="b"/>
              <a:pathLst>
                <a:path w="1218565" h="6853555">
                  <a:moveTo>
                    <a:pt x="0" y="0"/>
                  </a:moveTo>
                  <a:lnTo>
                    <a:pt x="1218352" y="685317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2" name="CustomShape 4"/>
            <p:cNvSpPr/>
            <p:nvPr/>
          </p:nvSpPr>
          <p:spPr>
            <a:xfrm>
              <a:off x="7416000" y="3694320"/>
              <a:ext cx="4743000" cy="3163320"/>
            </a:xfrm>
            <a:custGeom>
              <a:avLst/>
              <a:gdLst/>
              <a:ahLst/>
              <a:cxnLst/>
              <a:rect l="l" t="t" r="r" b="b"/>
              <a:pathLst>
                <a:path w="4743450" h="3163570">
                  <a:moveTo>
                    <a:pt x="4743387" y="0"/>
                  </a:moveTo>
                  <a:lnTo>
                    <a:pt x="0" y="3163101"/>
                  </a:lnTo>
                </a:path>
              </a:pathLst>
            </a:custGeom>
            <a:noFill/>
            <a:ln w="9360">
              <a:solidFill>
                <a:srgbClr val="5FCAEE"/>
              </a:solidFill>
              <a:round/>
            </a:ln>
          </p:spPr>
          <p:style>
            <a:lnRef idx="0">
              <a:scrgbClr r="0" g="0" b="0"/>
            </a:lnRef>
            <a:fillRef idx="0">
              <a:scrgbClr r="0" g="0" b="0"/>
            </a:fillRef>
            <a:effectRef idx="0">
              <a:scrgbClr r="0" g="0" b="0"/>
            </a:effectRef>
            <a:fontRef idx="minor"/>
          </p:style>
        </p:sp>
        <p:sp>
          <p:nvSpPr>
            <p:cNvPr id="143" name="CustomShape 5"/>
            <p:cNvSpPr/>
            <p:nvPr/>
          </p:nvSpPr>
          <p:spPr>
            <a:xfrm>
              <a:off x="9149400" y="-720"/>
              <a:ext cx="3009600" cy="685764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a:noFill/>
            </a:ln>
          </p:spPr>
          <p:style>
            <a:lnRef idx="0">
              <a:scrgbClr r="0" g="0" b="0"/>
            </a:lnRef>
            <a:fillRef idx="0">
              <a:scrgbClr r="0" g="0" b="0"/>
            </a:fillRef>
            <a:effectRef idx="0">
              <a:scrgbClr r="0" g="0" b="0"/>
            </a:effectRef>
            <a:fontRef idx="minor"/>
          </p:style>
        </p:sp>
        <p:sp>
          <p:nvSpPr>
            <p:cNvPr id="144" name="CustomShape 6"/>
            <p:cNvSpPr/>
            <p:nvPr/>
          </p:nvSpPr>
          <p:spPr>
            <a:xfrm>
              <a:off x="9570240" y="-720"/>
              <a:ext cx="2589120" cy="685764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a:noFill/>
            </a:ln>
          </p:spPr>
          <p:style>
            <a:lnRef idx="0">
              <a:scrgbClr r="0" g="0" b="0"/>
            </a:lnRef>
            <a:fillRef idx="0">
              <a:scrgbClr r="0" g="0" b="0"/>
            </a:fillRef>
            <a:effectRef idx="0">
              <a:scrgbClr r="0" g="0" b="0"/>
            </a:effectRef>
            <a:fontRef idx="minor"/>
          </p:style>
        </p:sp>
        <p:sp>
          <p:nvSpPr>
            <p:cNvPr id="145" name="CustomShape 7"/>
            <p:cNvSpPr/>
            <p:nvPr/>
          </p:nvSpPr>
          <p:spPr>
            <a:xfrm>
              <a:off x="8901720" y="3047400"/>
              <a:ext cx="3257280" cy="380952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sp>
          <p:nvSpPr>
            <p:cNvPr id="146" name="CustomShape 8"/>
            <p:cNvSpPr/>
            <p:nvPr/>
          </p:nvSpPr>
          <p:spPr>
            <a:xfrm>
              <a:off x="9305280" y="-720"/>
              <a:ext cx="2854080" cy="685764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a:noFill/>
            </a:ln>
          </p:spPr>
          <p:style>
            <a:lnRef idx="0">
              <a:scrgbClr r="0" g="0" b="0"/>
            </a:lnRef>
            <a:fillRef idx="0">
              <a:scrgbClr r="0" g="0" b="0"/>
            </a:fillRef>
            <a:effectRef idx="0">
              <a:scrgbClr r="0" g="0" b="0"/>
            </a:effectRef>
            <a:fontRef idx="minor"/>
          </p:style>
        </p:sp>
        <p:sp>
          <p:nvSpPr>
            <p:cNvPr id="147" name="CustomShape 9"/>
            <p:cNvSpPr/>
            <p:nvPr/>
          </p:nvSpPr>
          <p:spPr>
            <a:xfrm>
              <a:off x="10863720" y="-720"/>
              <a:ext cx="1294920" cy="685764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a:noFill/>
            </a:ln>
          </p:spPr>
          <p:style>
            <a:lnRef idx="0">
              <a:scrgbClr r="0" g="0" b="0"/>
            </a:lnRef>
            <a:fillRef idx="0">
              <a:scrgbClr r="0" g="0" b="0"/>
            </a:fillRef>
            <a:effectRef idx="0">
              <a:scrgbClr r="0" g="0" b="0"/>
            </a:effectRef>
            <a:fontRef idx="minor"/>
          </p:style>
        </p:sp>
        <p:sp>
          <p:nvSpPr>
            <p:cNvPr id="148" name="CustomShape 10"/>
            <p:cNvSpPr/>
            <p:nvPr/>
          </p:nvSpPr>
          <p:spPr>
            <a:xfrm>
              <a:off x="10903320" y="-720"/>
              <a:ext cx="1255680" cy="685764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a:noFill/>
            </a:ln>
          </p:spPr>
          <p:style>
            <a:lnRef idx="0">
              <a:scrgbClr r="0" g="0" b="0"/>
            </a:lnRef>
            <a:fillRef idx="0">
              <a:scrgbClr r="0" g="0" b="0"/>
            </a:fillRef>
            <a:effectRef idx="0">
              <a:scrgbClr r="0" g="0" b="0"/>
            </a:effectRef>
            <a:fontRef idx="minor"/>
          </p:style>
        </p:sp>
        <p:sp>
          <p:nvSpPr>
            <p:cNvPr id="149" name="CustomShape 11"/>
            <p:cNvSpPr/>
            <p:nvPr/>
          </p:nvSpPr>
          <p:spPr>
            <a:xfrm>
              <a:off x="10339920" y="3590280"/>
              <a:ext cx="1819080" cy="3266640"/>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000"/>
              </a:srgbClr>
            </a:solidFill>
            <a:ln>
              <a:noFill/>
            </a:ln>
          </p:spPr>
          <p:style>
            <a:lnRef idx="0">
              <a:scrgbClr r="0" g="0" b="0"/>
            </a:lnRef>
            <a:fillRef idx="0">
              <a:scrgbClr r="0" g="0" b="0"/>
            </a:fillRef>
            <a:effectRef idx="0">
              <a:scrgbClr r="0" g="0" b="0"/>
            </a:effectRef>
            <a:fontRef idx="minor"/>
          </p:style>
        </p:sp>
      </p:grpSp>
      <p:sp>
        <p:nvSpPr>
          <p:cNvPr id="150" name="CustomShape 12"/>
          <p:cNvSpPr/>
          <p:nvPr/>
        </p:nvSpPr>
        <p:spPr>
          <a:xfrm>
            <a:off x="0" y="4010040"/>
            <a:ext cx="447480" cy="2847600"/>
          </a:xfrm>
          <a:custGeom>
            <a:avLst/>
            <a:gdLst/>
            <a:ahLst/>
            <a:cxnLst/>
            <a:rect l="l" t="t" r="r" b="b"/>
            <a:pathLst>
              <a:path w="447675" h="2847975">
                <a:moveTo>
                  <a:pt x="0" y="0"/>
                </a:moveTo>
                <a:lnTo>
                  <a:pt x="0" y="2847975"/>
                </a:lnTo>
                <a:lnTo>
                  <a:pt x="447675" y="2847975"/>
                </a:lnTo>
                <a:lnTo>
                  <a:pt x="0" y="0"/>
                </a:lnTo>
                <a:close/>
              </a:path>
            </a:pathLst>
          </a:custGeom>
          <a:solidFill>
            <a:srgbClr val="5FCAEE">
              <a:alpha val="70000"/>
            </a:srgbClr>
          </a:solidFill>
          <a:ln>
            <a:noFill/>
          </a:ln>
        </p:spPr>
        <p:style>
          <a:lnRef idx="0">
            <a:scrgbClr r="0" g="0" b="0"/>
          </a:lnRef>
          <a:fillRef idx="0">
            <a:scrgbClr r="0" g="0" b="0"/>
          </a:fillRef>
          <a:effectRef idx="0">
            <a:scrgbClr r="0" g="0" b="0"/>
          </a:effectRef>
          <a:fontRef idx="minor"/>
        </p:style>
      </p:sp>
      <p:sp>
        <p:nvSpPr>
          <p:cNvPr id="151" name="CustomShape 13"/>
          <p:cNvSpPr/>
          <p:nvPr/>
        </p:nvSpPr>
        <p:spPr>
          <a:xfrm>
            <a:off x="752400" y="6486120"/>
            <a:ext cx="1773360" cy="38376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nSpc>
                <a:spcPct val="115000"/>
              </a:lnSpc>
              <a:tabLst>
                <a:tab pos="0" algn="l"/>
              </a:tabLst>
            </a:pPr>
            <a:r>
              <a:rPr lang="en-US" sz="1100" b="0" strike="noStrike" spc="-1">
                <a:solidFill>
                  <a:srgbClr val="2D83C3"/>
                </a:solidFill>
                <a:latin typeface="Trebuchet MS"/>
                <a:ea typeface="Trebuchet MS"/>
              </a:rPr>
              <a:t>3/21/2024  </a:t>
            </a:r>
            <a:r>
              <a:rPr lang="en-US" sz="1100" b="1" strike="noStrike" spc="-1">
                <a:solidFill>
                  <a:srgbClr val="2D83C3"/>
                </a:solidFill>
                <a:latin typeface="Trebuchet MS"/>
                <a:ea typeface="Trebuchet MS"/>
              </a:rPr>
              <a:t>Annual Review</a:t>
            </a:r>
            <a:endParaRPr lang="en-IN" sz="1100" b="0" strike="noStrike" spc="-1">
              <a:latin typeface="Arial"/>
            </a:endParaRPr>
          </a:p>
        </p:txBody>
      </p:sp>
      <p:sp>
        <p:nvSpPr>
          <p:cNvPr id="152" name="CustomShape 14"/>
          <p:cNvSpPr/>
          <p:nvPr/>
        </p:nvSpPr>
        <p:spPr>
          <a:xfrm>
            <a:off x="7362720" y="447840"/>
            <a:ext cx="361440" cy="36144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style>
          <a:lnRef idx="0">
            <a:scrgbClr r="0" g="0" b="0"/>
          </a:lnRef>
          <a:fillRef idx="0">
            <a:scrgbClr r="0" g="0" b="0"/>
          </a:fillRef>
          <a:effectRef idx="0">
            <a:scrgbClr r="0" g="0" b="0"/>
          </a:effectRef>
          <a:fontRef idx="minor"/>
        </p:style>
      </p:sp>
      <p:sp>
        <p:nvSpPr>
          <p:cNvPr id="153" name="CustomShape 15"/>
          <p:cNvSpPr/>
          <p:nvPr/>
        </p:nvSpPr>
        <p:spPr>
          <a:xfrm>
            <a:off x="11010960" y="5610240"/>
            <a:ext cx="647280" cy="64728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style>
          <a:lnRef idx="0">
            <a:scrgbClr r="0" g="0" b="0"/>
          </a:lnRef>
          <a:fillRef idx="0">
            <a:scrgbClr r="0" g="0" b="0"/>
          </a:fillRef>
          <a:effectRef idx="0">
            <a:scrgbClr r="0" g="0" b="0"/>
          </a:effectRef>
          <a:fontRef idx="minor"/>
        </p:style>
      </p:sp>
      <p:pic>
        <p:nvPicPr>
          <p:cNvPr id="154" name="Google Shape;112;p9"/>
          <p:cNvPicPr/>
          <p:nvPr/>
        </p:nvPicPr>
        <p:blipFill>
          <a:blip r:embed="rId3"/>
          <a:stretch/>
        </p:blipFill>
        <p:spPr>
          <a:xfrm>
            <a:off x="10686960" y="6134040"/>
            <a:ext cx="247320" cy="247320"/>
          </a:xfrm>
          <a:prstGeom prst="rect">
            <a:avLst/>
          </a:prstGeom>
          <a:ln>
            <a:noFill/>
          </a:ln>
        </p:spPr>
      </p:pic>
      <p:sp>
        <p:nvSpPr>
          <p:cNvPr id="158" name="TextShape 17"/>
          <p:cNvSpPr txBox="1"/>
          <p:nvPr/>
        </p:nvSpPr>
        <p:spPr>
          <a:xfrm>
            <a:off x="1666440" y="252000"/>
            <a:ext cx="3877560" cy="1476000"/>
          </a:xfrm>
          <a:prstGeom prst="rect">
            <a:avLst/>
          </a:prstGeom>
          <a:noFill/>
          <a:ln>
            <a:noFill/>
          </a:ln>
        </p:spPr>
        <p:txBody>
          <a:bodyPr lIns="0" tIns="13320" rIns="0" bIns="0">
            <a:noAutofit/>
          </a:bodyPr>
          <a:lstStyle/>
          <a:p>
            <a:pPr marL="12600" algn="ctr">
              <a:lnSpc>
                <a:spcPct val="100000"/>
              </a:lnSpc>
              <a:tabLst>
                <a:tab pos="0" algn="l"/>
              </a:tabLst>
            </a:pPr>
            <a:r>
              <a:rPr lang="en-US" sz="4800" b="1" strike="noStrike" spc="-1">
                <a:solidFill>
                  <a:srgbClr val="000000"/>
                </a:solidFill>
                <a:latin typeface="Trebuchet MS"/>
                <a:ea typeface="Trebuchet MS"/>
              </a:rPr>
              <a:t>AGENDA</a:t>
            </a:r>
            <a:endParaRPr lang="en-IN" sz="4800" b="0" strike="noStrike" spc="-1">
              <a:solidFill>
                <a:srgbClr val="000000"/>
              </a:solidFill>
              <a:latin typeface="Arial"/>
            </a:endParaRPr>
          </a:p>
        </p:txBody>
      </p:sp>
      <p:sp>
        <p:nvSpPr>
          <p:cNvPr id="159" name="TextShape 18"/>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735F7CE3-13E2-4E5E-B77B-BC15D62C3DE2}" type="slidenum">
              <a:rPr lang="en-US" sz="1100" b="0" strike="noStrike" spc="-1">
                <a:solidFill>
                  <a:srgbClr val="2D936B"/>
                </a:solidFill>
                <a:latin typeface="Trebuchet MS"/>
                <a:ea typeface="Trebuchet MS"/>
              </a:rPr>
              <a:t>3</a:t>
            </a:fld>
            <a:endParaRPr lang="en-IN" sz="11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2"/>
          <p:cNvSpPr txBox="1"/>
          <p:nvPr/>
        </p:nvSpPr>
        <p:spPr>
          <a:xfrm>
            <a:off x="648000" y="288000"/>
            <a:ext cx="722988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PROBLEM	STATEMENT</a:t>
            </a:r>
            <a:endParaRPr lang="en-IN" sz="4250" b="0" strike="noStrike" spc="-1">
              <a:solidFill>
                <a:srgbClr val="000000"/>
              </a:solidFill>
              <a:latin typeface="Arial"/>
            </a:endParaRPr>
          </a:p>
        </p:txBody>
      </p:sp>
      <p:pic>
        <p:nvPicPr>
          <p:cNvPr id="162" name="Google Shape;124;p10"/>
          <p:cNvPicPr/>
          <p:nvPr/>
        </p:nvPicPr>
        <p:blipFill>
          <a:blip r:embed="rId2"/>
          <a:stretch/>
        </p:blipFill>
        <p:spPr>
          <a:xfrm>
            <a:off x="676440" y="6467400"/>
            <a:ext cx="2142720" cy="199800"/>
          </a:xfrm>
          <a:prstGeom prst="rect">
            <a:avLst/>
          </a:prstGeom>
          <a:ln>
            <a:noFill/>
          </a:ln>
        </p:spPr>
      </p:pic>
      <p:sp>
        <p:nvSpPr>
          <p:cNvPr id="164" name="TextShape 4"/>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EA1E0C65-0DF0-455D-A601-E5664FEB524F}" type="slidenum">
              <a:rPr lang="en-US" sz="1100" b="0" strike="noStrike" spc="-1">
                <a:solidFill>
                  <a:srgbClr val="2D936B"/>
                </a:solidFill>
                <a:latin typeface="Trebuchet MS"/>
                <a:ea typeface="Trebuchet MS"/>
              </a:rPr>
              <a:t>4</a:t>
            </a:fld>
            <a:endParaRPr lang="en-IN" sz="1100" b="0" strike="noStrike" spc="-1">
              <a:latin typeface="Times New Roman"/>
            </a:endParaRPr>
          </a:p>
        </p:txBody>
      </p:sp>
      <p:sp>
        <p:nvSpPr>
          <p:cNvPr id="165" name="CustomShape 5"/>
          <p:cNvSpPr/>
          <p:nvPr/>
        </p:nvSpPr>
        <p:spPr>
          <a:xfrm>
            <a:off x="576000" y="1176840"/>
            <a:ext cx="7576200" cy="5029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tabLst>
                <a:tab pos="0" algn="l"/>
              </a:tabLst>
            </a:pPr>
            <a:r>
              <a:rPr lang="en-US" sz="1800" b="0" strike="noStrike" spc="-1">
                <a:solidFill>
                  <a:srgbClr val="000000"/>
                </a:solidFill>
                <a:latin typeface="Arial"/>
                <a:ea typeface="Arial"/>
              </a:rPr>
              <a:t>Develop an AI-powered chatbot application aimed at providing mental health support and resources to users. The chatbot should be capable of engaging in empathetic and supportive conversations, offering relevant information, resources, and guidance on various mental health issues. The primary goal is to create a user-friendly and accessible platform that empowers individuals to seek assistance, reduce stigma surrounding mental health, and promote well-being in the digital space.</a:t>
            </a:r>
            <a:endParaRPr lang="en-IN" sz="1800" b="0" strike="noStrike" spc="-1">
              <a:latin typeface="Arial"/>
            </a:endParaRPr>
          </a:p>
          <a:p>
            <a:pPr>
              <a:lnSpc>
                <a:spcPct val="100000"/>
              </a:lnSpc>
              <a:tabLst>
                <a:tab pos="0" algn="l"/>
              </a:tabLst>
            </a:pP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Develop an AI-powered chatbot application to provide mental health support and resources.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Create empathetic conversations and offer relevant information on various mental health issues.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Enable crisis intervention features and connections with mental health professionals.</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Tailor responses based on individual user profiles while ensuring privacy and confidentiality.</a:t>
            </a:r>
            <a:endParaRPr lang="en-IN" sz="1800" b="0" strike="noStrike" spc="-1">
              <a:latin typeface="Arial"/>
            </a:endParaRPr>
          </a:p>
          <a:p>
            <a:pPr indent="-114120">
              <a:lnSpc>
                <a:spcPct val="100000"/>
              </a:lnSpc>
              <a:buClr>
                <a:srgbClr val="000000"/>
              </a:buClr>
              <a:buFont typeface="Arial"/>
              <a:buChar char="•"/>
              <a:tabLst>
                <a:tab pos="0" algn="l"/>
              </a:tabLst>
            </a:pPr>
            <a:r>
              <a:rPr lang="en-US" sz="1800" b="0" strike="noStrike" spc="-1">
                <a:solidFill>
                  <a:srgbClr val="000000"/>
                </a:solidFill>
                <a:latin typeface="Arial"/>
                <a:ea typeface="Arial"/>
              </a:rPr>
              <a:t>Aim to reduce stigma surrounding mental health and promote well-being in the digital space.</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4"/>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75" name="TextShape 5"/>
          <p:cNvSpPr txBox="1"/>
          <p:nvPr/>
        </p:nvSpPr>
        <p:spPr>
          <a:xfrm>
            <a:off x="739800" y="829800"/>
            <a:ext cx="7612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PROJECT	OVERVIEW</a:t>
            </a:r>
            <a:endParaRPr lang="en-IN" sz="4250" b="0" strike="noStrike" spc="-1">
              <a:solidFill>
                <a:srgbClr val="000000"/>
              </a:solidFill>
              <a:latin typeface="Arial"/>
            </a:endParaRPr>
          </a:p>
        </p:txBody>
      </p:sp>
      <p:pic>
        <p:nvPicPr>
          <p:cNvPr id="176" name="Google Shape;142;p11"/>
          <p:cNvPicPr/>
          <p:nvPr/>
        </p:nvPicPr>
        <p:blipFill>
          <a:blip r:embed="rId2"/>
          <a:stretch/>
        </p:blipFill>
        <p:spPr>
          <a:xfrm>
            <a:off x="676440" y="6467400"/>
            <a:ext cx="2142720" cy="199800"/>
          </a:xfrm>
          <a:prstGeom prst="rect">
            <a:avLst/>
          </a:prstGeom>
          <a:ln>
            <a:noFill/>
          </a:ln>
        </p:spPr>
      </p:pic>
      <p:sp>
        <p:nvSpPr>
          <p:cNvPr id="178" name="TextShape 7"/>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16C5AB6-3843-4B9C-8F45-E62525D34C27}" type="slidenum">
              <a:rPr lang="en-US" sz="1100" b="0" strike="noStrike" spc="-1">
                <a:solidFill>
                  <a:srgbClr val="2D936B"/>
                </a:solidFill>
                <a:latin typeface="Trebuchet MS"/>
                <a:ea typeface="Trebuchet MS"/>
              </a:rPr>
              <a:t>5</a:t>
            </a:fld>
            <a:endParaRPr lang="en-IN" sz="1100" b="0" strike="noStrike" spc="-1">
              <a:latin typeface="Times New Roman"/>
            </a:endParaRPr>
          </a:p>
        </p:txBody>
      </p:sp>
      <p:sp>
        <p:nvSpPr>
          <p:cNvPr id="179" name="CustomShape 8"/>
          <p:cNvSpPr/>
          <p:nvPr/>
        </p:nvSpPr>
        <p:spPr>
          <a:xfrm>
            <a:off x="656640" y="2019240"/>
            <a:ext cx="7846560" cy="39315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39320">
              <a:lnSpc>
                <a:spcPct val="100000"/>
              </a:lnSpc>
              <a:spcBef>
                <a:spcPts val="567"/>
              </a:spcBef>
              <a:buClr>
                <a:srgbClr val="000000"/>
              </a:buClr>
              <a:buFont typeface="Arial"/>
              <a:buChar char="•"/>
            </a:pPr>
            <a:r>
              <a:rPr lang="en-US" sz="1800" b="1" strike="noStrike" spc="-1">
                <a:solidFill>
                  <a:srgbClr val="000000"/>
                </a:solidFill>
                <a:latin typeface="Arial"/>
                <a:ea typeface="Arial"/>
              </a:rPr>
              <a:t>Chatbot Application Project:</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Develop a chatbot application leveraging AI and NLP for mental health support.</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Goals and Objectives:</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Provide empathetic conversations, crisis intervention, and personalized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Target Audience: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Individuals seeking mental health assistance, support, and information.</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Scope of Work:</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Design conversational flow, develop NLP models, and integrate with mental health resources.</a:t>
            </a:r>
            <a:endParaRPr lang="en-IN" sz="1800" b="0" strike="noStrike" spc="-1">
              <a:latin typeface="Arial"/>
            </a:endParaRPr>
          </a:p>
          <a:p>
            <a:pPr indent="-139320">
              <a:lnSpc>
                <a:spcPct val="100000"/>
              </a:lnSpc>
              <a:buClr>
                <a:srgbClr val="000000"/>
              </a:buClr>
              <a:buFont typeface="Arial"/>
              <a:buChar char="•"/>
            </a:pPr>
            <a:r>
              <a:rPr lang="en-US" sz="1800" b="1" strike="noStrike" spc="-1">
                <a:solidFill>
                  <a:srgbClr val="000000"/>
                </a:solidFill>
                <a:latin typeface="Arial"/>
                <a:ea typeface="Arial"/>
              </a:rPr>
              <a:t>Expected Outcome:</a:t>
            </a:r>
            <a:endParaRPr lang="en-IN" sz="1800" b="0" strike="noStrike" spc="-1">
              <a:latin typeface="Arial"/>
            </a:endParaRPr>
          </a:p>
          <a:p>
            <a:pPr indent="-139320">
              <a:lnSpc>
                <a:spcPct val="100000"/>
              </a:lnSpc>
              <a:buClr>
                <a:srgbClr val="000000"/>
              </a:buClr>
              <a:buFont typeface="Arial"/>
              <a:buChar char="•"/>
            </a:pPr>
            <a:r>
              <a:rPr lang="en-US" sz="1800" b="0" strike="noStrike" spc="-1">
                <a:solidFill>
                  <a:srgbClr val="000000"/>
                </a:solidFill>
                <a:latin typeface="Arial"/>
                <a:ea typeface="Arial"/>
              </a:rPr>
              <a:t>A user-friendly chatbot platform offering accessible and reliable mental health support.</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extShape 4"/>
          <p:cNvSpPr txBox="1"/>
          <p:nvPr/>
        </p:nvSpPr>
        <p:spPr>
          <a:xfrm>
            <a:off x="594360" y="923410"/>
            <a:ext cx="7004520" cy="1161720"/>
          </a:xfrm>
          <a:prstGeom prst="rect">
            <a:avLst/>
          </a:prstGeom>
          <a:noFill/>
          <a:ln>
            <a:noFill/>
          </a:ln>
        </p:spPr>
        <p:txBody>
          <a:bodyPr lIns="0" tIns="16560" rIns="0" bIns="0">
            <a:noAutofit/>
          </a:bodyPr>
          <a:lstStyle/>
          <a:p>
            <a:pPr marL="12600">
              <a:lnSpc>
                <a:spcPct val="100000"/>
              </a:lnSpc>
              <a:tabLst>
                <a:tab pos="0" algn="l"/>
              </a:tabLst>
            </a:pPr>
            <a:r>
              <a:rPr lang="en-US" sz="3200" b="1" strike="noStrike" spc="-1" dirty="0">
                <a:solidFill>
                  <a:srgbClr val="000000"/>
                </a:solidFill>
                <a:latin typeface="Trebuchet MS"/>
                <a:ea typeface="Trebuchet MS"/>
              </a:rPr>
              <a:t>WHO ARE THE END USERS?</a:t>
            </a:r>
            <a:endParaRPr lang="en-IN" sz="3200" b="0" strike="noStrike" spc="-1" dirty="0">
              <a:solidFill>
                <a:srgbClr val="000000"/>
              </a:solidFill>
              <a:latin typeface="Arial"/>
            </a:endParaRPr>
          </a:p>
        </p:txBody>
      </p:sp>
      <p:pic>
        <p:nvPicPr>
          <p:cNvPr id="184" name="Google Shape;154;p12"/>
          <p:cNvPicPr/>
          <p:nvPr/>
        </p:nvPicPr>
        <p:blipFill>
          <a:blip r:embed="rId2"/>
          <a:stretch/>
        </p:blipFill>
        <p:spPr>
          <a:xfrm>
            <a:off x="723960" y="6172200"/>
            <a:ext cx="2180880" cy="485280"/>
          </a:xfrm>
          <a:prstGeom prst="rect">
            <a:avLst/>
          </a:prstGeom>
          <a:ln>
            <a:noFill/>
          </a:ln>
        </p:spPr>
      </p:pic>
      <p:sp>
        <p:nvSpPr>
          <p:cNvPr id="186"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C8F92F7A-B3E4-4856-974E-02261004F517}" type="slidenum">
              <a:rPr lang="en-US" sz="1100" b="0" strike="noStrike" spc="-1">
                <a:solidFill>
                  <a:srgbClr val="2D936B"/>
                </a:solidFill>
                <a:latin typeface="Trebuchet MS"/>
                <a:ea typeface="Trebuchet MS"/>
              </a:rPr>
              <a:t>6</a:t>
            </a:fld>
            <a:endParaRPr lang="en-IN" sz="1100" b="0" strike="noStrike" spc="-1">
              <a:latin typeface="Times New Roman"/>
            </a:endParaRPr>
          </a:p>
        </p:txBody>
      </p:sp>
      <p:sp>
        <p:nvSpPr>
          <p:cNvPr id="187" name="CustomShape 7"/>
          <p:cNvSpPr/>
          <p:nvPr/>
        </p:nvSpPr>
        <p:spPr>
          <a:xfrm>
            <a:off x="594360" y="2088000"/>
            <a:ext cx="9053640" cy="371412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Individuals Seeking Mental Health Support:</a:t>
            </a:r>
            <a:r>
              <a:rPr lang="en-US" sz="1400" b="0" strike="noStrike" spc="-1">
                <a:solidFill>
                  <a:srgbClr val="000000"/>
                </a:solidFill>
                <a:latin typeface="Arial"/>
                <a:ea typeface="Arial"/>
              </a:rPr>
              <a:t> People experiencing mental health challenges such as stress, anxiety, depression, or other mental health conditions who are looking for guidance, resources, or someone to talk to.</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Caregivers and Support Networks:</a:t>
            </a:r>
            <a:r>
              <a:rPr lang="en-US" sz="1400" b="0" strike="noStrike" spc="-1">
                <a:solidFill>
                  <a:srgbClr val="000000"/>
                </a:solidFill>
                <a:latin typeface="Arial"/>
                <a:ea typeface="Arial"/>
              </a:rPr>
              <a:t> Family members, friends, or caregivers of individuals dealing with mental health issues who seek information, advice, or support on how to assist their loved ones.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Students and Young Adults:</a:t>
            </a:r>
            <a:r>
              <a:rPr lang="en-US" sz="1400" b="0" strike="noStrike" spc="-1">
                <a:solidFill>
                  <a:srgbClr val="000000"/>
                </a:solidFill>
                <a:latin typeface="Arial"/>
                <a:ea typeface="Arial"/>
              </a:rPr>
              <a:t> Students, adolescents, or young adults facing academic, social, or personal stressors who may benefit from access to mental health resources and coping strategies.</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Professionals in the Mental Health Field:</a:t>
            </a:r>
            <a:r>
              <a:rPr lang="en-US" sz="1400" b="0" strike="noStrike" spc="-1">
                <a:solidFill>
                  <a:srgbClr val="000000"/>
                </a:solidFill>
                <a:latin typeface="Arial"/>
                <a:ea typeface="Arial"/>
              </a:rPr>
              <a:t> Mental health professionals, therapists, counselors, or psychologists who may use the chatbot as a supplementary tool for their practice or recommend it to their clients for additional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General Public: </a:t>
            </a:r>
            <a:r>
              <a:rPr lang="en-US" sz="1400" b="0" strike="noStrike" spc="-1">
                <a:solidFill>
                  <a:srgbClr val="000000"/>
                </a:solidFill>
                <a:latin typeface="Arial"/>
                <a:ea typeface="Arial"/>
              </a:rPr>
              <a:t>Individuals interested in learning more about mental health, self-care practices, or ways to support others in their community, regardless of whether they are currently experiencing mental health challenges themselves.</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2"/>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190" name="CustomShape 3"/>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191" name="TextShape 4"/>
          <p:cNvSpPr txBox="1"/>
          <p:nvPr/>
        </p:nvSpPr>
        <p:spPr>
          <a:xfrm>
            <a:off x="504000" y="432000"/>
            <a:ext cx="9762840" cy="1158480"/>
          </a:xfrm>
          <a:prstGeom prst="rect">
            <a:avLst/>
          </a:prstGeom>
          <a:noFill/>
          <a:ln>
            <a:noFill/>
          </a:ln>
        </p:spPr>
        <p:txBody>
          <a:bodyPr lIns="0" tIns="13320" rIns="0" bIns="0">
            <a:noAutofit/>
          </a:bodyPr>
          <a:lstStyle/>
          <a:p>
            <a:pPr marL="12600">
              <a:lnSpc>
                <a:spcPct val="100000"/>
              </a:lnSpc>
              <a:tabLst>
                <a:tab pos="0" algn="l"/>
              </a:tabLst>
            </a:pPr>
            <a:r>
              <a:rPr lang="en-US" sz="3600" b="1" strike="noStrike" spc="-1">
                <a:solidFill>
                  <a:srgbClr val="000000"/>
                </a:solidFill>
                <a:latin typeface="Trebuchet MS"/>
                <a:ea typeface="Trebuchet MS"/>
              </a:rPr>
              <a:t>YOUR SOLUTION AND ITS VALUE PROPOSITION</a:t>
            </a:r>
            <a:endParaRPr lang="en-IN" sz="3600" b="0" strike="noStrike" spc="-1">
              <a:solidFill>
                <a:srgbClr val="000000"/>
              </a:solidFill>
              <a:latin typeface="Arial"/>
            </a:endParaRPr>
          </a:p>
        </p:txBody>
      </p:sp>
      <p:pic>
        <p:nvPicPr>
          <p:cNvPr id="192" name="Google Shape;166;p13"/>
          <p:cNvPicPr/>
          <p:nvPr/>
        </p:nvPicPr>
        <p:blipFill>
          <a:blip r:embed="rId2"/>
          <a:stretch/>
        </p:blipFill>
        <p:spPr>
          <a:xfrm>
            <a:off x="676440" y="6467400"/>
            <a:ext cx="2142720" cy="199800"/>
          </a:xfrm>
          <a:prstGeom prst="rect">
            <a:avLst/>
          </a:prstGeom>
          <a:ln>
            <a:noFill/>
          </a:ln>
        </p:spPr>
      </p:pic>
      <p:sp>
        <p:nvSpPr>
          <p:cNvPr id="194" name="TextShape 6"/>
          <p:cNvSpPr txBox="1"/>
          <p:nvPr/>
        </p:nvSpPr>
        <p:spPr>
          <a:xfrm>
            <a:off x="11353320" y="6473160"/>
            <a:ext cx="150840" cy="3984480"/>
          </a:xfrm>
          <a:prstGeom prst="rect">
            <a:avLst/>
          </a:prstGeom>
          <a:noFill/>
          <a:ln>
            <a:noFill/>
          </a:ln>
        </p:spPr>
        <p:txBody>
          <a:bodyPr lIns="0" tIns="6840" rIns="0" bIns="0">
            <a:noAutofit/>
          </a:bodyPr>
          <a:lstStyle/>
          <a:p>
            <a:pPr marL="38160">
              <a:lnSpc>
                <a:spcPct val="100000"/>
              </a:lnSpc>
              <a:tabLst>
                <a:tab pos="0" algn="l"/>
              </a:tabLst>
            </a:pPr>
            <a:fld id="{167ADB3B-41F2-4549-971E-AE359B23C4E4}" type="slidenum">
              <a:rPr lang="en-US" sz="1100" b="0" strike="noStrike" spc="-1">
                <a:solidFill>
                  <a:srgbClr val="2D936B"/>
                </a:solidFill>
                <a:latin typeface="Trebuchet MS"/>
                <a:ea typeface="Trebuchet MS"/>
              </a:rPr>
              <a:t>7</a:t>
            </a:fld>
            <a:endParaRPr lang="en-IN" sz="1100" b="0" strike="noStrike" spc="-1">
              <a:latin typeface="Times New Roman"/>
            </a:endParaRPr>
          </a:p>
        </p:txBody>
      </p:sp>
      <p:sp>
        <p:nvSpPr>
          <p:cNvPr id="195" name="CustomShape 7"/>
          <p:cNvSpPr/>
          <p:nvPr/>
        </p:nvSpPr>
        <p:spPr>
          <a:xfrm>
            <a:off x="0" y="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
        <p:nvSpPr>
          <p:cNvPr id="196" name="CustomShape 8"/>
          <p:cNvSpPr/>
          <p:nvPr/>
        </p:nvSpPr>
        <p:spPr>
          <a:xfrm>
            <a:off x="668520" y="1256040"/>
            <a:ext cx="8141400" cy="4816440"/>
          </a:xfrm>
          <a:prstGeom prst="rect">
            <a:avLst/>
          </a:prstGeom>
          <a:noFill/>
          <a:ln>
            <a:noFill/>
          </a:ln>
        </p:spPr>
        <p:style>
          <a:lnRef idx="0">
            <a:scrgbClr r="0" g="0" b="0"/>
          </a:lnRef>
          <a:fillRef idx="0">
            <a:scrgbClr r="0" g="0" b="0"/>
          </a:fillRef>
          <a:effectRef idx="0">
            <a:scrgbClr r="0" g="0" b="0"/>
          </a:effectRef>
          <a:fontRef idx="minor"/>
        </p:style>
        <p:txBody>
          <a:bodyPr lIns="0" tIns="198360" rIns="0" bIns="0" anchor="ctr">
            <a:noAutofit/>
          </a:bodyPr>
          <a:lstStyle/>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Empathetic Support:</a:t>
            </a:r>
            <a:r>
              <a:rPr lang="en-US" sz="1600" b="0" strike="noStrike" spc="-1">
                <a:solidFill>
                  <a:srgbClr val="000000"/>
                </a:solidFill>
                <a:latin typeface="Arial"/>
                <a:ea typeface="Arial"/>
              </a:rPr>
              <a:t> Our chatbot engages users in empathetic conversations, demonstrating sensitivity and understanding towards their mental health concerns. This creates a safe and non-judgmental space for users to express themselves and seek assistance.</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Personalized Assistance:</a:t>
            </a:r>
            <a:r>
              <a:rPr lang="en-US" sz="1600" b="0" strike="noStrike" spc="-1">
                <a:solidFill>
                  <a:srgbClr val="000000"/>
                </a:solidFill>
                <a:latin typeface="Arial"/>
                <a:ea typeface="Arial"/>
              </a:rPr>
              <a:t> By tailoring responses based on individual user profiles and preferences, our chatbot delivers personalized recommendations, coping strategies, and resources tailored to each user's unique needs and circumstances.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Crisis Intervention:</a:t>
            </a:r>
            <a:r>
              <a:rPr lang="en-US" sz="1600" b="0" strike="noStrike" spc="-1">
                <a:solidFill>
                  <a:srgbClr val="000000"/>
                </a:solidFill>
                <a:latin typeface="Arial"/>
                <a:ea typeface="Arial"/>
              </a:rPr>
              <a:t> Our chatbot includes features for crisis intervention, providing immediate access to helplines, de-escalation techniques, and emergency response protocols. This ensures timely support and assistance during critical situations.</a:t>
            </a: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endParaRPr lang="en-IN" sz="1600" b="0" strike="noStrike" spc="-1">
              <a:latin typeface="Arial"/>
            </a:endParaRPr>
          </a:p>
          <a:p>
            <a:pPr marL="216000" indent="-216000">
              <a:lnSpc>
                <a:spcPct val="100000"/>
              </a:lnSpc>
              <a:buClr>
                <a:srgbClr val="000000"/>
              </a:buClr>
              <a:buSzPct val="45000"/>
              <a:buFont typeface="Wingdings" charset="2"/>
              <a:buChar char=""/>
              <a:tabLst>
                <a:tab pos="0" algn="l"/>
              </a:tabLst>
            </a:pPr>
            <a:r>
              <a:rPr lang="en-US" sz="1600" b="1" strike="noStrike" spc="-1">
                <a:solidFill>
                  <a:srgbClr val="000000"/>
                </a:solidFill>
                <a:latin typeface="Arial"/>
                <a:ea typeface="Arial"/>
              </a:rPr>
              <a:t>Accessible Resources:</a:t>
            </a:r>
            <a:r>
              <a:rPr lang="en-US" sz="1600" b="0" strike="noStrike" spc="-1">
                <a:solidFill>
                  <a:srgbClr val="000000"/>
                </a:solidFill>
                <a:latin typeface="Arial"/>
                <a:ea typeface="Arial"/>
              </a:rPr>
              <a:t> Users can access a comprehensive repository of mental health resources, including articles, self-help tips, coping strategies, and professional support services. This empowers users to learn more about mental health, develop self-care practices, and connect with relevant support networks.</a:t>
            </a:r>
            <a:endParaRPr lang="en-IN" sz="1600" b="0" strike="noStrike" spc="-1">
              <a:latin typeface="Arial"/>
            </a:endParaRPr>
          </a:p>
        </p:txBody>
      </p:sp>
      <p:sp>
        <p:nvSpPr>
          <p:cNvPr id="197" name="CustomShape 9"/>
          <p:cNvSpPr/>
          <p:nvPr/>
        </p:nvSpPr>
        <p:spPr>
          <a:xfrm>
            <a:off x="152280" y="152280"/>
            <a:ext cx="3149280" cy="36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a:lnSpc>
                <a:spcPct val="100000"/>
              </a:lnSpc>
              <a:tabLst>
                <a:tab pos="0" algn="l"/>
              </a:tabLst>
            </a:pPr>
            <a:b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0" name="CustomShape 3"/>
          <p:cNvSpPr/>
          <p:nvPr/>
        </p:nvSpPr>
        <p:spPr>
          <a:xfrm>
            <a:off x="6696000" y="169560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1"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sp>
        <p:nvSpPr>
          <p:cNvPr id="202" name="TextShape 5"/>
          <p:cNvSpPr txBox="1"/>
          <p:nvPr/>
        </p:nvSpPr>
        <p:spPr>
          <a:xfrm>
            <a:off x="739800" y="474840"/>
            <a:ext cx="8620200" cy="1311480"/>
          </a:xfrm>
          <a:prstGeom prst="rect">
            <a:avLst/>
          </a:prstGeom>
          <a:noFill/>
          <a:ln>
            <a:noFill/>
          </a:ln>
        </p:spPr>
        <p:txBody>
          <a:bodyPr lIns="0" tIns="16560" rIns="0" bIns="0">
            <a:noAutofit/>
          </a:bodyPr>
          <a:lstStyle/>
          <a:p>
            <a:pPr marL="12600">
              <a:lnSpc>
                <a:spcPct val="100000"/>
              </a:lnSpc>
              <a:tabLst>
                <a:tab pos="0" algn="l"/>
              </a:tabLst>
            </a:pPr>
            <a:r>
              <a:rPr lang="en-US" sz="4250" b="1" strike="noStrike" spc="-1">
                <a:solidFill>
                  <a:srgbClr val="000000"/>
                </a:solidFill>
                <a:latin typeface="Trebuchet MS"/>
                <a:ea typeface="Trebuchet MS"/>
              </a:rPr>
              <a:t>THE WOW IN YOUR SOLUTION</a:t>
            </a:r>
            <a:endParaRPr lang="en-IN" sz="4250" b="0" strike="noStrike" spc="-1">
              <a:solidFill>
                <a:srgbClr val="000000"/>
              </a:solidFill>
              <a:latin typeface="Arial"/>
            </a:endParaRPr>
          </a:p>
        </p:txBody>
      </p:sp>
      <p:sp>
        <p:nvSpPr>
          <p:cNvPr id="203" name="CustomShape 6"/>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F4085097-CEA0-49E8-80A2-035FA46687C3}" type="slidenum">
              <a:rPr lang="en-US" sz="1100" b="0" strike="noStrike" spc="-1">
                <a:solidFill>
                  <a:srgbClr val="2D936B"/>
                </a:solidFill>
                <a:latin typeface="Trebuchet MS"/>
                <a:ea typeface="Trebuchet MS"/>
              </a:rPr>
              <a:t>8</a:t>
            </a:fld>
            <a:endParaRPr lang="en-IN" sz="1100" b="0" strike="noStrike" spc="-1">
              <a:latin typeface="Arial"/>
            </a:endParaRPr>
          </a:p>
        </p:txBody>
      </p:sp>
      <p:sp>
        <p:nvSpPr>
          <p:cNvPr id="204" name="CustomShape 7"/>
          <p:cNvSpPr/>
          <p:nvPr/>
        </p:nvSpPr>
        <p:spPr>
          <a:xfrm>
            <a:off x="685800" y="1995840"/>
            <a:ext cx="8848440" cy="435348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buClr>
                <a:srgbClr val="000000"/>
              </a:buClr>
              <a:buFont typeface="Arial"/>
              <a:buChar char="•"/>
            </a:pPr>
            <a:r>
              <a:rPr lang="en-US" sz="1400" b="1" strike="noStrike" spc="-1">
                <a:solidFill>
                  <a:srgbClr val="000000"/>
                </a:solidFill>
                <a:latin typeface="Arial"/>
                <a:ea typeface="Arial"/>
              </a:rPr>
              <a:t>Empathetic Conversations:</a:t>
            </a:r>
            <a:r>
              <a:rPr lang="en-US" sz="1400" b="0" strike="noStrike" spc="-1">
                <a:solidFill>
                  <a:srgbClr val="000000"/>
                </a:solidFill>
                <a:latin typeface="Arial"/>
                <a:ea typeface="Arial"/>
              </a:rPr>
              <a:t> Our chatbot engages users in conversations that feel natural, empathetic, and human-like, thanks to advanced natural language processing (NLP) techniques. Users feel understood, heard, and supported, creating a profound emotional connection.</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Crisis Intervention Features: </a:t>
            </a:r>
            <a:r>
              <a:rPr lang="en-US" sz="1400" b="0" strike="noStrike" spc="-1">
                <a:solidFill>
                  <a:srgbClr val="000000"/>
                </a:solidFill>
                <a:latin typeface="Arial"/>
                <a:ea typeface="Arial"/>
              </a:rPr>
              <a:t>In moments of crisis, our chatbot provides immediate access to helplines, de-escalation techniques, and emergency response protocols. This proactive approach can make a life-saving difference during critical situations, offering reassurance and support when it's needed most.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Personalized Assistance:</a:t>
            </a:r>
            <a:r>
              <a:rPr lang="en-US" sz="1400" b="0" strike="noStrike" spc="-1">
                <a:solidFill>
                  <a:srgbClr val="000000"/>
                </a:solidFill>
                <a:latin typeface="Arial"/>
                <a:ea typeface="Arial"/>
              </a:rPr>
              <a:t> Our chatbot delivers personalized recommendations, coping strategies, and resources tailored to each user's unique needs and circumstances. By understanding and adapting to individual preferences and challenges, it provides highly relevant and impactful support.</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Comprehensive Resource Repository:</a:t>
            </a:r>
            <a:r>
              <a:rPr lang="en-US" sz="1400" b="0" strike="noStrike" spc="-1">
                <a:solidFill>
                  <a:srgbClr val="000000"/>
                </a:solidFill>
                <a:latin typeface="Arial"/>
                <a:ea typeface="Arial"/>
              </a:rPr>
              <a:t> Users have access to a wealth of mental health resources, including articles, self-help tips, coping strategies, and professional support services. This comprehensive repository empowers users to explore, learn, and take proactive steps towards improving their mental well-being.</a:t>
            </a:r>
            <a:endParaRPr lang="en-IN" sz="1400" b="0" strike="noStrike" spc="-1">
              <a:latin typeface="Arial"/>
            </a:endParaRPr>
          </a:p>
          <a:p>
            <a:pPr indent="-114120">
              <a:lnSpc>
                <a:spcPct val="100000"/>
              </a:lnSpc>
              <a:buClr>
                <a:srgbClr val="000000"/>
              </a:buClr>
              <a:buFont typeface="Arial"/>
              <a:buChar char="•"/>
            </a:pPr>
            <a:endParaRPr lang="en-IN" sz="1400" b="0" strike="noStrike" spc="-1">
              <a:latin typeface="Arial"/>
            </a:endParaRPr>
          </a:p>
          <a:p>
            <a:pPr indent="-114120">
              <a:lnSpc>
                <a:spcPct val="100000"/>
              </a:lnSpc>
              <a:buClr>
                <a:srgbClr val="000000"/>
              </a:buClr>
              <a:buFont typeface="Arial"/>
              <a:buChar char="•"/>
            </a:pPr>
            <a:r>
              <a:rPr lang="en-US" sz="1400" b="1" strike="noStrike" spc="-1">
                <a:solidFill>
                  <a:srgbClr val="000000"/>
                </a:solidFill>
                <a:latin typeface="Arial"/>
                <a:ea typeface="Arial"/>
              </a:rPr>
              <a:t>User-Friendly Interface: </a:t>
            </a:r>
            <a:r>
              <a:rPr lang="en-US" sz="1400" b="0" strike="noStrike" spc="-1">
                <a:solidFill>
                  <a:srgbClr val="000000"/>
                </a:solidFill>
                <a:latin typeface="Arial"/>
                <a:ea typeface="Arial"/>
              </a:rPr>
              <a:t>Our chatbot features a user-friendly interface designed for ease of use and accessibility. Whether users are tech-savvy or not, they can navigate the chatbot effortlessly, ensuring that everyone can benefit from its support and resources.</a:t>
            </a:r>
            <a:endParaRPr lang="en-IN" sz="1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2"/>
          <p:cNvSpPr/>
          <p:nvPr/>
        </p:nvSpPr>
        <p:spPr>
          <a:xfrm>
            <a:off x="9353520" y="5362560"/>
            <a:ext cx="456840" cy="45684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ln>
            <a:noFill/>
          </a:ln>
        </p:spPr>
        <p:style>
          <a:lnRef idx="0">
            <a:scrgbClr r="0" g="0" b="0"/>
          </a:lnRef>
          <a:fillRef idx="0">
            <a:scrgbClr r="0" g="0" b="0"/>
          </a:fillRef>
          <a:effectRef idx="0">
            <a:scrgbClr r="0" g="0" b="0"/>
          </a:effectRef>
          <a:fontRef idx="minor"/>
        </p:style>
      </p:sp>
      <p:sp>
        <p:nvSpPr>
          <p:cNvPr id="207" name="CustomShape 3"/>
          <p:cNvSpPr/>
          <p:nvPr/>
        </p:nvSpPr>
        <p:spPr>
          <a:xfrm>
            <a:off x="8424000" y="540360"/>
            <a:ext cx="313920" cy="32364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p:spPr>
        <p:style>
          <a:lnRef idx="0">
            <a:scrgbClr r="0" g="0" b="0"/>
          </a:lnRef>
          <a:fillRef idx="0">
            <a:scrgbClr r="0" g="0" b="0"/>
          </a:fillRef>
          <a:effectRef idx="0">
            <a:scrgbClr r="0" g="0" b="0"/>
          </a:effectRef>
          <a:fontRef idx="minor"/>
        </p:style>
      </p:sp>
      <p:sp>
        <p:nvSpPr>
          <p:cNvPr id="208" name="CustomShape 4"/>
          <p:cNvSpPr/>
          <p:nvPr/>
        </p:nvSpPr>
        <p:spPr>
          <a:xfrm>
            <a:off x="9353520" y="5896080"/>
            <a:ext cx="180720" cy="18072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a:ln>
            <a:noFill/>
          </a:ln>
        </p:spPr>
        <p:style>
          <a:lnRef idx="0">
            <a:scrgbClr r="0" g="0" b="0"/>
          </a:lnRef>
          <a:fillRef idx="0">
            <a:scrgbClr r="0" g="0" b="0"/>
          </a:fillRef>
          <a:effectRef idx="0">
            <a:scrgbClr r="0" g="0" b="0"/>
          </a:effectRef>
          <a:fontRef idx="minor"/>
        </p:style>
      </p:sp>
      <p:pic>
        <p:nvPicPr>
          <p:cNvPr id="209" name="Google Shape;191;p15"/>
          <p:cNvPicPr/>
          <p:nvPr/>
        </p:nvPicPr>
        <p:blipFill>
          <a:blip r:embed="rId2"/>
          <a:stretch/>
        </p:blipFill>
        <p:spPr>
          <a:xfrm>
            <a:off x="1666800" y="6467400"/>
            <a:ext cx="75960" cy="177480"/>
          </a:xfrm>
          <a:prstGeom prst="rect">
            <a:avLst/>
          </a:prstGeom>
          <a:ln>
            <a:noFill/>
          </a:ln>
        </p:spPr>
      </p:pic>
      <p:sp>
        <p:nvSpPr>
          <p:cNvPr id="210" name="CustomShape 5"/>
          <p:cNvSpPr/>
          <p:nvPr/>
        </p:nvSpPr>
        <p:spPr>
          <a:xfrm>
            <a:off x="11277360" y="6473160"/>
            <a:ext cx="228240" cy="174600"/>
          </a:xfrm>
          <a:prstGeom prst="rect">
            <a:avLst/>
          </a:prstGeom>
          <a:noFill/>
          <a:ln>
            <a:noFill/>
          </a:ln>
        </p:spPr>
        <p:style>
          <a:lnRef idx="0">
            <a:scrgbClr r="0" g="0" b="0"/>
          </a:lnRef>
          <a:fillRef idx="0">
            <a:scrgbClr r="0" g="0" b="0"/>
          </a:fillRef>
          <a:effectRef idx="0">
            <a:scrgbClr r="0" g="0" b="0"/>
          </a:effectRef>
          <a:fontRef idx="minor"/>
        </p:style>
        <p:txBody>
          <a:bodyPr lIns="0" tIns="6840" rIns="0" bIns="0">
            <a:spAutoFit/>
          </a:bodyPr>
          <a:lstStyle/>
          <a:p>
            <a:pPr marL="38160">
              <a:lnSpc>
                <a:spcPct val="100000"/>
              </a:lnSpc>
              <a:tabLst>
                <a:tab pos="0" algn="l"/>
              </a:tabLst>
            </a:pPr>
            <a:fld id="{C33DB65C-2208-46D6-AF63-4D77C1BF08C2}" type="slidenum">
              <a:rPr lang="en-US" sz="1100" b="0" strike="noStrike" spc="-1">
                <a:solidFill>
                  <a:srgbClr val="2D936B"/>
                </a:solidFill>
                <a:latin typeface="Trebuchet MS"/>
                <a:ea typeface="Trebuchet MS"/>
              </a:rPr>
              <a:t>9</a:t>
            </a:fld>
            <a:endParaRPr lang="en-IN" sz="1100" b="0" strike="noStrike" spc="-1">
              <a:latin typeface="Arial"/>
            </a:endParaRPr>
          </a:p>
        </p:txBody>
      </p:sp>
      <p:sp>
        <p:nvSpPr>
          <p:cNvPr id="211" name="CustomShape 6"/>
          <p:cNvSpPr/>
          <p:nvPr/>
        </p:nvSpPr>
        <p:spPr>
          <a:xfrm>
            <a:off x="739800" y="291240"/>
            <a:ext cx="5380200" cy="744840"/>
          </a:xfrm>
          <a:prstGeom prst="rect">
            <a:avLst/>
          </a:prstGeom>
          <a:noFill/>
          <a:ln>
            <a:noFill/>
          </a:ln>
        </p:spPr>
        <p:style>
          <a:lnRef idx="0">
            <a:scrgbClr r="0" g="0" b="0"/>
          </a:lnRef>
          <a:fillRef idx="0">
            <a:scrgbClr r="0" g="0" b="0"/>
          </a:fillRef>
          <a:effectRef idx="0">
            <a:scrgbClr r="0" g="0" b="0"/>
          </a:effectRef>
          <a:fontRef idx="minor"/>
        </p:style>
        <p:txBody>
          <a:bodyPr lIns="0" tIns="13320" rIns="0" bIns="0">
            <a:spAutoFit/>
          </a:bodyPr>
          <a:lstStyle/>
          <a:p>
            <a:pPr marL="12600">
              <a:lnSpc>
                <a:spcPct val="100000"/>
              </a:lnSpc>
              <a:tabLst>
                <a:tab pos="0" algn="l"/>
              </a:tabLst>
            </a:pPr>
            <a:r>
              <a:rPr lang="en-US" sz="4800" b="1" strike="noStrike" spc="-1">
                <a:solidFill>
                  <a:srgbClr val="000000"/>
                </a:solidFill>
                <a:latin typeface="Trebuchet MS"/>
                <a:ea typeface="Trebuchet MS"/>
              </a:rPr>
              <a:t>MODELLING</a:t>
            </a:r>
            <a:endParaRPr lang="en-IN" sz="4800" b="0" strike="noStrike" spc="-1">
              <a:latin typeface="Arial"/>
            </a:endParaRPr>
          </a:p>
        </p:txBody>
      </p:sp>
      <p:sp>
        <p:nvSpPr>
          <p:cNvPr id="212" name="CustomShape 7"/>
          <p:cNvSpPr/>
          <p:nvPr/>
        </p:nvSpPr>
        <p:spPr>
          <a:xfrm>
            <a:off x="648000" y="1080000"/>
            <a:ext cx="7394760" cy="53528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Collection:</a:t>
            </a:r>
            <a:r>
              <a:rPr lang="en-US" sz="1400" b="0" strike="noStrike" spc="-1">
                <a:solidFill>
                  <a:srgbClr val="000000"/>
                </a:solidFill>
                <a:latin typeface="Arial"/>
                <a:ea typeface="Arial"/>
              </a:rPr>
              <a:t> We gather a diverse range of conversational data relevant to mental health topics. This data includes user queries, responses, and context-rich interactions to train our chatbot effectively.</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Data Preprocessing:</a:t>
            </a:r>
            <a:r>
              <a:rPr lang="en-US" sz="1400" b="0" strike="noStrike" spc="-1">
                <a:solidFill>
                  <a:srgbClr val="000000"/>
                </a:solidFill>
                <a:latin typeface="Arial"/>
                <a:ea typeface="Arial"/>
              </a:rPr>
              <a:t> The collected data undergoes preprocessing steps such as tokenization, lemmatization, and cleaning to ensure consistency and prepare it for modeling.</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Model Selection: </a:t>
            </a:r>
            <a:r>
              <a:rPr lang="en-US" sz="1400" b="0" strike="noStrike" spc="-1">
                <a:solidFill>
                  <a:srgbClr val="000000"/>
                </a:solidFill>
                <a:latin typeface="Arial"/>
                <a:ea typeface="Arial"/>
              </a:rPr>
              <a:t>We choose a suitable machine learning or deep learning model architecture for our chatbot. This could include recurrent neural networks (RNNs), long short-term memory networks (LSTMs), or transformer-based models like BERT or GPT.</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Training: </a:t>
            </a:r>
            <a:r>
              <a:rPr lang="en-US" sz="1400" b="0" strike="noStrike" spc="-1">
                <a:solidFill>
                  <a:srgbClr val="000000"/>
                </a:solidFill>
                <a:latin typeface="Arial"/>
                <a:ea typeface="Arial"/>
              </a:rPr>
              <a:t>The selected model is trained on the preprocessed data to learn patterns and relationships between user queries and responses. We use techniques like backpropagation and gradient descent to optimize the model's parameters.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Validation: </a:t>
            </a:r>
            <a:r>
              <a:rPr lang="en-US" sz="1400" b="0" strike="noStrike" spc="-1">
                <a:solidFill>
                  <a:srgbClr val="000000"/>
                </a:solidFill>
                <a:latin typeface="Arial"/>
                <a:ea typeface="Arial"/>
              </a:rPr>
              <a:t>We validate the trained model using separate validation data to ensure its performance and generalization ability. This step helps us identify and address any overfitting or underfitting issues.</a:t>
            </a:r>
            <a:endParaRPr lang="en-IN" sz="1400" b="0" strike="noStrike" spc="-1">
              <a:latin typeface="Arial"/>
            </a:endParaRPr>
          </a:p>
          <a:p>
            <a:pPr indent="-114120">
              <a:lnSpc>
                <a:spcPct val="100000"/>
              </a:lnSpc>
              <a:spcBef>
                <a:spcPts val="283"/>
              </a:spcBef>
              <a:buClr>
                <a:srgbClr val="000000"/>
              </a:buClr>
              <a:buFont typeface="Arial"/>
              <a:buChar char="•"/>
            </a:pPr>
            <a:endParaRPr lang="en-IN" sz="1400" b="0" strike="noStrike" spc="-1">
              <a:latin typeface="Arial"/>
            </a:endParaRPr>
          </a:p>
          <a:p>
            <a:pPr indent="-114120">
              <a:lnSpc>
                <a:spcPct val="100000"/>
              </a:lnSpc>
              <a:spcBef>
                <a:spcPts val="283"/>
              </a:spcBef>
              <a:buClr>
                <a:srgbClr val="000000"/>
              </a:buClr>
              <a:buFont typeface="Arial"/>
              <a:buChar char="•"/>
            </a:pPr>
            <a:r>
              <a:rPr lang="en-US" sz="1400" b="1" strike="noStrike" spc="-1">
                <a:solidFill>
                  <a:srgbClr val="000000"/>
                </a:solidFill>
                <a:latin typeface="Arial"/>
                <a:ea typeface="Arial"/>
              </a:rPr>
              <a:t>Evaluation: </a:t>
            </a:r>
            <a:r>
              <a:rPr lang="en-US" sz="1400" b="0" strike="noStrike" spc="-1">
                <a:solidFill>
                  <a:srgbClr val="000000"/>
                </a:solidFill>
                <a:latin typeface="Arial"/>
                <a:ea typeface="Arial"/>
              </a:rPr>
              <a:t>The model's performance is evaluated using metrics such as accuracy, precision, recall, and F1-score. We analyze the model's ability to understand user intents, generate relevant responses, and handle various conversational scenarios.</a:t>
            </a:r>
            <a:endParaRPr lang="en-IN" sz="1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1336</Words>
  <Application>Microsoft Office PowerPoint</Application>
  <PresentationFormat>Widescreen</PresentationFormat>
  <Paragraphs>113</Paragraphs>
  <Slides>10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Symbol</vt:lpstr>
      <vt:lpstr>Times New Roman</vt:lpstr>
      <vt:lpstr>Trebuchet MS</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Monisha Narayanan</cp:lastModifiedBy>
  <cp:revision>3</cp:revision>
  <dcterms:modified xsi:type="dcterms:W3CDTF">2024-04-05T06:11:23Z</dcterms:modified>
  <dc:language>en-IN</dc:language>
</cp:coreProperties>
</file>