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Lst>
  <p:sldIdLst>
    <p:sldId id="260" r:id="rId2"/>
    <p:sldId id="263" r:id="rId3"/>
    <p:sldId id="264" r:id="rId4"/>
    <p:sldId id="265" r:id="rId5"/>
    <p:sldId id="274" r:id="rId6"/>
    <p:sldId id="268" r:id="rId7"/>
    <p:sldId id="273" r:id="rId8"/>
    <p:sldId id="276" r:id="rId9"/>
    <p:sldId id="277" r:id="rId10"/>
    <p:sldId id="278" r:id="rId11"/>
    <p:sldId id="279" r:id="rId12"/>
    <p:sldId id="280" r:id="rId13"/>
    <p:sldId id="275"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80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1CE5D48-3DD5-4F2D-BD15-D5F45E577730}" type="datetimeFigureOut">
              <a:rPr lang="en-US" smtClean="0"/>
              <a:pPr/>
              <a:t>18-Nov-19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989BAD6C-7BFE-4AA8-AD40-60FD51802F70}"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1CE5D48-3DD5-4F2D-BD15-D5F45E577730}" type="datetimeFigureOut">
              <a:rPr lang="en-US" smtClean="0"/>
              <a:pPr/>
              <a:t>18-Nov-19</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89BAD6C-7BFE-4AA8-AD40-60FD51802F70}"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500042"/>
            <a:ext cx="8715436" cy="6025302"/>
          </a:xfrm>
          <a:ln>
            <a:noFill/>
          </a:ln>
        </p:spPr>
        <p:txBody>
          <a:bodyPr>
            <a:noAutofit/>
          </a:bodyPr>
          <a:lstStyle/>
          <a:p>
            <a:r>
              <a:rPr lang="en-US" sz="4800" dirty="0">
                <a:solidFill>
                  <a:schemeClr val="accent1">
                    <a:lumMod val="50000"/>
                  </a:schemeClr>
                </a:solidFill>
                <a:latin typeface="Algerian" pitchFamily="82" charset="0"/>
                <a:cs typeface="Aharoni" pitchFamily="2" charset="-79"/>
              </a:rPr>
              <a:t>A Project Presentation On </a:t>
            </a:r>
            <a:br>
              <a:rPr lang="en-US" sz="4800" dirty="0">
                <a:solidFill>
                  <a:schemeClr val="accent1">
                    <a:lumMod val="50000"/>
                  </a:schemeClr>
                </a:solidFill>
                <a:latin typeface="Algerian" pitchFamily="82" charset="0"/>
                <a:cs typeface="Aharoni" pitchFamily="2" charset="-79"/>
              </a:rPr>
            </a:br>
            <a:r>
              <a:rPr lang="en-US" sz="4800" dirty="0">
                <a:solidFill>
                  <a:schemeClr val="accent1">
                    <a:lumMod val="50000"/>
                  </a:schemeClr>
                </a:solidFill>
                <a:latin typeface="Algerian" pitchFamily="82" charset="0"/>
                <a:cs typeface="Aharoni" pitchFamily="2" charset="-79"/>
              </a:rPr>
              <a:t>E-COMMERCE </a:t>
            </a:r>
            <a:r>
              <a:rPr lang="en-US" sz="4800" dirty="0">
                <a:solidFill>
                  <a:schemeClr val="tx1"/>
                </a:solidFill>
                <a:latin typeface="Aharoni" pitchFamily="2" charset="-79"/>
                <a:cs typeface="Aharoni" pitchFamily="2" charset="-79"/>
              </a:rPr>
              <a:t/>
            </a:r>
            <a:br>
              <a:rPr lang="en-US" sz="4800" dirty="0">
                <a:solidFill>
                  <a:schemeClr val="tx1"/>
                </a:solidFill>
                <a:latin typeface="Aharoni" pitchFamily="2" charset="-79"/>
                <a:cs typeface="Aharoni" pitchFamily="2" charset="-79"/>
              </a:rPr>
            </a:br>
            <a:r>
              <a:rPr lang="en-US" sz="2400" dirty="0">
                <a:solidFill>
                  <a:schemeClr val="tx1"/>
                </a:solidFill>
                <a:latin typeface="Aharoni" pitchFamily="2" charset="-79"/>
                <a:cs typeface="Aharoni" pitchFamily="2" charset="-79"/>
              </a:rPr>
              <a:t/>
            </a:r>
            <a:br>
              <a:rPr lang="en-US" sz="2400" dirty="0">
                <a:solidFill>
                  <a:schemeClr val="tx1"/>
                </a:solidFill>
                <a:latin typeface="Aharoni" pitchFamily="2" charset="-79"/>
                <a:cs typeface="Aharoni" pitchFamily="2" charset="-79"/>
              </a:rPr>
            </a:br>
            <a:r>
              <a:rPr lang="en-US" sz="2000" dirty="0">
                <a:solidFill>
                  <a:schemeClr val="tx1"/>
                </a:solidFill>
                <a:latin typeface="Arial Black" pitchFamily="34" charset="0"/>
                <a:cs typeface="Aharoni" pitchFamily="2" charset="-79"/>
              </a:rPr>
              <a:t>                                                              </a:t>
            </a:r>
            <a:r>
              <a:rPr lang="en-US" sz="2000" dirty="0" smtClean="0">
                <a:solidFill>
                  <a:schemeClr val="tx1"/>
                </a:solidFill>
                <a:latin typeface="Arial Black" pitchFamily="34" charset="0"/>
                <a:cs typeface="Aharoni" pitchFamily="2" charset="-79"/>
              </a:rPr>
              <a:t> </a:t>
            </a:r>
            <a:r>
              <a:rPr lang="en-US" sz="2400" dirty="0">
                <a:solidFill>
                  <a:schemeClr val="tx1"/>
                </a:solidFill>
                <a:latin typeface="Arial Rounded MT Bold" pitchFamily="34" charset="0"/>
                <a:cs typeface="Aharoni" pitchFamily="2" charset="-79"/>
              </a:rPr>
              <a:t>Group Members: </a:t>
            </a:r>
            <a:br>
              <a:rPr lang="en-US" sz="2400" dirty="0">
                <a:solidFill>
                  <a:schemeClr val="tx1"/>
                </a:solidFill>
                <a:latin typeface="Arial Rounded MT Bold" pitchFamily="34" charset="0"/>
                <a:cs typeface="Aharoni" pitchFamily="2" charset="-79"/>
              </a:rPr>
            </a:br>
            <a:r>
              <a:rPr lang="en-US" sz="2400" dirty="0">
                <a:solidFill>
                  <a:schemeClr val="tx1"/>
                </a:solidFill>
                <a:latin typeface="Aharoni" pitchFamily="2" charset="-79"/>
                <a:cs typeface="Aharoni" pitchFamily="2" charset="-79"/>
              </a:rPr>
              <a:t>                                </a:t>
            </a:r>
            <a:r>
              <a:rPr lang="en-US" sz="2800" dirty="0">
                <a:solidFill>
                  <a:schemeClr val="tx1"/>
                </a:solidFill>
                <a:latin typeface="Berlin Sans FB Demi" pitchFamily="34" charset="0"/>
                <a:cs typeface="Aharoni" pitchFamily="2" charset="-79"/>
              </a:rPr>
              <a:t/>
            </a:r>
            <a:br>
              <a:rPr lang="en-US" sz="2800" dirty="0">
                <a:solidFill>
                  <a:schemeClr val="tx1"/>
                </a:solidFill>
                <a:latin typeface="Berlin Sans FB Demi" pitchFamily="34" charset="0"/>
                <a:cs typeface="Aharoni" pitchFamily="2" charset="-79"/>
              </a:rPr>
            </a:br>
            <a:r>
              <a:rPr lang="en-US" sz="2400" dirty="0">
                <a:solidFill>
                  <a:schemeClr val="tx1"/>
                </a:solidFill>
                <a:latin typeface="Berlin Sans FB Demi" pitchFamily="34" charset="0"/>
                <a:cs typeface="Aharoni" pitchFamily="2" charset="-79"/>
              </a:rPr>
              <a:t>                                      ARGHADEEP </a:t>
            </a:r>
            <a:r>
              <a:rPr lang="en-US" sz="2400" dirty="0" smtClean="0">
                <a:solidFill>
                  <a:schemeClr val="tx1"/>
                </a:solidFill>
                <a:latin typeface="Berlin Sans FB Demi" pitchFamily="34" charset="0"/>
                <a:cs typeface="Aharoni" pitchFamily="2" charset="-79"/>
              </a:rPr>
              <a:t>BHOWMIK(05),GNIT</a:t>
            </a:r>
            <a:r>
              <a:rPr lang="en-US" sz="2400" dirty="0">
                <a:solidFill>
                  <a:schemeClr val="tx1"/>
                </a:solidFill>
                <a:latin typeface="Berlin Sans FB Demi" pitchFamily="34" charset="0"/>
                <a:cs typeface="Aharoni" pitchFamily="2" charset="-79"/>
              </a:rPr>
              <a:t/>
            </a:r>
            <a:br>
              <a:rPr lang="en-US" sz="2400" dirty="0">
                <a:solidFill>
                  <a:schemeClr val="tx1"/>
                </a:solidFill>
                <a:latin typeface="Berlin Sans FB Demi" pitchFamily="34" charset="0"/>
                <a:cs typeface="Aharoni" pitchFamily="2" charset="-79"/>
              </a:rPr>
            </a:br>
            <a:r>
              <a:rPr lang="en-US" sz="2400" dirty="0">
                <a:solidFill>
                  <a:schemeClr val="tx1"/>
                </a:solidFill>
                <a:latin typeface="Berlin Sans FB Demi" pitchFamily="34" charset="0"/>
                <a:cs typeface="Aharoni" pitchFamily="2" charset="-79"/>
              </a:rPr>
              <a:t>                                                ARNAB </a:t>
            </a:r>
            <a:r>
              <a:rPr lang="en-US" sz="2400" dirty="0" smtClean="0">
                <a:solidFill>
                  <a:schemeClr val="tx1"/>
                </a:solidFill>
                <a:latin typeface="Berlin Sans FB Demi" pitchFamily="34" charset="0"/>
                <a:cs typeface="Aharoni" pitchFamily="2" charset="-79"/>
              </a:rPr>
              <a:t>BANERJEE(06),GNIT</a:t>
            </a:r>
            <a:r>
              <a:rPr lang="en-US" sz="2400" dirty="0">
                <a:solidFill>
                  <a:schemeClr val="tx1"/>
                </a:solidFill>
                <a:latin typeface="Berlin Sans FB Demi" pitchFamily="34" charset="0"/>
                <a:cs typeface="Aharoni" pitchFamily="2" charset="-79"/>
              </a:rPr>
              <a:t/>
            </a:r>
            <a:br>
              <a:rPr lang="en-US" sz="2400" dirty="0">
                <a:solidFill>
                  <a:schemeClr val="tx1"/>
                </a:solidFill>
                <a:latin typeface="Berlin Sans FB Demi" pitchFamily="34" charset="0"/>
                <a:cs typeface="Aharoni" pitchFamily="2" charset="-79"/>
              </a:rPr>
            </a:br>
            <a:r>
              <a:rPr lang="en-US" sz="2400" dirty="0">
                <a:solidFill>
                  <a:schemeClr val="tx1"/>
                </a:solidFill>
                <a:latin typeface="Berlin Sans FB Demi" pitchFamily="34" charset="0"/>
                <a:cs typeface="Aharoni" pitchFamily="2" charset="-79"/>
              </a:rPr>
              <a:t>                                          </a:t>
            </a:r>
            <a:r>
              <a:rPr lang="en-US" sz="2400" dirty="0" smtClean="0">
                <a:solidFill>
                  <a:schemeClr val="tx1"/>
                </a:solidFill>
                <a:latin typeface="Berlin Sans FB Demi" pitchFamily="34" charset="0"/>
                <a:cs typeface="Aharoni" pitchFamily="2" charset="-79"/>
              </a:rPr>
              <a:t>MONISHANKAR NATH(16),</a:t>
            </a:r>
            <a:r>
              <a:rPr lang="en-US" sz="2400" dirty="0">
                <a:solidFill>
                  <a:schemeClr val="tx1"/>
                </a:solidFill>
                <a:latin typeface="Berlin Sans FB Demi" pitchFamily="34" charset="0"/>
                <a:cs typeface="Aharoni" pitchFamily="2" charset="-79"/>
              </a:rPr>
              <a:t>GNIT</a:t>
            </a:r>
            <a:br>
              <a:rPr lang="en-US" sz="2400" dirty="0">
                <a:solidFill>
                  <a:schemeClr val="tx1"/>
                </a:solidFill>
                <a:latin typeface="Berlin Sans FB Demi" pitchFamily="34" charset="0"/>
                <a:cs typeface="Aharoni" pitchFamily="2" charset="-79"/>
              </a:rPr>
            </a:br>
            <a:r>
              <a:rPr lang="en-US" sz="2400" dirty="0">
                <a:solidFill>
                  <a:schemeClr val="tx1"/>
                </a:solidFill>
                <a:latin typeface="Berlin Sans FB Demi" pitchFamily="34" charset="0"/>
                <a:cs typeface="Aharoni" pitchFamily="2" charset="-79"/>
              </a:rPr>
              <a:t>                                          MRIDUL KUMAR </a:t>
            </a:r>
            <a:r>
              <a:rPr lang="en-US" sz="2400" dirty="0" smtClean="0">
                <a:solidFill>
                  <a:schemeClr val="tx1"/>
                </a:solidFill>
                <a:latin typeface="Berlin Sans FB Demi" pitchFamily="34" charset="0"/>
                <a:cs typeface="Aharoni" pitchFamily="2" charset="-79"/>
              </a:rPr>
              <a:t>SAHA(18),</a:t>
            </a:r>
            <a:r>
              <a:rPr lang="en-US" sz="2400" dirty="0">
                <a:solidFill>
                  <a:schemeClr val="tx1"/>
                </a:solidFill>
                <a:latin typeface="Berlin Sans FB Demi" pitchFamily="34" charset="0"/>
                <a:cs typeface="Aharoni" pitchFamily="2" charset="-79"/>
              </a:rPr>
              <a:t>GNIT</a:t>
            </a:r>
            <a:br>
              <a:rPr lang="en-US" sz="2400" dirty="0">
                <a:solidFill>
                  <a:schemeClr val="tx1"/>
                </a:solidFill>
                <a:latin typeface="Berlin Sans FB Demi" pitchFamily="34" charset="0"/>
                <a:cs typeface="Aharoni" pitchFamily="2" charset="-79"/>
              </a:rPr>
            </a:br>
            <a:r>
              <a:rPr lang="en-US" sz="2400" dirty="0">
                <a:solidFill>
                  <a:schemeClr val="tx1"/>
                </a:solidFill>
                <a:latin typeface="Berlin Sans FB Demi" pitchFamily="34" charset="0"/>
                <a:cs typeface="Aharoni" pitchFamily="2" charset="-79"/>
              </a:rPr>
              <a:t>                                             PRATIK </a:t>
            </a:r>
            <a:r>
              <a:rPr lang="en-US" sz="2400" dirty="0" smtClean="0">
                <a:solidFill>
                  <a:schemeClr val="tx1"/>
                </a:solidFill>
                <a:latin typeface="Berlin Sans FB Demi" pitchFamily="34" charset="0"/>
                <a:cs typeface="Aharoni" pitchFamily="2" charset="-79"/>
              </a:rPr>
              <a:t>CHATTERJEE(21),</a:t>
            </a:r>
            <a:r>
              <a:rPr lang="en-US" sz="2400" dirty="0">
                <a:solidFill>
                  <a:schemeClr val="tx1"/>
                </a:solidFill>
                <a:latin typeface="Berlin Sans FB Demi" pitchFamily="34" charset="0"/>
                <a:cs typeface="Aharoni" pitchFamily="2" charset="-79"/>
              </a:rPr>
              <a:t>GNIT</a:t>
            </a:r>
            <a:br>
              <a:rPr lang="en-US" sz="2400" dirty="0">
                <a:solidFill>
                  <a:schemeClr val="tx1"/>
                </a:solidFill>
                <a:latin typeface="Berlin Sans FB Demi" pitchFamily="34" charset="0"/>
                <a:cs typeface="Aharoni" pitchFamily="2" charset="-79"/>
              </a:rPr>
            </a:br>
            <a:r>
              <a:rPr lang="en-US" sz="2400" dirty="0">
                <a:solidFill>
                  <a:schemeClr val="tx1"/>
                </a:solidFill>
                <a:latin typeface="Berlin Sans FB Demi" pitchFamily="34" charset="0"/>
                <a:cs typeface="Aharoni" pitchFamily="2" charset="-79"/>
              </a:rPr>
              <a:t>                                                     PRITHWISH </a:t>
            </a:r>
            <a:r>
              <a:rPr lang="en-US" sz="2400" dirty="0" smtClean="0">
                <a:solidFill>
                  <a:schemeClr val="tx1"/>
                </a:solidFill>
                <a:latin typeface="Berlin Sans FB Demi" pitchFamily="34" charset="0"/>
                <a:cs typeface="Aharoni" pitchFamily="2" charset="-79"/>
              </a:rPr>
              <a:t>DAS(22),</a:t>
            </a:r>
            <a:r>
              <a:rPr lang="en-US" sz="2400" dirty="0">
                <a:solidFill>
                  <a:schemeClr val="tx1"/>
                </a:solidFill>
                <a:latin typeface="Berlin Sans FB Demi" pitchFamily="34" charset="0"/>
                <a:cs typeface="Aharoni" pitchFamily="2" charset="-79"/>
              </a:rPr>
              <a:t>GNIT</a:t>
            </a:r>
            <a:endParaRPr lang="en-IN" sz="2400" dirty="0">
              <a:solidFill>
                <a:schemeClr val="tx1"/>
              </a:solidFill>
              <a:latin typeface="Aharoni" pitchFamily="2" charset="-79"/>
              <a:cs typeface="Aharoni"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3.png"/>
          <p:cNvPicPr>
            <a:picLocks noChangeAspect="1"/>
          </p:cNvPicPr>
          <p:nvPr/>
        </p:nvPicPr>
        <p:blipFill>
          <a:blip r:embed="rId2"/>
          <a:stretch>
            <a:fillRect/>
          </a:stretch>
        </p:blipFill>
        <p:spPr>
          <a:xfrm>
            <a:off x="0" y="1295400"/>
            <a:ext cx="9144000" cy="5105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4.png"/>
          <p:cNvPicPr>
            <a:picLocks noChangeAspect="1"/>
          </p:cNvPicPr>
          <p:nvPr/>
        </p:nvPicPr>
        <p:blipFill>
          <a:blip r:embed="rId2"/>
          <a:stretch>
            <a:fillRect/>
          </a:stretch>
        </p:blipFill>
        <p:spPr>
          <a:xfrm>
            <a:off x="0" y="990600"/>
            <a:ext cx="9144000" cy="533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5.png"/>
          <p:cNvPicPr>
            <a:picLocks noChangeAspect="1"/>
          </p:cNvPicPr>
          <p:nvPr/>
        </p:nvPicPr>
        <p:blipFill>
          <a:blip r:embed="rId2"/>
          <a:stretch>
            <a:fillRect/>
          </a:stretch>
        </p:blipFill>
        <p:spPr>
          <a:xfrm>
            <a:off x="0" y="1066800"/>
            <a:ext cx="9144000" cy="5334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9F30E-645F-42F1-B275-9D3A269EA63C}"/>
              </a:ext>
            </a:extLst>
          </p:cNvPr>
          <p:cNvSpPr>
            <a:spLocks noGrp="1"/>
          </p:cNvSpPr>
          <p:nvPr>
            <p:ph type="title"/>
          </p:nvPr>
        </p:nvSpPr>
        <p:spPr>
          <a:xfrm>
            <a:off x="457200" y="332656"/>
            <a:ext cx="8229600" cy="1143000"/>
          </a:xfrm>
        </p:spPr>
        <p:txBody>
          <a:bodyPr>
            <a:normAutofit fontScale="90000"/>
          </a:bodyPr>
          <a:lstStyle/>
          <a:p>
            <a:r>
              <a:rPr lang="en-US" sz="4000" b="1" u="sng" dirty="0">
                <a:latin typeface="Aharoni" pitchFamily="2" charset="-79"/>
                <a:cs typeface="Aharoni" pitchFamily="2" charset="-79"/>
              </a:rPr>
              <a:t>FUTURE SCOPE OF IMPROVEMENT</a:t>
            </a:r>
            <a:endParaRPr lang="en-IN" sz="4000" dirty="0"/>
          </a:p>
        </p:txBody>
      </p:sp>
      <p:sp>
        <p:nvSpPr>
          <p:cNvPr id="3" name="Content Placeholder 2">
            <a:extLst>
              <a:ext uri="{FF2B5EF4-FFF2-40B4-BE49-F238E27FC236}">
                <a16:creationId xmlns:a16="http://schemas.microsoft.com/office/drawing/2014/main" xmlns="" id="{602BF3EF-CB0B-4BA8-8902-F1C09EB40551}"/>
              </a:ext>
            </a:extLst>
          </p:cNvPr>
          <p:cNvSpPr>
            <a:spLocks noGrp="1"/>
          </p:cNvSpPr>
          <p:nvPr>
            <p:ph idx="1"/>
          </p:nvPr>
        </p:nvSpPr>
        <p:spPr/>
        <p:txBody>
          <a:bodyPr/>
          <a:lstStyle/>
          <a:p>
            <a:pPr lvl="0"/>
            <a:r>
              <a:rPr lang="en-US" sz="2800" dirty="0"/>
              <a:t>Manufactures section by which they can publish a post.</a:t>
            </a:r>
            <a:endParaRPr lang="en-IN" sz="2800" dirty="0"/>
          </a:p>
          <a:p>
            <a:pPr lvl="0"/>
            <a:r>
              <a:rPr lang="en-US" sz="2800" dirty="0"/>
              <a:t>Another mail confirming all the order details will be sent automatically to the manufactures registered email address.</a:t>
            </a:r>
            <a:endParaRPr lang="en-IN" sz="2800" dirty="0"/>
          </a:p>
          <a:p>
            <a:pPr lvl="0"/>
            <a:r>
              <a:rPr lang="en-US" sz="2800" dirty="0"/>
              <a:t>Admins can remove and advertise the paid promotions.</a:t>
            </a:r>
            <a:endParaRPr lang="en-IN" sz="2800" dirty="0"/>
          </a:p>
          <a:p>
            <a:endParaRPr lang="en-IN" dirty="0"/>
          </a:p>
        </p:txBody>
      </p:sp>
    </p:spTree>
    <p:extLst>
      <p:ext uri="{BB962C8B-B14F-4D97-AF65-F5344CB8AC3E}">
        <p14:creationId xmlns:p14="http://schemas.microsoft.com/office/powerpoint/2010/main" xmlns="" val="101424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980728"/>
            <a:ext cx="8856984" cy="4464496"/>
          </a:xfrm>
        </p:spPr>
        <p:txBody>
          <a:bodyPr>
            <a:normAutofit fontScale="90000"/>
          </a:bodyPr>
          <a:lstStyle/>
          <a:p>
            <a:r>
              <a:rPr lang="en-US" sz="4000" b="1" dirty="0">
                <a:latin typeface="Aharoni" pitchFamily="2" charset="-79"/>
                <a:cs typeface="Aharoni" pitchFamily="2" charset="-79"/>
              </a:rPr>
              <a:t>                    </a:t>
            </a:r>
            <a:r>
              <a:rPr lang="en-US" sz="4000" b="1" u="sng" dirty="0">
                <a:latin typeface="Aharoni" pitchFamily="2" charset="-79"/>
                <a:cs typeface="Aharoni" pitchFamily="2" charset="-79"/>
              </a:rPr>
              <a:t>CONCLUSION</a:t>
            </a:r>
            <a:br>
              <a:rPr lang="en-US" sz="4000" b="1" u="sng" dirty="0">
                <a:latin typeface="Aharoni" pitchFamily="2" charset="-79"/>
                <a:cs typeface="Aharoni" pitchFamily="2" charset="-79"/>
              </a:rPr>
            </a:br>
            <a:r>
              <a:rPr lang="en-US" sz="2700" b="1" u="sng" dirty="0">
                <a:latin typeface="Aharoni" pitchFamily="2" charset="-79"/>
                <a:cs typeface="Aharoni" pitchFamily="2" charset="-79"/>
              </a:rPr>
              <a:t/>
            </a:r>
            <a:br>
              <a:rPr lang="en-US" sz="2700" b="1" u="sng" dirty="0">
                <a:latin typeface="Aharoni" pitchFamily="2" charset="-79"/>
                <a:cs typeface="Aharoni" pitchFamily="2" charset="-79"/>
              </a:rPr>
            </a:br>
            <a:r>
              <a:rPr lang="en-US" sz="2700" dirty="0"/>
              <a:t>We have successfully implemented the site ‘</a:t>
            </a:r>
            <a:r>
              <a:rPr lang="en-US" sz="2700" dirty="0" err="1"/>
              <a:t>WholeSale</a:t>
            </a:r>
            <a:r>
              <a:rPr lang="en-US" sz="2700" dirty="0"/>
              <a:t> Bazar’. With the help of various links and tools, we have been able to provide a site which will be live soon and running on the web. We have been successful in our attempt to take care of the needs of  the user . Finally we hope that this will go a long way in popularizing.</a:t>
            </a:r>
            <a:r>
              <a:rPr lang="en-IN" dirty="0"/>
              <a:t/>
            </a:r>
            <a:br>
              <a:rPr lang="en-IN" dirty="0"/>
            </a:br>
            <a:r>
              <a:rPr lang="en-IN" dirty="0"/>
              <a:t/>
            </a:r>
            <a:br>
              <a:rPr lang="en-IN" dirty="0"/>
            </a:br>
            <a:endParaRPr lang="en-IN" sz="2200" b="1" u="sng" dirty="0">
              <a:latin typeface="Aharoni" pitchFamily="2" charset="-79"/>
              <a:cs typeface="Aharoni" pitchFamily="2" charset="-79"/>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305800" cy="5072098"/>
          </a:xfrm>
        </p:spPr>
        <p:txBody>
          <a:bodyPr>
            <a:normAutofit/>
          </a:bodyPr>
          <a:lstStyle/>
          <a:p>
            <a:pPr algn="ctr"/>
            <a:r>
              <a:rPr lang="en-US" sz="6000" b="1" dirty="0">
                <a:solidFill>
                  <a:schemeClr val="accent1">
                    <a:lumMod val="50000"/>
                  </a:schemeClr>
                </a:solidFill>
                <a:latin typeface="Algerian" pitchFamily="82" charset="0"/>
              </a:rPr>
              <a:t>THANK  YOU!</a:t>
            </a:r>
            <a:br>
              <a:rPr lang="en-US" sz="6000" b="1" dirty="0">
                <a:solidFill>
                  <a:schemeClr val="accent1">
                    <a:lumMod val="50000"/>
                  </a:schemeClr>
                </a:solidFill>
                <a:latin typeface="Algerian" pitchFamily="82" charset="0"/>
              </a:rPr>
            </a:br>
            <a:r>
              <a:rPr lang="en-US" sz="6000" b="1" dirty="0">
                <a:latin typeface="Algerian" pitchFamily="82" charset="0"/>
              </a:rPr>
              <a:t/>
            </a:r>
            <a:br>
              <a:rPr lang="en-US" sz="6000" b="1" dirty="0">
                <a:latin typeface="Algerian" pitchFamily="82" charset="0"/>
              </a:rPr>
            </a:br>
            <a:endParaRPr lang="en-IN" sz="6000" b="1"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305800" cy="5715040"/>
          </a:xfrm>
        </p:spPr>
        <p:txBody>
          <a:bodyPr>
            <a:normAutofit/>
          </a:bodyPr>
          <a:lstStyle/>
          <a:p>
            <a:pPr algn="ctr"/>
            <a:r>
              <a:rPr lang="en-US" sz="4000" b="1" u="sng" dirty="0">
                <a:latin typeface="Aharoni" pitchFamily="2" charset="-79"/>
                <a:cs typeface="Aharoni" pitchFamily="2" charset="-79"/>
              </a:rPr>
              <a:t>ACKNOWLEDGEMENT</a:t>
            </a:r>
            <a:br>
              <a:rPr lang="en-US" sz="4000" b="1" u="sng" dirty="0">
                <a:latin typeface="Aharoni" pitchFamily="2" charset="-79"/>
                <a:cs typeface="Aharoni" pitchFamily="2" charset="-79"/>
              </a:rPr>
            </a:br>
            <a:r>
              <a:rPr lang="en-US" sz="4000" u="sng" dirty="0">
                <a:latin typeface="Aharoni" pitchFamily="2" charset="-79"/>
                <a:cs typeface="Aharoni" pitchFamily="2" charset="-79"/>
              </a:rPr>
              <a:t/>
            </a:r>
            <a:br>
              <a:rPr lang="en-US" sz="4000" u="sng" dirty="0">
                <a:latin typeface="Aharoni" pitchFamily="2" charset="-79"/>
                <a:cs typeface="Aharoni" pitchFamily="2" charset="-79"/>
              </a:rPr>
            </a:br>
            <a:r>
              <a:rPr lang="en-US" sz="2400" dirty="0">
                <a:solidFill>
                  <a:schemeClr val="tx1"/>
                </a:solidFill>
                <a:latin typeface="Arial Rounded MT Bold" pitchFamily="34" charset="0"/>
              </a:rPr>
              <a:t>We would like to take this opportunity to express our profound gratitude and deep regards to our project mentor,</a:t>
            </a:r>
            <a:r>
              <a:rPr lang="en-US" sz="3100" dirty="0">
                <a:solidFill>
                  <a:schemeClr val="tx1"/>
                </a:solidFill>
                <a:latin typeface="Arial Rounded MT Bold" pitchFamily="34" charset="0"/>
              </a:rPr>
              <a:t> </a:t>
            </a:r>
            <a:r>
              <a:rPr lang="en-US" sz="3200" dirty="0">
                <a:solidFill>
                  <a:schemeClr val="tx1"/>
                </a:solidFill>
                <a:latin typeface="Arial Rounded MT Bold" pitchFamily="34" charset="0"/>
              </a:rPr>
              <a:t>Mr. SUDEEP GHOSH</a:t>
            </a:r>
            <a:r>
              <a:rPr lang="en-US" sz="3100" dirty="0">
                <a:solidFill>
                  <a:schemeClr val="tx1"/>
                </a:solidFill>
                <a:latin typeface="Arial Rounded MT Bold" pitchFamily="34" charset="0"/>
              </a:rPr>
              <a:t>, </a:t>
            </a:r>
            <a:r>
              <a:rPr lang="en-US" sz="2400" dirty="0">
                <a:solidFill>
                  <a:schemeClr val="tx1"/>
                </a:solidFill>
                <a:latin typeface="Arial Rounded MT Bold" pitchFamily="34" charset="0"/>
              </a:rPr>
              <a:t>for his exemplary guidance, monitoring and constant encouragement throughout the course of this project. The blessing, help and guidance given by him, time to time, shall carry us a long way in the journey of life on which we are about to embark.</a:t>
            </a:r>
            <a:br>
              <a:rPr lang="en-US" sz="2400" dirty="0">
                <a:solidFill>
                  <a:schemeClr val="tx1"/>
                </a:solidFill>
                <a:latin typeface="Arial Rounded MT Bold" pitchFamily="34" charset="0"/>
              </a:rPr>
            </a:br>
            <a:endParaRPr lang="en-IN" sz="2400" u="sng" dirty="0">
              <a:latin typeface="Aharoni" pitchFamily="2" charset="-79"/>
              <a:cs typeface="Aharoni"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20688"/>
            <a:ext cx="8305800" cy="5868184"/>
          </a:xfrm>
        </p:spPr>
        <p:txBody>
          <a:bodyPr>
            <a:normAutofit fontScale="90000"/>
          </a:bodyPr>
          <a:lstStyle/>
          <a:p>
            <a:r>
              <a:rPr lang="en-US" sz="4000" b="1" dirty="0">
                <a:latin typeface="Aharoni" pitchFamily="2" charset="-79"/>
                <a:cs typeface="Aharoni" pitchFamily="2" charset="-79"/>
              </a:rPr>
              <a:t>                    </a:t>
            </a:r>
            <a:r>
              <a:rPr lang="en-US" sz="4000" b="1" u="sng" dirty="0">
                <a:latin typeface="Aharoni" pitchFamily="2" charset="-79"/>
                <a:cs typeface="Aharoni" pitchFamily="2" charset="-79"/>
              </a:rPr>
              <a:t>INTRODUCTION</a:t>
            </a:r>
            <a:br>
              <a:rPr lang="en-US" sz="4000" b="1" u="sng" dirty="0">
                <a:latin typeface="Aharoni" pitchFamily="2" charset="-79"/>
                <a:cs typeface="Aharoni" pitchFamily="2" charset="-79"/>
              </a:rPr>
            </a:br>
            <a:r>
              <a:rPr lang="en-US" sz="2800" b="1" u="sng" dirty="0">
                <a:latin typeface="Aharoni" pitchFamily="2" charset="-79"/>
                <a:cs typeface="Aharoni" pitchFamily="2" charset="-79"/>
              </a:rPr>
              <a:t/>
            </a:r>
            <a:br>
              <a:rPr lang="en-US" sz="2800" b="1" u="sng" dirty="0">
                <a:latin typeface="Aharoni" pitchFamily="2" charset="-79"/>
                <a:cs typeface="Aharoni" pitchFamily="2" charset="-79"/>
              </a:rPr>
            </a:br>
            <a:r>
              <a:rPr lang="en-IN" sz="2800" dirty="0"/>
              <a:t>In our daily lives groceries are one of the most important need.</a:t>
            </a:r>
            <a:br>
              <a:rPr lang="en-IN" sz="2800" dirty="0"/>
            </a:br>
            <a:r>
              <a:rPr lang="en-US" sz="2800" b="1" dirty="0" err="1"/>
              <a:t>WholeSale</a:t>
            </a:r>
            <a:r>
              <a:rPr lang="en-US" sz="2800" b="1" dirty="0"/>
              <a:t> Bazar </a:t>
            </a:r>
            <a:r>
              <a:rPr lang="en-US" sz="2800" dirty="0"/>
              <a:t>is an interactive e-commerce solution providing users with an opportunity to buy groceries. </a:t>
            </a:r>
            <a:r>
              <a:rPr lang="en-US" sz="2800" b="1" dirty="0" err="1"/>
              <a:t>WholeSale</a:t>
            </a:r>
            <a:r>
              <a:rPr lang="en-US" sz="2800" b="1" dirty="0"/>
              <a:t> Bazar</a:t>
            </a:r>
            <a:r>
              <a:rPr lang="en-US" sz="2800" dirty="0"/>
              <a:t> is a online platform which deals with new groceries, we deliver a constructive service to each and every person all over India by providing them with an online platform where they can buy groceries for affordable price. </a:t>
            </a:r>
            <a:r>
              <a:rPr lang="en-IN" dirty="0"/>
              <a:t/>
            </a:r>
            <a:br>
              <a:rPr lang="en-IN" dirty="0"/>
            </a:br>
            <a:r>
              <a:rPr lang="en-IN" b="1" dirty="0">
                <a:solidFill>
                  <a:schemeClr val="tx1">
                    <a:lumMod val="95000"/>
                    <a:lumOff val="5000"/>
                  </a:schemeClr>
                </a:solidFill>
              </a:rPr>
              <a:t/>
            </a:r>
            <a:br>
              <a:rPr lang="en-IN" b="1" dirty="0">
                <a:solidFill>
                  <a:schemeClr val="tx1">
                    <a:lumMod val="95000"/>
                    <a:lumOff val="5000"/>
                  </a:schemeClr>
                </a:solidFill>
              </a:rPr>
            </a:br>
            <a:endParaRPr lang="en-IN" sz="4000" b="1" u="sng" dirty="0">
              <a:solidFill>
                <a:schemeClr val="tx1">
                  <a:lumMod val="95000"/>
                  <a:lumOff val="5000"/>
                </a:schemeClr>
              </a:solidFill>
              <a:latin typeface="Aharoni" pitchFamily="2" charset="-79"/>
              <a:cs typeface="Aharoni"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960105"/>
            <a:ext cx="8305800" cy="5348178"/>
          </a:xfrm>
        </p:spPr>
        <p:txBody>
          <a:bodyPr>
            <a:normAutofit fontScale="90000"/>
          </a:bodyPr>
          <a:lstStyle/>
          <a:p>
            <a:r>
              <a:rPr lang="en-US" sz="4000" b="1" dirty="0">
                <a:latin typeface="Aharoni" pitchFamily="2" charset="-79"/>
                <a:cs typeface="Aharoni" pitchFamily="2" charset="-79"/>
              </a:rPr>
              <a:t>                       </a:t>
            </a:r>
            <a:r>
              <a:rPr lang="en-US" sz="4000" b="1" u="sng" dirty="0">
                <a:latin typeface="Aharoni" pitchFamily="2" charset="-79"/>
                <a:cs typeface="Aharoni" pitchFamily="2" charset="-79"/>
              </a:rPr>
              <a:t>OBJECTIVE</a:t>
            </a:r>
            <a:br>
              <a:rPr lang="en-US" sz="4000" b="1" u="sng" dirty="0">
                <a:latin typeface="Aharoni" pitchFamily="2" charset="-79"/>
                <a:cs typeface="Aharoni" pitchFamily="2" charset="-79"/>
              </a:rPr>
            </a:br>
            <a:r>
              <a:rPr lang="en-US" sz="3100" b="1" u="sng" dirty="0">
                <a:latin typeface="Aharoni" pitchFamily="2" charset="-79"/>
                <a:cs typeface="Aharoni" pitchFamily="2" charset="-79"/>
              </a:rPr>
              <a:t/>
            </a:r>
            <a:br>
              <a:rPr lang="en-US" sz="3100" b="1" u="sng" dirty="0">
                <a:latin typeface="Aharoni" pitchFamily="2" charset="-79"/>
                <a:cs typeface="Aharoni" pitchFamily="2" charset="-79"/>
              </a:rPr>
            </a:br>
            <a:r>
              <a:rPr lang="en-US" sz="2700" dirty="0"/>
              <a:t>Online Shopping is the process whereby consumers directly buy goods and services without any intermediary service over the internet. The goal of this website is to develop a web based interface for all the people, the website would be easy to use and hence the shopping experience pleasant for the users. The main goal of this website is:</a:t>
            </a:r>
            <a:r>
              <a:rPr lang="en-IN" sz="2700" dirty="0"/>
              <a:t/>
            </a:r>
            <a:br>
              <a:rPr lang="en-IN" sz="2700" dirty="0"/>
            </a:br>
            <a:r>
              <a:rPr lang="en-US" sz="2700" dirty="0"/>
              <a:t>To develop an easy to use web based interface where people can search for products (groceries), view a complete description of the product and order the product.</a:t>
            </a:r>
            <a:r>
              <a:rPr lang="en-IN" sz="2700" dirty="0"/>
              <a:t/>
            </a:r>
            <a:br>
              <a:rPr lang="en-IN" sz="2700" dirty="0"/>
            </a:br>
            <a:r>
              <a:rPr lang="en-US" sz="2700" dirty="0"/>
              <a:t>All people can buy groceries from home.</a:t>
            </a:r>
            <a:r>
              <a:rPr lang="en-IN" sz="2700" dirty="0"/>
              <a:t/>
            </a:r>
            <a:br>
              <a:rPr lang="en-IN" sz="2700" dirty="0"/>
            </a:br>
            <a:r>
              <a:rPr lang="en-IN" sz="2000" b="1" dirty="0">
                <a:solidFill>
                  <a:schemeClr val="tx1"/>
                </a:solidFill>
                <a:latin typeface="Arial Rounded MT Bold" pitchFamily="34" charset="0"/>
              </a:rPr>
              <a:t/>
            </a:r>
            <a:br>
              <a:rPr lang="en-IN" sz="2000" b="1" dirty="0">
                <a:solidFill>
                  <a:schemeClr val="tx1"/>
                </a:solidFill>
                <a:latin typeface="Arial Rounded MT Bold" pitchFamily="34" charset="0"/>
              </a:rPr>
            </a:br>
            <a:endParaRPr lang="en-IN" sz="2000" b="1" u="sng" dirty="0">
              <a:latin typeface="Aharoni" pitchFamily="2" charset="-79"/>
              <a:cs typeface="Aharoni"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E4382-C58D-4EED-B268-64EB13812ECD}"/>
              </a:ext>
            </a:extLst>
          </p:cNvPr>
          <p:cNvSpPr>
            <a:spLocks noGrp="1"/>
          </p:cNvSpPr>
          <p:nvPr>
            <p:ph type="title"/>
          </p:nvPr>
        </p:nvSpPr>
        <p:spPr/>
        <p:txBody>
          <a:bodyPr/>
          <a:lstStyle/>
          <a:p>
            <a:r>
              <a:rPr lang="en-IN" dirty="0" smtClean="0"/>
              <a:t>                      </a:t>
            </a:r>
            <a:r>
              <a:rPr lang="en-IN" b="1" u="sng" dirty="0" smtClean="0"/>
              <a:t>SCOPE</a:t>
            </a:r>
            <a:endParaRPr lang="en-IN" b="1" u="sng" dirty="0"/>
          </a:p>
        </p:txBody>
      </p:sp>
      <p:sp>
        <p:nvSpPr>
          <p:cNvPr id="3" name="Content Placeholder 2">
            <a:extLst>
              <a:ext uri="{FF2B5EF4-FFF2-40B4-BE49-F238E27FC236}">
                <a16:creationId xmlns:a16="http://schemas.microsoft.com/office/drawing/2014/main" xmlns="" id="{F5FE9CCE-EFE1-4F2E-A837-14FBA4D1FA4E}"/>
              </a:ext>
            </a:extLst>
          </p:cNvPr>
          <p:cNvSpPr>
            <a:spLocks noGrp="1"/>
          </p:cNvSpPr>
          <p:nvPr>
            <p:ph idx="1"/>
          </p:nvPr>
        </p:nvSpPr>
        <p:spPr>
          <a:xfrm>
            <a:off x="457200" y="1988840"/>
            <a:ext cx="8229600" cy="4389120"/>
          </a:xfrm>
        </p:spPr>
        <p:txBody>
          <a:bodyPr>
            <a:normAutofit/>
          </a:bodyPr>
          <a:lstStyle/>
          <a:p>
            <a:pPr lvl="0"/>
            <a:r>
              <a:rPr lang="en-US" sz="2200" dirty="0"/>
              <a:t>The customers who wants to buy their desired items in bulk to sell to their own   consumers, have to sign up in to our website.</a:t>
            </a:r>
            <a:endParaRPr lang="en-IN" sz="2200" dirty="0"/>
          </a:p>
          <a:p>
            <a:pPr lvl="0"/>
            <a:r>
              <a:rPr lang="en-US" sz="2200" dirty="0"/>
              <a:t>The customers can choose their wanted items and can raise an enquiry as per their required wanting directly from the original manufacturer.</a:t>
            </a:r>
            <a:endParaRPr lang="en-IN" sz="2200" dirty="0"/>
          </a:p>
          <a:p>
            <a:pPr lvl="0"/>
            <a:r>
              <a:rPr lang="en-US" sz="2200" dirty="0"/>
              <a:t>Manufactures can list their own items into website and can publish them directly into the home page.</a:t>
            </a:r>
            <a:endParaRPr lang="en-IN" sz="2200" dirty="0"/>
          </a:p>
          <a:p>
            <a:pPr lvl="0"/>
            <a:r>
              <a:rPr lang="en-US" sz="2200" dirty="0"/>
              <a:t>Users doesn’t need to remember their passwords as they will be getting an OTP into their registered email address.</a:t>
            </a:r>
            <a:endParaRPr lang="en-IN" sz="2200" dirty="0"/>
          </a:p>
          <a:p>
            <a:pPr lvl="0"/>
            <a:r>
              <a:rPr lang="en-US" sz="2200" dirty="0"/>
              <a:t>After placing the order customer will get the order id and all the confirmations into their registered email as well.</a:t>
            </a:r>
            <a:endParaRPr lang="en-IN" sz="2200" dirty="0"/>
          </a:p>
          <a:p>
            <a:endParaRPr lang="en-IN" dirty="0"/>
          </a:p>
        </p:txBody>
      </p:sp>
    </p:spTree>
    <p:extLst>
      <p:ext uri="{BB962C8B-B14F-4D97-AF65-F5344CB8AC3E}">
        <p14:creationId xmlns:p14="http://schemas.microsoft.com/office/powerpoint/2010/main" xmlns="" val="239596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564672"/>
          </a:xfrm>
        </p:spPr>
        <p:txBody>
          <a:bodyPr>
            <a:normAutofit fontScale="90000"/>
          </a:bodyPr>
          <a:lstStyle/>
          <a:p>
            <a:pPr algn="ctr"/>
            <a:r>
              <a:rPr lang="en-US" sz="3200" b="1" u="sng" dirty="0">
                <a:latin typeface="Aharoni" pitchFamily="2" charset="-79"/>
                <a:cs typeface="Aharoni" pitchFamily="2" charset="-79"/>
              </a:rPr>
              <a:t>USE CASE DIAGRAM OF OUR APPLICATION</a:t>
            </a:r>
            <a:endParaRPr lang="en-IN" sz="3200" b="1" u="sng" dirty="0">
              <a:latin typeface="Aharoni" pitchFamily="2" charset="-79"/>
              <a:cs typeface="Aharoni" pitchFamily="2" charset="-79"/>
            </a:endParaRPr>
          </a:p>
        </p:txBody>
      </p:sp>
      <p:pic>
        <p:nvPicPr>
          <p:cNvPr id="57" name="image22.jpeg">
            <a:extLst>
              <a:ext uri="{FF2B5EF4-FFF2-40B4-BE49-F238E27FC236}">
                <a16:creationId xmlns:a16="http://schemas.microsoft.com/office/drawing/2014/main" xmlns="" id="{FF83F56A-C67F-42B6-964B-792967ADF170}"/>
              </a:ext>
            </a:extLst>
          </p:cNvPr>
          <p:cNvPicPr/>
          <p:nvPr/>
        </p:nvPicPr>
        <p:blipFill>
          <a:blip r:embed="rId2" cstate="print"/>
          <a:stretch>
            <a:fillRect/>
          </a:stretch>
        </p:blipFill>
        <p:spPr>
          <a:xfrm>
            <a:off x="1691680" y="1268760"/>
            <a:ext cx="5760640" cy="5589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305800" cy="6143668"/>
          </a:xfrm>
        </p:spPr>
        <p:txBody>
          <a:bodyPr>
            <a:normAutofit/>
          </a:bodyPr>
          <a:lstStyle/>
          <a:p>
            <a:pPr algn="ctr"/>
            <a:r>
              <a:rPr lang="en-US" sz="5400" b="1" dirty="0">
                <a:solidFill>
                  <a:schemeClr val="accent1">
                    <a:lumMod val="50000"/>
                  </a:schemeClr>
                </a:solidFill>
                <a:latin typeface="Algerian" pitchFamily="82" charset="0"/>
              </a:rPr>
              <a:t>SNAPSHOTS </a:t>
            </a:r>
            <a:br>
              <a:rPr lang="en-US" sz="5400" b="1" dirty="0">
                <a:solidFill>
                  <a:schemeClr val="accent1">
                    <a:lumMod val="50000"/>
                  </a:schemeClr>
                </a:solidFill>
                <a:latin typeface="Algerian" pitchFamily="82" charset="0"/>
              </a:rPr>
            </a:br>
            <a:r>
              <a:rPr lang="en-US" sz="5400" b="1" dirty="0">
                <a:solidFill>
                  <a:schemeClr val="accent1">
                    <a:lumMod val="50000"/>
                  </a:schemeClr>
                </a:solidFill>
                <a:latin typeface="Algerian" pitchFamily="82" charset="0"/>
              </a:rPr>
              <a:t>OF OUR</a:t>
            </a:r>
            <a:br>
              <a:rPr lang="en-US" sz="5400" b="1" dirty="0">
                <a:solidFill>
                  <a:schemeClr val="accent1">
                    <a:lumMod val="50000"/>
                  </a:schemeClr>
                </a:solidFill>
                <a:latin typeface="Algerian" pitchFamily="82" charset="0"/>
              </a:rPr>
            </a:br>
            <a:r>
              <a:rPr lang="en-US" sz="5400" b="1" dirty="0">
                <a:solidFill>
                  <a:schemeClr val="accent1">
                    <a:lumMod val="50000"/>
                  </a:schemeClr>
                </a:solidFill>
                <a:latin typeface="Algerian" pitchFamily="82" charset="0"/>
              </a:rPr>
              <a:t>WEB  </a:t>
            </a:r>
            <a:br>
              <a:rPr lang="en-US" sz="5400" b="1" dirty="0">
                <a:solidFill>
                  <a:schemeClr val="accent1">
                    <a:lumMod val="50000"/>
                  </a:schemeClr>
                </a:solidFill>
                <a:latin typeface="Algerian" pitchFamily="82" charset="0"/>
              </a:rPr>
            </a:br>
            <a:r>
              <a:rPr lang="en-US" sz="5400" b="1" dirty="0">
                <a:solidFill>
                  <a:schemeClr val="accent1">
                    <a:lumMod val="50000"/>
                  </a:schemeClr>
                </a:solidFill>
                <a:latin typeface="Algerian" pitchFamily="82" charset="0"/>
              </a:rPr>
              <a:t>APPLICATION </a:t>
            </a:r>
            <a:br>
              <a:rPr lang="en-US" sz="5400" b="1" dirty="0">
                <a:solidFill>
                  <a:schemeClr val="accent1">
                    <a:lumMod val="50000"/>
                  </a:schemeClr>
                </a:solidFill>
                <a:latin typeface="Algerian" pitchFamily="82" charset="0"/>
              </a:rPr>
            </a:br>
            <a:r>
              <a:rPr lang="en-US" sz="5400" b="1" dirty="0">
                <a:solidFill>
                  <a:schemeClr val="accent1">
                    <a:lumMod val="50000"/>
                  </a:schemeClr>
                </a:solidFill>
                <a:latin typeface="Algerian" pitchFamily="82" charset="0"/>
              </a:rPr>
              <a:t> PAGES</a:t>
            </a:r>
            <a:br>
              <a:rPr lang="en-US" sz="5400" b="1" dirty="0">
                <a:solidFill>
                  <a:schemeClr val="accent1">
                    <a:lumMod val="50000"/>
                  </a:schemeClr>
                </a:solidFill>
                <a:latin typeface="Algerian" pitchFamily="82" charset="0"/>
              </a:rPr>
            </a:br>
            <a:endParaRPr lang="en-IN" sz="5400" b="1" dirty="0">
              <a:solidFill>
                <a:schemeClr val="accent1">
                  <a:lumMod val="50000"/>
                </a:schemeClr>
              </a:solidFill>
              <a:latin typeface="Algerian"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1.png"/>
          <p:cNvPicPr>
            <a:picLocks noChangeAspect="1"/>
          </p:cNvPicPr>
          <p:nvPr/>
        </p:nvPicPr>
        <p:blipFill>
          <a:blip r:embed="rId2"/>
          <a:stretch>
            <a:fillRect/>
          </a:stretch>
        </p:blipFill>
        <p:spPr>
          <a:xfrm>
            <a:off x="0" y="1143000"/>
            <a:ext cx="9144000" cy="5334000"/>
          </a:xfrm>
          <a:prstGeom prst="rect">
            <a:avLst/>
          </a:prstGeom>
        </p:spPr>
      </p:pic>
    </p:spTree>
    <p:extLst>
      <p:ext uri="{BB962C8B-B14F-4D97-AF65-F5344CB8AC3E}">
        <p14:creationId xmlns:p14="http://schemas.microsoft.com/office/powerpoint/2010/main" xmlns="" val="396968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2.png"/>
          <p:cNvPicPr>
            <a:picLocks noChangeAspect="1"/>
          </p:cNvPicPr>
          <p:nvPr/>
        </p:nvPicPr>
        <p:blipFill>
          <a:blip r:embed="rId2"/>
          <a:stretch>
            <a:fillRect/>
          </a:stretch>
        </p:blipFill>
        <p:spPr>
          <a:xfrm>
            <a:off x="0" y="1219200"/>
            <a:ext cx="9144000" cy="541019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491</TotalTime>
  <Words>173</Words>
  <Application>Microsoft Office PowerPoint</Application>
  <PresentationFormat>On-screen Show (4:3)</PresentationFormat>
  <Paragraphs>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A Project Presentation On  E-COMMERCE                                                                  Group Members:                                                                         ARGHADEEP BHOWMIK(05),GNIT                                                 ARNAB BANERJEE(06),GNIT                                           MONISHANKAR NATH(16),GNIT                                           MRIDUL KUMAR SAHA(18),GNIT                                              PRATIK CHATTERJEE(21),GNIT                                                      PRITHWISH DAS(22),GNIT</vt:lpstr>
      <vt:lpstr>ACKNOWLEDGEMENT  We would like to take this opportunity to express our profound gratitude and deep regards to our project mentor, Mr. SUDEEP GHOSH, for his exemplary guidance, monitoring and constant encouragement throughout the course of this project. The blessing, help and guidance given by him, time to time, shall carry us a long way in the journey of life on which we are about to embark. </vt:lpstr>
      <vt:lpstr>                    INTRODUCTION  In our daily lives groceries are one of the most important need. WholeSale Bazar is an interactive e-commerce solution providing users with an opportunity to buy groceries. WholeSale Bazar is a online platform which deals with new groceries, we deliver a constructive service to each and every person all over India by providing them with an online platform where they can buy groceries for affordable price.   </vt:lpstr>
      <vt:lpstr>                       OBJECTIVE  Online Shopping is the process whereby consumers directly buy goods and services without any intermediary service over the internet. The goal of this website is to develop a web based interface for all the people, the website would be easy to use and hence the shopping experience pleasant for the users. The main goal of this website is: To develop an easy to use web based interface where people can search for products (groceries), view a complete description of the product and order the product. All people can buy groceries from home.  </vt:lpstr>
      <vt:lpstr>                      SCOPE</vt:lpstr>
      <vt:lpstr>USE CASE DIAGRAM OF OUR APPLICATION</vt:lpstr>
      <vt:lpstr>SNAPSHOTS  OF OUR WEB   APPLICATION   PAGES </vt:lpstr>
      <vt:lpstr>Slide 8</vt:lpstr>
      <vt:lpstr>Slide 9</vt:lpstr>
      <vt:lpstr>Slide 10</vt:lpstr>
      <vt:lpstr>Slide 11</vt:lpstr>
      <vt:lpstr>Slide 12</vt:lpstr>
      <vt:lpstr>FUTURE SCOPE OF IMPROVEMENT</vt:lpstr>
      <vt:lpstr>                    CONCLUSION  We have successfully implemented the site ‘WholeSale Bazar’. With the help of various links and tools, we have been able to provide a site which will be live soon and running on the web. We have been successful in our attempt to take care of the needs of  the user . Finally we hope that this will go a long way in popularizing.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78</cp:revision>
  <dcterms:created xsi:type="dcterms:W3CDTF">2019-01-14T13:13:14Z</dcterms:created>
  <dcterms:modified xsi:type="dcterms:W3CDTF">2019-11-18T15:01:34Z</dcterms:modified>
</cp:coreProperties>
</file>