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 id="261" r:id="rId3"/>
    <p:sldId id="263" r:id="rId4"/>
    <p:sldId id="264" r:id="rId5"/>
    <p:sldId id="265" r:id="rId6"/>
    <p:sldId id="266" r:id="rId7"/>
    <p:sldId id="267" r:id="rId8"/>
    <p:sldId id="268" r:id="rId9"/>
    <p:sldId id="269" r:id="rId10"/>
    <p:sldId id="273" r:id="rId11"/>
    <p:sldId id="280" r:id="rId12"/>
    <p:sldId id="281" r:id="rId13"/>
    <p:sldId id="282" r:id="rId14"/>
    <p:sldId id="283" r:id="rId15"/>
    <p:sldId id="284" r:id="rId16"/>
    <p:sldId id="291" r:id="rId17"/>
    <p:sldId id="285" r:id="rId18"/>
    <p:sldId id="286" r:id="rId19"/>
    <p:sldId id="290" r:id="rId20"/>
    <p:sldId id="274" r:id="rId21"/>
    <p:sldId id="275" r:id="rId22"/>
    <p:sldId id="276" r:id="rId23"/>
    <p:sldId id="279" r:id="rId24"/>
    <p:sldId id="277" r:id="rId25"/>
    <p:sldId id="278" r:id="rId26"/>
    <p:sldId id="287" r:id="rId27"/>
    <p:sldId id="288" r:id="rId28"/>
    <p:sldId id="289" r:id="rId29"/>
    <p:sldId id="270" r:id="rId30"/>
    <p:sldId id="271" r:id="rId31"/>
    <p:sldId id="27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38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9BAD6C-7BFE-4AA8-AD40-60FD51802F70}"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1CE5D48-3DD5-4F2D-BD15-D5F45E577730}" type="datetimeFigureOut">
              <a:rPr lang="en-US" smtClean="0"/>
              <a:pPr/>
              <a:t>1/18/2019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989BAD6C-7BFE-4AA8-AD40-60FD51802F70}"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1CE5D48-3DD5-4F2D-BD15-D5F45E577730}" type="datetimeFigureOut">
              <a:rPr lang="en-US" smtClean="0"/>
              <a:pPr/>
              <a:t>1/18/2019</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89BAD6C-7BFE-4AA8-AD40-60FD51802F70}"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500042"/>
            <a:ext cx="8715436" cy="6025302"/>
          </a:xfrm>
          <a:ln>
            <a:noFill/>
          </a:ln>
        </p:spPr>
        <p:txBody>
          <a:bodyPr>
            <a:noAutofit/>
          </a:bodyPr>
          <a:lstStyle/>
          <a:p>
            <a:pPr algn="ctr"/>
            <a:r>
              <a:rPr lang="en-US" sz="4800" dirty="0" smtClean="0">
                <a:solidFill>
                  <a:schemeClr val="accent1">
                    <a:lumMod val="50000"/>
                  </a:schemeClr>
                </a:solidFill>
                <a:latin typeface="Algerian" pitchFamily="82" charset="0"/>
                <a:cs typeface="Aharoni" pitchFamily="2" charset="-79"/>
              </a:rPr>
              <a:t>A Project Presentation On </a:t>
            </a:r>
            <a:br>
              <a:rPr lang="en-US" sz="4800" dirty="0" smtClean="0">
                <a:solidFill>
                  <a:schemeClr val="accent1">
                    <a:lumMod val="50000"/>
                  </a:schemeClr>
                </a:solidFill>
                <a:latin typeface="Algerian" pitchFamily="82" charset="0"/>
                <a:cs typeface="Aharoni" pitchFamily="2" charset="-79"/>
              </a:rPr>
            </a:br>
            <a:r>
              <a:rPr lang="en-US" sz="4800" dirty="0" smtClean="0">
                <a:solidFill>
                  <a:schemeClr val="accent1">
                    <a:lumMod val="50000"/>
                  </a:schemeClr>
                </a:solidFill>
                <a:latin typeface="Algerian" pitchFamily="82" charset="0"/>
                <a:cs typeface="Aharoni" pitchFamily="2" charset="-79"/>
              </a:rPr>
              <a:t>ONLINE  RESUME</a:t>
            </a:r>
            <a:br>
              <a:rPr lang="en-US" sz="4800" dirty="0" smtClean="0">
                <a:solidFill>
                  <a:schemeClr val="accent1">
                    <a:lumMod val="50000"/>
                  </a:schemeClr>
                </a:solidFill>
                <a:latin typeface="Algerian" pitchFamily="82" charset="0"/>
                <a:cs typeface="Aharoni" pitchFamily="2" charset="-79"/>
              </a:rPr>
            </a:br>
            <a:r>
              <a:rPr lang="en-US" sz="4800" dirty="0" smtClean="0">
                <a:solidFill>
                  <a:schemeClr val="accent1">
                    <a:lumMod val="50000"/>
                  </a:schemeClr>
                </a:solidFill>
                <a:latin typeface="Algerian" pitchFamily="82" charset="0"/>
                <a:cs typeface="Aharoni" pitchFamily="2" charset="-79"/>
              </a:rPr>
              <a:t>  MANAGEMENT  SYSTEM  </a:t>
            </a:r>
            <a:r>
              <a:rPr lang="en-US" sz="4800" dirty="0" smtClean="0">
                <a:solidFill>
                  <a:schemeClr val="tx1"/>
                </a:solidFill>
                <a:latin typeface="Aharoni" pitchFamily="2" charset="-79"/>
                <a:cs typeface="Aharoni" pitchFamily="2" charset="-79"/>
              </a:rPr>
              <a:t/>
            </a:r>
            <a:br>
              <a:rPr lang="en-US" sz="4800" dirty="0" smtClean="0">
                <a:solidFill>
                  <a:schemeClr val="tx1"/>
                </a:solidFill>
                <a:latin typeface="Aharoni" pitchFamily="2" charset="-79"/>
                <a:cs typeface="Aharoni" pitchFamily="2" charset="-79"/>
              </a:rPr>
            </a:br>
            <a:r>
              <a:rPr lang="en-US" sz="2400" dirty="0" smtClean="0">
                <a:solidFill>
                  <a:schemeClr val="tx1"/>
                </a:solidFill>
                <a:latin typeface="Aharoni" pitchFamily="2" charset="-79"/>
                <a:cs typeface="Aharoni" pitchFamily="2" charset="-79"/>
              </a:rPr>
              <a:t/>
            </a:r>
            <a:br>
              <a:rPr lang="en-US" sz="2400" dirty="0" smtClean="0">
                <a:solidFill>
                  <a:schemeClr val="tx1"/>
                </a:solidFill>
                <a:latin typeface="Aharoni" pitchFamily="2" charset="-79"/>
                <a:cs typeface="Aharoni" pitchFamily="2" charset="-79"/>
              </a:rPr>
            </a:br>
            <a:r>
              <a:rPr lang="en-US" sz="2000" dirty="0" smtClean="0">
                <a:solidFill>
                  <a:schemeClr val="tx1"/>
                </a:solidFill>
                <a:latin typeface="Arial Black" pitchFamily="34" charset="0"/>
                <a:cs typeface="Aharoni" pitchFamily="2" charset="-79"/>
              </a:rPr>
              <a:t>                                                                        </a:t>
            </a:r>
            <a:r>
              <a:rPr lang="en-US" sz="2400" dirty="0" smtClean="0">
                <a:solidFill>
                  <a:schemeClr val="tx1"/>
                </a:solidFill>
                <a:latin typeface="Arial Rounded MT Bold" pitchFamily="34" charset="0"/>
                <a:cs typeface="Aharoni" pitchFamily="2" charset="-79"/>
              </a:rPr>
              <a:t>Group Members: </a:t>
            </a:r>
            <a:br>
              <a:rPr lang="en-US" sz="2400" dirty="0" smtClean="0">
                <a:solidFill>
                  <a:schemeClr val="tx1"/>
                </a:solidFill>
                <a:latin typeface="Arial Rounded MT Bold" pitchFamily="34" charset="0"/>
                <a:cs typeface="Aharoni" pitchFamily="2" charset="-79"/>
              </a:rPr>
            </a:br>
            <a:r>
              <a:rPr lang="en-US" sz="2400" dirty="0" smtClean="0">
                <a:solidFill>
                  <a:schemeClr val="tx1"/>
                </a:solidFill>
                <a:latin typeface="Aharoni" pitchFamily="2" charset="-79"/>
                <a:cs typeface="Aharoni" pitchFamily="2" charset="-79"/>
              </a:rPr>
              <a:t>                                </a:t>
            </a:r>
            <a:r>
              <a:rPr lang="en-US" sz="2800" dirty="0" smtClean="0">
                <a:solidFill>
                  <a:schemeClr val="tx1"/>
                </a:solidFill>
                <a:latin typeface="Berlin Sans FB Demi" pitchFamily="34" charset="0"/>
                <a:cs typeface="Aharoni" pitchFamily="2" charset="-79"/>
              </a:rPr>
              <a:t/>
            </a:r>
            <a:br>
              <a:rPr lang="en-US" sz="2800" dirty="0" smtClean="0">
                <a:solidFill>
                  <a:schemeClr val="tx1"/>
                </a:solidFill>
                <a:latin typeface="Berlin Sans FB Demi" pitchFamily="34" charset="0"/>
                <a:cs typeface="Aharoni" pitchFamily="2" charset="-79"/>
              </a:rPr>
            </a:br>
            <a:r>
              <a:rPr lang="en-US" sz="2800" dirty="0" smtClean="0">
                <a:solidFill>
                  <a:schemeClr val="tx1"/>
                </a:solidFill>
                <a:latin typeface="Berlin Sans FB Demi" pitchFamily="34" charset="0"/>
                <a:cs typeface="Aharoni" pitchFamily="2" charset="-79"/>
              </a:rPr>
              <a:t>                                             MONISHANKAR </a:t>
            </a:r>
            <a:r>
              <a:rPr lang="en-US" sz="2800" dirty="0">
                <a:solidFill>
                  <a:schemeClr val="tx1"/>
                </a:solidFill>
                <a:latin typeface="Berlin Sans FB Demi" pitchFamily="34" charset="0"/>
                <a:cs typeface="Aharoni" pitchFamily="2" charset="-79"/>
              </a:rPr>
              <a:t>NATH,GNIT</a:t>
            </a:r>
            <a:br>
              <a:rPr lang="en-US" sz="2800" dirty="0">
                <a:solidFill>
                  <a:schemeClr val="tx1"/>
                </a:solidFill>
                <a:latin typeface="Berlin Sans FB Demi" pitchFamily="34" charset="0"/>
                <a:cs typeface="Aharoni" pitchFamily="2" charset="-79"/>
              </a:rPr>
            </a:br>
            <a:r>
              <a:rPr lang="en-US" sz="2800" dirty="0" smtClean="0">
                <a:solidFill>
                  <a:schemeClr val="tx1"/>
                </a:solidFill>
                <a:latin typeface="Berlin Sans FB Demi" pitchFamily="34" charset="0"/>
                <a:cs typeface="Aharoni" pitchFamily="2" charset="-79"/>
              </a:rPr>
              <a:t>                                                PRATIK </a:t>
            </a:r>
            <a:r>
              <a:rPr lang="en-US" sz="2800" dirty="0">
                <a:solidFill>
                  <a:schemeClr val="tx1"/>
                </a:solidFill>
                <a:latin typeface="Berlin Sans FB Demi" pitchFamily="34" charset="0"/>
                <a:cs typeface="Aharoni" pitchFamily="2" charset="-79"/>
              </a:rPr>
              <a:t>CHATTERJEE,GNIT</a:t>
            </a:r>
            <a:r>
              <a:rPr lang="en-US" sz="2800" dirty="0" smtClean="0">
                <a:solidFill>
                  <a:schemeClr val="tx1"/>
                </a:solidFill>
                <a:latin typeface="Berlin Sans FB Demi" pitchFamily="34" charset="0"/>
                <a:cs typeface="Aharoni" pitchFamily="2" charset="-79"/>
              </a:rPr>
              <a:t/>
            </a:r>
            <a:br>
              <a:rPr lang="en-US" sz="2800" dirty="0" smtClean="0">
                <a:solidFill>
                  <a:schemeClr val="tx1"/>
                </a:solidFill>
                <a:latin typeface="Berlin Sans FB Demi" pitchFamily="34" charset="0"/>
                <a:cs typeface="Aharoni" pitchFamily="2" charset="-79"/>
              </a:rPr>
            </a:br>
            <a:r>
              <a:rPr lang="en-US" sz="2800" dirty="0" smtClean="0">
                <a:solidFill>
                  <a:schemeClr val="tx1"/>
                </a:solidFill>
                <a:latin typeface="Berlin Sans FB Demi" pitchFamily="34" charset="0"/>
                <a:cs typeface="Aharoni" pitchFamily="2" charset="-79"/>
              </a:rPr>
              <a:t>                                                                    SANJANA,GNIT</a:t>
            </a:r>
            <a:br>
              <a:rPr lang="en-US" sz="2800" dirty="0" smtClean="0">
                <a:solidFill>
                  <a:schemeClr val="tx1"/>
                </a:solidFill>
                <a:latin typeface="Berlin Sans FB Demi" pitchFamily="34" charset="0"/>
                <a:cs typeface="Aharoni" pitchFamily="2" charset="-79"/>
              </a:rPr>
            </a:br>
            <a:r>
              <a:rPr lang="en-US" sz="2800" dirty="0" smtClean="0">
                <a:solidFill>
                  <a:schemeClr val="tx1"/>
                </a:solidFill>
                <a:latin typeface="Berlin Sans FB Demi" pitchFamily="34" charset="0"/>
                <a:cs typeface="Aharoni" pitchFamily="2" charset="-79"/>
              </a:rPr>
              <a:t>                                                 SUBHANWITA SAHA,GNIT</a:t>
            </a:r>
            <a:endParaRPr lang="en-IN" sz="2400" dirty="0">
              <a:solidFill>
                <a:schemeClr val="tx1"/>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305800" cy="6143668"/>
          </a:xfrm>
        </p:spPr>
        <p:txBody>
          <a:bodyPr>
            <a:normAutofit/>
          </a:bodyPr>
          <a:lstStyle/>
          <a:p>
            <a:pPr algn="ctr"/>
            <a:r>
              <a:rPr lang="en-US" sz="5400" b="1" dirty="0" smtClean="0">
                <a:solidFill>
                  <a:schemeClr val="accent1">
                    <a:lumMod val="50000"/>
                  </a:schemeClr>
                </a:solidFill>
                <a:latin typeface="Algerian" pitchFamily="82" charset="0"/>
              </a:rPr>
              <a:t>SNAPSHOTS </a:t>
            </a:r>
            <a:br>
              <a:rPr lang="en-US" sz="5400" b="1" dirty="0" smtClean="0">
                <a:solidFill>
                  <a:schemeClr val="accent1">
                    <a:lumMod val="50000"/>
                  </a:schemeClr>
                </a:solidFill>
                <a:latin typeface="Algerian" pitchFamily="82" charset="0"/>
              </a:rPr>
            </a:br>
            <a:r>
              <a:rPr lang="en-US" sz="5400" b="1" dirty="0" smtClean="0">
                <a:solidFill>
                  <a:schemeClr val="accent1">
                    <a:lumMod val="50000"/>
                  </a:schemeClr>
                </a:solidFill>
                <a:latin typeface="Algerian" pitchFamily="82" charset="0"/>
              </a:rPr>
              <a:t>OF OUR</a:t>
            </a:r>
            <a:br>
              <a:rPr lang="en-US" sz="5400" b="1" dirty="0" smtClean="0">
                <a:solidFill>
                  <a:schemeClr val="accent1">
                    <a:lumMod val="50000"/>
                  </a:schemeClr>
                </a:solidFill>
                <a:latin typeface="Algerian" pitchFamily="82" charset="0"/>
              </a:rPr>
            </a:br>
            <a:r>
              <a:rPr lang="en-US" sz="5400" b="1" dirty="0" smtClean="0">
                <a:solidFill>
                  <a:schemeClr val="accent1">
                    <a:lumMod val="50000"/>
                  </a:schemeClr>
                </a:solidFill>
                <a:latin typeface="Algerian" pitchFamily="82" charset="0"/>
              </a:rPr>
              <a:t>WEB  </a:t>
            </a:r>
            <a:br>
              <a:rPr lang="en-US" sz="5400" b="1" dirty="0" smtClean="0">
                <a:solidFill>
                  <a:schemeClr val="accent1">
                    <a:lumMod val="50000"/>
                  </a:schemeClr>
                </a:solidFill>
                <a:latin typeface="Algerian" pitchFamily="82" charset="0"/>
              </a:rPr>
            </a:br>
            <a:r>
              <a:rPr lang="en-US" sz="5400" b="1" dirty="0" smtClean="0">
                <a:solidFill>
                  <a:schemeClr val="accent1">
                    <a:lumMod val="50000"/>
                  </a:schemeClr>
                </a:solidFill>
                <a:latin typeface="Algerian" pitchFamily="82" charset="0"/>
              </a:rPr>
              <a:t>APPLICATION </a:t>
            </a:r>
            <a:br>
              <a:rPr lang="en-US" sz="5400" b="1" dirty="0" smtClean="0">
                <a:solidFill>
                  <a:schemeClr val="accent1">
                    <a:lumMod val="50000"/>
                  </a:schemeClr>
                </a:solidFill>
                <a:latin typeface="Algerian" pitchFamily="82" charset="0"/>
              </a:rPr>
            </a:br>
            <a:r>
              <a:rPr lang="en-US" sz="5400" b="1" dirty="0" smtClean="0">
                <a:solidFill>
                  <a:schemeClr val="accent1">
                    <a:lumMod val="50000"/>
                  </a:schemeClr>
                </a:solidFill>
                <a:latin typeface="Algerian" pitchFamily="82" charset="0"/>
              </a:rPr>
              <a:t> PAGES</a:t>
            </a:r>
            <a:br>
              <a:rPr lang="en-US" sz="5400" b="1" dirty="0" smtClean="0">
                <a:solidFill>
                  <a:schemeClr val="accent1">
                    <a:lumMod val="50000"/>
                  </a:schemeClr>
                </a:solidFill>
                <a:latin typeface="Algerian" pitchFamily="82" charset="0"/>
              </a:rPr>
            </a:br>
            <a:endParaRPr lang="en-IN" sz="5400" b="1" dirty="0">
              <a:solidFill>
                <a:schemeClr val="accent1">
                  <a:lumMod val="50000"/>
                </a:schemeClr>
              </a:solidFill>
              <a:latin typeface="Algerian" pitchFamily="8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725308"/>
          </a:xfrm>
        </p:spPr>
        <p:txBody>
          <a:bodyPr>
            <a:normAutofit/>
          </a:bodyPr>
          <a:lstStyle/>
          <a:p>
            <a:pPr algn="ctr"/>
            <a:r>
              <a:rPr lang="en-US" b="1" u="sng" dirty="0" smtClean="0">
                <a:latin typeface="Arial Black" pitchFamily="34" charset="0"/>
                <a:cs typeface="Aharoni" pitchFamily="2" charset="-79"/>
              </a:rPr>
              <a:t>USER </a:t>
            </a:r>
            <a:br>
              <a:rPr lang="en-US" b="1" u="sng" dirty="0" smtClean="0">
                <a:latin typeface="Arial Black" pitchFamily="34" charset="0"/>
                <a:cs typeface="Aharoni" pitchFamily="2" charset="-79"/>
              </a:rPr>
            </a:br>
            <a:r>
              <a:rPr lang="en-US" b="1" u="sng" dirty="0" smtClean="0">
                <a:latin typeface="Arial Black" pitchFamily="34" charset="0"/>
                <a:cs typeface="Aharoni" pitchFamily="2" charset="-79"/>
              </a:rPr>
              <a:t>SECTION</a:t>
            </a:r>
            <a:br>
              <a:rPr lang="en-US" b="1" u="sng" dirty="0" smtClean="0">
                <a:latin typeface="Arial Black" pitchFamily="34" charset="0"/>
                <a:cs typeface="Aharoni" pitchFamily="2" charset="-79"/>
              </a:rPr>
            </a:br>
            <a:r>
              <a:rPr lang="en-US" b="1" u="sng" dirty="0" smtClean="0">
                <a:latin typeface="Arial Black" pitchFamily="34" charset="0"/>
                <a:cs typeface="Aharoni" pitchFamily="2" charset="-79"/>
              </a:rPr>
              <a:t>OF</a:t>
            </a:r>
            <a:br>
              <a:rPr lang="en-US" b="1" u="sng" dirty="0" smtClean="0">
                <a:latin typeface="Arial Black" pitchFamily="34" charset="0"/>
                <a:cs typeface="Aharoni" pitchFamily="2" charset="-79"/>
              </a:rPr>
            </a:br>
            <a:r>
              <a:rPr lang="en-US" b="1" u="sng" dirty="0" smtClean="0">
                <a:latin typeface="Arial Black" pitchFamily="34" charset="0"/>
                <a:cs typeface="Aharoni" pitchFamily="2" charset="-79"/>
              </a:rPr>
              <a:t>OUR</a:t>
            </a:r>
            <a:br>
              <a:rPr lang="en-US" b="1" u="sng" dirty="0" smtClean="0">
                <a:latin typeface="Arial Black" pitchFamily="34" charset="0"/>
                <a:cs typeface="Aharoni" pitchFamily="2" charset="-79"/>
              </a:rPr>
            </a:br>
            <a:r>
              <a:rPr lang="en-US" b="1" u="sng" dirty="0" smtClean="0">
                <a:latin typeface="Arial Black" pitchFamily="34" charset="0"/>
                <a:cs typeface="Aharoni" pitchFamily="2" charset="-79"/>
              </a:rPr>
              <a:t>APPLICATION </a:t>
            </a:r>
            <a:br>
              <a:rPr lang="en-US" b="1" u="sng" dirty="0" smtClean="0">
                <a:latin typeface="Arial Black" pitchFamily="34" charset="0"/>
                <a:cs typeface="Aharoni" pitchFamily="2" charset="-79"/>
              </a:rPr>
            </a:br>
            <a:endParaRPr lang="en-IN" b="1" u="sng" dirty="0">
              <a:latin typeface="Arial Black" pitchFamily="34" charset="0"/>
              <a:cs typeface="Aharoni" pitchFamily="2" charset="-79"/>
            </a:endParaRPr>
          </a:p>
        </p:txBody>
      </p:sp>
    </p:spTree>
    <p:extLst>
      <p:ext uri="{BB962C8B-B14F-4D97-AF65-F5344CB8AC3E}">
        <p14:creationId xmlns:p14="http://schemas.microsoft.com/office/powerpoint/2010/main" val="2634378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96086"/>
          </a:xfrm>
        </p:spPr>
        <p:txBody>
          <a:bodyPr>
            <a:normAutofit/>
          </a:bodyPr>
          <a:lstStyle/>
          <a:p>
            <a:pPr algn="ctr"/>
            <a:r>
              <a:rPr lang="en-US" sz="4000" b="1" u="sng" dirty="0" smtClean="0">
                <a:latin typeface="Aharoni" pitchFamily="2" charset="-79"/>
                <a:cs typeface="Aharoni" pitchFamily="2" charset="-79"/>
              </a:rPr>
              <a:t>STUDENT HOME PAGE</a:t>
            </a:r>
            <a:endParaRPr lang="en-IN" sz="4000" u="sng" dirty="0">
              <a:latin typeface="Aharoni" pitchFamily="2" charset="-79"/>
              <a:cs typeface="Aharoni" pitchFamily="2" charset="-79"/>
            </a:endParaRPr>
          </a:p>
        </p:txBody>
      </p:sp>
      <p:pic>
        <p:nvPicPr>
          <p:cNvPr id="11266" name="Picture 2" descr="C:\Users\User\Desktop\unnamed (9).png"/>
          <p:cNvPicPr>
            <a:picLocks noChangeAspect="1" noChangeArrowheads="1"/>
          </p:cNvPicPr>
          <p:nvPr/>
        </p:nvPicPr>
        <p:blipFill>
          <a:blip r:embed="rId2"/>
          <a:srcRect/>
          <a:stretch>
            <a:fillRect/>
          </a:stretch>
        </p:blipFill>
        <p:spPr bwMode="auto">
          <a:xfrm>
            <a:off x="0" y="1714488"/>
            <a:ext cx="9144000" cy="5143512"/>
          </a:xfrm>
          <a:prstGeom prst="rect">
            <a:avLst/>
          </a:prstGeom>
          <a:noFill/>
        </p:spPr>
      </p:pic>
    </p:spTree>
    <p:extLst>
      <p:ext uri="{BB962C8B-B14F-4D97-AF65-F5344CB8AC3E}">
        <p14:creationId xmlns:p14="http://schemas.microsoft.com/office/powerpoint/2010/main" val="847759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36680"/>
          </a:xfrm>
        </p:spPr>
        <p:txBody>
          <a:bodyPr>
            <a:noAutofit/>
          </a:bodyPr>
          <a:lstStyle/>
          <a:p>
            <a:pPr algn="ctr"/>
            <a:r>
              <a:rPr lang="en-US" sz="3200" b="1" u="sng" dirty="0" smtClean="0">
                <a:latin typeface="Aharoni" pitchFamily="2" charset="-79"/>
                <a:cs typeface="Aharoni" pitchFamily="2" charset="-79"/>
              </a:rPr>
              <a:t>CURRENT PLACEMENT DRIVES - PAGE</a:t>
            </a:r>
            <a:endParaRPr lang="en-IN" sz="3200" u="sng" dirty="0">
              <a:latin typeface="Aharoni" pitchFamily="2" charset="-79"/>
              <a:cs typeface="Aharoni" pitchFamily="2" charset="-79"/>
            </a:endParaRPr>
          </a:p>
        </p:txBody>
      </p:sp>
      <p:pic>
        <p:nvPicPr>
          <p:cNvPr id="8194" name="Picture 2" descr="C:\Users\User\Desktop\unnamed (6).png"/>
          <p:cNvPicPr>
            <a:picLocks noChangeAspect="1" noChangeArrowheads="1"/>
          </p:cNvPicPr>
          <p:nvPr/>
        </p:nvPicPr>
        <p:blipFill>
          <a:blip r:embed="rId2"/>
          <a:srcRect/>
          <a:stretch>
            <a:fillRect/>
          </a:stretch>
        </p:blipFill>
        <p:spPr bwMode="auto">
          <a:xfrm>
            <a:off x="0" y="1643050"/>
            <a:ext cx="9144000" cy="5214949"/>
          </a:xfrm>
          <a:prstGeom prst="rect">
            <a:avLst/>
          </a:prstGeom>
          <a:noFill/>
        </p:spPr>
      </p:pic>
    </p:spTree>
    <p:extLst>
      <p:ext uri="{BB962C8B-B14F-4D97-AF65-F5344CB8AC3E}">
        <p14:creationId xmlns:p14="http://schemas.microsoft.com/office/powerpoint/2010/main" val="34601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305800" cy="626982"/>
          </a:xfrm>
        </p:spPr>
        <p:txBody>
          <a:bodyPr>
            <a:noAutofit/>
          </a:bodyPr>
          <a:lstStyle/>
          <a:p>
            <a:pPr algn="ctr"/>
            <a:r>
              <a:rPr lang="en-US" sz="4000" b="1" u="sng" dirty="0" smtClean="0">
                <a:latin typeface="Aharoni" pitchFamily="2" charset="-79"/>
                <a:cs typeface="Aharoni" pitchFamily="2" charset="-79"/>
              </a:rPr>
              <a:t>STUDENT LOGIN - PAGE</a:t>
            </a:r>
            <a:endParaRPr lang="en-IN" sz="4000" b="1" u="sng" dirty="0">
              <a:latin typeface="Aharoni" pitchFamily="2" charset="-79"/>
              <a:cs typeface="Aharoni" pitchFamily="2" charset="-79"/>
            </a:endParaRPr>
          </a:p>
        </p:txBody>
      </p:sp>
      <p:pic>
        <p:nvPicPr>
          <p:cNvPr id="9218" name="Picture 2" descr="C:\Users\User\Desktop\unnamed (7).png"/>
          <p:cNvPicPr>
            <a:picLocks noChangeAspect="1" noChangeArrowheads="1"/>
          </p:cNvPicPr>
          <p:nvPr/>
        </p:nvPicPr>
        <p:blipFill>
          <a:blip r:embed="rId2"/>
          <a:srcRect/>
          <a:stretch>
            <a:fillRect/>
          </a:stretch>
        </p:blipFill>
        <p:spPr bwMode="auto">
          <a:xfrm>
            <a:off x="0" y="1643050"/>
            <a:ext cx="9144000" cy="5214950"/>
          </a:xfrm>
          <a:prstGeom prst="rect">
            <a:avLst/>
          </a:prstGeom>
          <a:noFill/>
        </p:spPr>
      </p:pic>
    </p:spTree>
    <p:extLst>
      <p:ext uri="{BB962C8B-B14F-4D97-AF65-F5344CB8AC3E}">
        <p14:creationId xmlns:p14="http://schemas.microsoft.com/office/powerpoint/2010/main" val="23111928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08688"/>
          </a:xfrm>
        </p:spPr>
        <p:txBody>
          <a:bodyPr>
            <a:normAutofit/>
          </a:bodyPr>
          <a:lstStyle/>
          <a:p>
            <a:pPr algn="ctr"/>
            <a:r>
              <a:rPr lang="en-US" sz="4000" b="1" u="sng" dirty="0" smtClean="0">
                <a:latin typeface="Aharoni" pitchFamily="2" charset="-79"/>
                <a:cs typeface="Aharoni" pitchFamily="2" charset="-79"/>
              </a:rPr>
              <a:t>STUDENT REGISTER - PAGE</a:t>
            </a:r>
            <a:endParaRPr lang="en-IN" sz="4000" u="sng" dirty="0">
              <a:latin typeface="Aharoni" pitchFamily="2" charset="-79"/>
              <a:cs typeface="Aharoni" pitchFamily="2" charset="-79"/>
            </a:endParaRPr>
          </a:p>
        </p:txBody>
      </p:sp>
      <p:pic>
        <p:nvPicPr>
          <p:cNvPr id="10242" name="Picture 2" descr="C:\Users\User\Desktop\unnamed (8).png"/>
          <p:cNvPicPr>
            <a:picLocks noChangeAspect="1" noChangeArrowheads="1"/>
          </p:cNvPicPr>
          <p:nvPr/>
        </p:nvPicPr>
        <p:blipFill>
          <a:blip r:embed="rId2"/>
          <a:srcRect/>
          <a:stretch>
            <a:fillRect/>
          </a:stretch>
        </p:blipFill>
        <p:spPr bwMode="auto">
          <a:xfrm>
            <a:off x="0" y="1643050"/>
            <a:ext cx="9144000" cy="5214950"/>
          </a:xfrm>
          <a:prstGeom prst="rect">
            <a:avLst/>
          </a:prstGeom>
          <a:noFill/>
        </p:spPr>
      </p:pic>
    </p:spTree>
    <p:extLst>
      <p:ext uri="{BB962C8B-B14F-4D97-AF65-F5344CB8AC3E}">
        <p14:creationId xmlns:p14="http://schemas.microsoft.com/office/powerpoint/2010/main" val="241615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08688"/>
          </a:xfrm>
        </p:spPr>
        <p:txBody>
          <a:bodyPr>
            <a:normAutofit/>
          </a:bodyPr>
          <a:lstStyle/>
          <a:p>
            <a:pPr algn="ctr"/>
            <a:r>
              <a:rPr lang="en-IN" sz="4000" b="1" u="sng" dirty="0" smtClean="0">
                <a:latin typeface="Aharoni"/>
              </a:rPr>
              <a:t>DASHBOARD - PAGE</a:t>
            </a:r>
            <a:endParaRPr lang="en-IN" sz="4000" b="1" u="sng" dirty="0">
              <a:latin typeface="Aharon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4824"/>
            <a:ext cx="9144000" cy="5143500"/>
          </a:xfrm>
          <a:prstGeom prst="rect">
            <a:avLst/>
          </a:prstGeom>
        </p:spPr>
      </p:pic>
    </p:spTree>
    <p:extLst>
      <p:ext uri="{BB962C8B-B14F-4D97-AF65-F5344CB8AC3E}">
        <p14:creationId xmlns:p14="http://schemas.microsoft.com/office/powerpoint/2010/main" val="1490351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36680"/>
          </a:xfrm>
        </p:spPr>
        <p:txBody>
          <a:bodyPr>
            <a:normAutofit fontScale="90000"/>
          </a:bodyPr>
          <a:lstStyle/>
          <a:p>
            <a:pPr algn="ctr"/>
            <a:r>
              <a:rPr lang="en-US" sz="4000" b="1" u="sng" dirty="0" smtClean="0">
                <a:latin typeface="Aharoni" pitchFamily="2" charset="-79"/>
                <a:cs typeface="Aharoni" pitchFamily="2" charset="-79"/>
              </a:rPr>
              <a:t>PROFILE - PAGE</a:t>
            </a:r>
            <a:endParaRPr lang="en-IN" sz="4000" u="sng" dirty="0">
              <a:latin typeface="Aharoni" pitchFamily="2" charset="-79"/>
              <a:cs typeface="Aharoni"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0"/>
            <a:ext cx="9144000" cy="5143500"/>
          </a:xfrm>
          <a:prstGeom prst="rect">
            <a:avLst/>
          </a:prstGeom>
        </p:spPr>
      </p:pic>
    </p:spTree>
    <p:extLst>
      <p:ext uri="{BB962C8B-B14F-4D97-AF65-F5344CB8AC3E}">
        <p14:creationId xmlns:p14="http://schemas.microsoft.com/office/powerpoint/2010/main" val="614583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24648"/>
          </a:xfrm>
        </p:spPr>
        <p:txBody>
          <a:bodyPr>
            <a:normAutofit/>
          </a:bodyPr>
          <a:lstStyle/>
          <a:p>
            <a:pPr algn="ctr"/>
            <a:r>
              <a:rPr lang="en-US" sz="4000" b="1" u="sng" dirty="0" smtClean="0">
                <a:latin typeface="Aharoni" pitchFamily="2" charset="-79"/>
                <a:cs typeface="Aharoni" pitchFamily="2" charset="-79"/>
              </a:rPr>
              <a:t>UPDATE RESUME - PAGE</a:t>
            </a:r>
            <a:endParaRPr lang="en-IN" sz="4000" u="sng" dirty="0">
              <a:latin typeface="Aharoni" pitchFamily="2" charset="-79"/>
              <a:cs typeface="Aharoni"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4823"/>
            <a:ext cx="9144000" cy="5020883"/>
          </a:xfrm>
          <a:prstGeom prst="rect">
            <a:avLst/>
          </a:prstGeom>
        </p:spPr>
      </p:pic>
    </p:spTree>
    <p:extLst>
      <p:ext uri="{BB962C8B-B14F-4D97-AF65-F5344CB8AC3E}">
        <p14:creationId xmlns:p14="http://schemas.microsoft.com/office/powerpoint/2010/main" val="98106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80696"/>
          </a:xfrm>
        </p:spPr>
        <p:txBody>
          <a:bodyPr>
            <a:normAutofit/>
          </a:bodyPr>
          <a:lstStyle/>
          <a:p>
            <a:pPr algn="ctr"/>
            <a:r>
              <a:rPr lang="en-IN" sz="4400" b="1" u="sng" dirty="0" smtClean="0"/>
              <a:t>STATUS - PAGE</a:t>
            </a:r>
            <a:endParaRPr lang="en-IN" sz="44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 y="1916832"/>
            <a:ext cx="9144000" cy="4950002"/>
          </a:xfrm>
          <a:prstGeom prst="rect">
            <a:avLst/>
          </a:prstGeom>
        </p:spPr>
      </p:pic>
    </p:spTree>
    <p:extLst>
      <p:ext uri="{BB962C8B-B14F-4D97-AF65-F5344CB8AC3E}">
        <p14:creationId xmlns:p14="http://schemas.microsoft.com/office/powerpoint/2010/main" val="1264241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305800" cy="6500858"/>
          </a:xfrm>
        </p:spPr>
        <p:txBody>
          <a:bodyPr>
            <a:normAutofit fontScale="90000"/>
          </a:bodyPr>
          <a:lstStyle/>
          <a:p>
            <a:pPr algn="ctr"/>
            <a:r>
              <a:rPr lang="en-US" sz="2400" dirty="0" smtClean="0"/>
              <a:t/>
            </a:r>
            <a:br>
              <a:rPr lang="en-US" sz="2400" dirty="0" smtClean="0"/>
            </a:br>
            <a:r>
              <a:rPr lang="en-US" sz="2400" dirty="0" smtClean="0"/>
              <a:t>   </a:t>
            </a:r>
            <a:r>
              <a:rPr lang="en-US" sz="4400" b="1" u="sng" dirty="0" smtClean="0">
                <a:latin typeface="Aharoni" pitchFamily="2" charset="-79"/>
                <a:cs typeface="Aharoni" pitchFamily="2" charset="-79"/>
              </a:rPr>
              <a:t>CONTENTS</a:t>
            </a:r>
            <a:r>
              <a:rPr lang="en-US" sz="4400" b="1" dirty="0" smtClean="0">
                <a:latin typeface="Aharoni" pitchFamily="2" charset="-79"/>
                <a:cs typeface="Aharoni" pitchFamily="2" charset="-79"/>
              </a:rPr>
              <a:t/>
            </a:r>
            <a:br>
              <a:rPr lang="en-US" sz="4400" b="1" dirty="0" smtClean="0">
                <a:latin typeface="Aharoni" pitchFamily="2" charset="-79"/>
                <a:cs typeface="Aharoni" pitchFamily="2" charset="-79"/>
              </a:rPr>
            </a:br>
            <a:r>
              <a:rPr lang="en-US" sz="4400" b="1" dirty="0" smtClean="0">
                <a:solidFill>
                  <a:schemeClr val="tx1">
                    <a:lumMod val="95000"/>
                    <a:lumOff val="5000"/>
                  </a:schemeClr>
                </a:solidFill>
                <a:cs typeface="Aharoni" pitchFamily="2" charset="-79"/>
              </a:rPr>
              <a:t> </a:t>
            </a:r>
            <a:r>
              <a:rPr lang="en-US" sz="2000" b="1" dirty="0" smtClean="0">
                <a:solidFill>
                  <a:schemeClr val="tx1">
                    <a:lumMod val="95000"/>
                    <a:lumOff val="5000"/>
                  </a:schemeClr>
                </a:solidFill>
                <a:latin typeface="Arial Rounded MT Bold" pitchFamily="34" charset="0"/>
                <a:cs typeface="Aharoni" pitchFamily="2" charset="-79"/>
              </a:rPr>
              <a:t>ACKNOWLEDGEMENT</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INTRODUCTION</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OBJECTIVE</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SCOPE</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REQUIREMENT SPECIFICATION</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ER DIAGRAM</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WORK FLOW DIAGRAM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SNAPSHOTS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FUTURE SCOPE OF IMPROVEMENTS</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
            </a:r>
            <a:br>
              <a:rPr lang="en-US" sz="2000" b="1" dirty="0" smtClean="0">
                <a:solidFill>
                  <a:schemeClr val="tx1">
                    <a:lumMod val="95000"/>
                    <a:lumOff val="5000"/>
                  </a:schemeClr>
                </a:solidFill>
                <a:latin typeface="Arial Rounded MT Bold" pitchFamily="34" charset="0"/>
                <a:cs typeface="Aharoni" pitchFamily="2" charset="-79"/>
              </a:rPr>
            </a:br>
            <a:r>
              <a:rPr lang="en-US" sz="2000" b="1" dirty="0" smtClean="0">
                <a:solidFill>
                  <a:schemeClr val="tx1">
                    <a:lumMod val="95000"/>
                    <a:lumOff val="5000"/>
                  </a:schemeClr>
                </a:solidFill>
                <a:latin typeface="Arial Rounded MT Bold" pitchFamily="34" charset="0"/>
                <a:cs typeface="Aharoni" pitchFamily="2" charset="-79"/>
              </a:rPr>
              <a:t>CONCLUSION</a:t>
            </a:r>
            <a:r>
              <a:rPr lang="en-US" sz="2000" b="1" dirty="0" smtClean="0">
                <a:latin typeface="Arial Rounded MT Bold" pitchFamily="34" charset="0"/>
                <a:cs typeface="Aharoni" pitchFamily="2" charset="-79"/>
              </a:rPr>
              <a:t/>
            </a:r>
            <a:br>
              <a:rPr lang="en-US" sz="2000" b="1" dirty="0" smtClean="0">
                <a:latin typeface="Arial Rounded MT Bold" pitchFamily="34" charset="0"/>
                <a:cs typeface="Aharoni" pitchFamily="2" charset="-79"/>
              </a:rPr>
            </a:br>
            <a:endParaRPr lang="en-IN" sz="2000" dirty="0">
              <a:solidFill>
                <a:schemeClr val="tx1"/>
              </a:solidFill>
              <a:latin typeface="Arial Rounded MT Bold"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984"/>
            <a:ext cx="8305800" cy="4929222"/>
          </a:xfrm>
        </p:spPr>
        <p:txBody>
          <a:bodyPr>
            <a:normAutofit fontScale="90000"/>
          </a:bodyPr>
          <a:lstStyle/>
          <a:p>
            <a:pPr algn="ctr"/>
            <a:r>
              <a:rPr lang="en-IN" dirty="0" smtClean="0"/>
              <a:t/>
            </a:r>
            <a:br>
              <a:rPr lang="en-IN" dirty="0" smtClean="0"/>
            </a:br>
            <a:r>
              <a:rPr lang="en-IN" dirty="0" smtClean="0"/>
              <a:t/>
            </a:r>
            <a:br>
              <a:rPr lang="en-IN" dirty="0" smtClean="0"/>
            </a:br>
            <a:r>
              <a:rPr lang="en-US" b="1" u="sng" dirty="0" smtClean="0">
                <a:latin typeface="Arial Black" pitchFamily="34" charset="0"/>
              </a:rPr>
              <a:t>ADMINISTRATION </a:t>
            </a:r>
            <a:br>
              <a:rPr lang="en-US" b="1" u="sng" dirty="0" smtClean="0">
                <a:latin typeface="Arial Black" pitchFamily="34" charset="0"/>
              </a:rPr>
            </a:br>
            <a:r>
              <a:rPr lang="en-US" b="1" u="sng" dirty="0" smtClean="0">
                <a:latin typeface="Arial Black" pitchFamily="34" charset="0"/>
              </a:rPr>
              <a:t>SECTION</a:t>
            </a:r>
            <a:br>
              <a:rPr lang="en-US" b="1" u="sng" dirty="0" smtClean="0">
                <a:latin typeface="Arial Black" pitchFamily="34" charset="0"/>
              </a:rPr>
            </a:br>
            <a:r>
              <a:rPr lang="en-US" b="1" u="sng" dirty="0" smtClean="0">
                <a:latin typeface="Arial Black" pitchFamily="34" charset="0"/>
              </a:rPr>
              <a:t>OF</a:t>
            </a:r>
            <a:br>
              <a:rPr lang="en-US" b="1" u="sng" dirty="0" smtClean="0">
                <a:latin typeface="Arial Black" pitchFamily="34" charset="0"/>
              </a:rPr>
            </a:br>
            <a:r>
              <a:rPr lang="en-US" b="1" u="sng" dirty="0" smtClean="0">
                <a:latin typeface="Arial Black" pitchFamily="34" charset="0"/>
              </a:rPr>
              <a:t>OUR</a:t>
            </a:r>
            <a:br>
              <a:rPr lang="en-US" b="1" u="sng" dirty="0" smtClean="0">
                <a:latin typeface="Arial Black" pitchFamily="34" charset="0"/>
              </a:rPr>
            </a:br>
            <a:r>
              <a:rPr lang="en-US" b="1" u="sng" dirty="0" smtClean="0">
                <a:latin typeface="Arial Black" pitchFamily="34" charset="0"/>
              </a:rPr>
              <a:t>APPLICATION</a:t>
            </a:r>
            <a:r>
              <a:rPr lang="en-IN" dirty="0" smtClean="0"/>
              <a:t/>
            </a:r>
            <a:br>
              <a:rPr lang="en-IN" dirty="0" smtClean="0"/>
            </a:br>
            <a:r>
              <a:rPr lang="en-US" b="1" dirty="0" smtClean="0"/>
              <a:t> </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96086"/>
          </a:xfrm>
        </p:spPr>
        <p:txBody>
          <a:bodyPr>
            <a:normAutofit/>
          </a:bodyPr>
          <a:lstStyle/>
          <a:p>
            <a:pPr algn="ctr"/>
            <a:r>
              <a:rPr lang="en-US" sz="4000" b="1" u="sng" dirty="0" smtClean="0">
                <a:latin typeface="Aharoni" pitchFamily="2" charset="-79"/>
                <a:cs typeface="Aharoni" pitchFamily="2" charset="-79"/>
              </a:rPr>
              <a:t>ADMIN HOME PAGE</a:t>
            </a:r>
            <a:endParaRPr lang="en-IN" sz="4000" b="1" u="sng" dirty="0">
              <a:latin typeface="Aharoni" pitchFamily="2" charset="-79"/>
              <a:cs typeface="Aharoni" pitchFamily="2" charset="-79"/>
            </a:endParaRPr>
          </a:p>
        </p:txBody>
      </p:sp>
      <p:pic>
        <p:nvPicPr>
          <p:cNvPr id="7170" name="Picture 2" descr="C:\Users\User\Desktop\unnamed - Copy.png"/>
          <p:cNvPicPr>
            <a:picLocks noChangeAspect="1" noChangeArrowheads="1"/>
          </p:cNvPicPr>
          <p:nvPr/>
        </p:nvPicPr>
        <p:blipFill>
          <a:blip r:embed="rId2"/>
          <a:srcRect/>
          <a:stretch>
            <a:fillRect/>
          </a:stretch>
        </p:blipFill>
        <p:spPr bwMode="auto">
          <a:xfrm>
            <a:off x="0" y="1772815"/>
            <a:ext cx="9144000" cy="508518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96086"/>
          </a:xfrm>
        </p:spPr>
        <p:txBody>
          <a:bodyPr>
            <a:normAutofit/>
          </a:bodyPr>
          <a:lstStyle/>
          <a:p>
            <a:pPr algn="ctr"/>
            <a:r>
              <a:rPr lang="en-US" sz="4000" b="1" u="sng" dirty="0" smtClean="0">
                <a:latin typeface="Aharoni" pitchFamily="2" charset="-79"/>
                <a:cs typeface="Aharoni" pitchFamily="2" charset="-79"/>
              </a:rPr>
              <a:t>MANAGE COMPANY - PAGE</a:t>
            </a:r>
            <a:endParaRPr lang="en-IN" sz="4000" b="1" u="sng" dirty="0">
              <a:latin typeface="Aharoni" pitchFamily="2" charset="-79"/>
              <a:cs typeface="Aharoni" pitchFamily="2" charset="-79"/>
            </a:endParaRPr>
          </a:p>
        </p:txBody>
      </p:sp>
      <p:pic>
        <p:nvPicPr>
          <p:cNvPr id="6146" name="Picture 2" descr="C:\Users\User\Desktop\unnamed (1) - Copy.png"/>
          <p:cNvPicPr>
            <a:picLocks noChangeAspect="1" noChangeArrowheads="1"/>
          </p:cNvPicPr>
          <p:nvPr/>
        </p:nvPicPr>
        <p:blipFill>
          <a:blip r:embed="rId2"/>
          <a:srcRect/>
          <a:stretch>
            <a:fillRect/>
          </a:stretch>
        </p:blipFill>
        <p:spPr bwMode="auto">
          <a:xfrm>
            <a:off x="0" y="1643050"/>
            <a:ext cx="9144000" cy="521494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96086"/>
          </a:xfrm>
        </p:spPr>
        <p:txBody>
          <a:bodyPr>
            <a:normAutofit/>
          </a:bodyPr>
          <a:lstStyle/>
          <a:p>
            <a:pPr algn="ctr"/>
            <a:r>
              <a:rPr lang="en-US" sz="4000" b="1" u="sng" dirty="0" smtClean="0">
                <a:latin typeface="Aharoni" pitchFamily="2" charset="-79"/>
                <a:cs typeface="Aharoni" pitchFamily="2" charset="-79"/>
              </a:rPr>
              <a:t>ADD COMPANY - PAGE</a:t>
            </a:r>
            <a:endParaRPr lang="en-IN" sz="4000" b="1" u="sng" dirty="0">
              <a:latin typeface="Aharoni" pitchFamily="2" charset="-79"/>
              <a:cs typeface="Aharoni" pitchFamily="2" charset="-79"/>
            </a:endParaRPr>
          </a:p>
        </p:txBody>
      </p:sp>
      <p:pic>
        <p:nvPicPr>
          <p:cNvPr id="5122" name="Picture 2" descr="C:\Users\User\Desktop\unnamed (2) - Copy.png"/>
          <p:cNvPicPr>
            <a:picLocks noChangeAspect="1" noChangeArrowheads="1"/>
          </p:cNvPicPr>
          <p:nvPr/>
        </p:nvPicPr>
        <p:blipFill>
          <a:blip r:embed="rId2"/>
          <a:srcRect/>
          <a:stretch>
            <a:fillRect/>
          </a:stretch>
        </p:blipFill>
        <p:spPr bwMode="auto">
          <a:xfrm>
            <a:off x="0" y="1714488"/>
            <a:ext cx="9144000" cy="514351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24648"/>
          </a:xfrm>
        </p:spPr>
        <p:txBody>
          <a:bodyPr>
            <a:normAutofit/>
          </a:bodyPr>
          <a:lstStyle/>
          <a:p>
            <a:pPr algn="ctr"/>
            <a:r>
              <a:rPr lang="en-US" sz="4000" b="1" u="sng" dirty="0" smtClean="0">
                <a:latin typeface="Aharoni" pitchFamily="2" charset="-79"/>
                <a:cs typeface="Aharoni" pitchFamily="2" charset="-79"/>
              </a:rPr>
              <a:t>EDIT COMPANY - PAGE</a:t>
            </a:r>
            <a:endParaRPr lang="en-IN" sz="4000" b="1" u="sng" dirty="0">
              <a:latin typeface="Aharoni" pitchFamily="2" charset="-79"/>
              <a:cs typeface="Aharoni" pitchFamily="2" charset="-79"/>
            </a:endParaRPr>
          </a:p>
        </p:txBody>
      </p:sp>
      <p:pic>
        <p:nvPicPr>
          <p:cNvPr id="4098" name="Picture 2" descr="C:\Users\User\Desktop\unnamed (3) - Copy.png"/>
          <p:cNvPicPr>
            <a:picLocks noChangeAspect="1" noChangeArrowheads="1"/>
          </p:cNvPicPr>
          <p:nvPr/>
        </p:nvPicPr>
        <p:blipFill>
          <a:blip r:embed="rId2"/>
          <a:srcRect/>
          <a:stretch>
            <a:fillRect/>
          </a:stretch>
        </p:blipFill>
        <p:spPr bwMode="auto">
          <a:xfrm>
            <a:off x="-71470" y="1571612"/>
            <a:ext cx="9144000" cy="528638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96086"/>
          </a:xfrm>
        </p:spPr>
        <p:txBody>
          <a:bodyPr>
            <a:normAutofit/>
          </a:bodyPr>
          <a:lstStyle/>
          <a:p>
            <a:pPr algn="ctr"/>
            <a:r>
              <a:rPr lang="en-US" sz="4000" b="1" u="sng" dirty="0" smtClean="0">
                <a:latin typeface="Aharoni" pitchFamily="2" charset="-79"/>
                <a:cs typeface="Aharoni" pitchFamily="2" charset="-79"/>
              </a:rPr>
              <a:t>VIEW COMPANY - PAGE</a:t>
            </a:r>
            <a:endParaRPr lang="en-IN" sz="4000" b="1" u="sng" dirty="0">
              <a:latin typeface="Aharoni" pitchFamily="2" charset="-79"/>
              <a:cs typeface="Aharoni" pitchFamily="2" charset="-79"/>
            </a:endParaRPr>
          </a:p>
        </p:txBody>
      </p:sp>
      <p:pic>
        <p:nvPicPr>
          <p:cNvPr id="3074" name="Picture 2" descr="C:\Users\User\Desktop\unnamed (4) - Copy.png"/>
          <p:cNvPicPr>
            <a:picLocks noChangeAspect="1" noChangeArrowheads="1"/>
          </p:cNvPicPr>
          <p:nvPr/>
        </p:nvPicPr>
        <p:blipFill>
          <a:blip r:embed="rId2"/>
          <a:srcRect/>
          <a:stretch>
            <a:fillRect/>
          </a:stretch>
        </p:blipFill>
        <p:spPr bwMode="auto">
          <a:xfrm>
            <a:off x="0" y="1714488"/>
            <a:ext cx="9144000" cy="514351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852704"/>
          </a:xfrm>
        </p:spPr>
        <p:txBody>
          <a:bodyPr>
            <a:normAutofit fontScale="90000"/>
          </a:bodyPr>
          <a:lstStyle/>
          <a:p>
            <a:r>
              <a:rPr lang="en-US" sz="5400" b="1" u="sng" dirty="0">
                <a:latin typeface="Aharoni" pitchFamily="2" charset="-79"/>
                <a:cs typeface="Aharoni" pitchFamily="2" charset="-79"/>
              </a:rPr>
              <a:t>MANAGE </a:t>
            </a:r>
            <a:r>
              <a:rPr lang="en-US" sz="5400" b="1" u="sng" dirty="0" smtClean="0">
                <a:latin typeface="Aharoni" pitchFamily="2" charset="-79"/>
                <a:cs typeface="Aharoni" pitchFamily="2" charset="-79"/>
              </a:rPr>
              <a:t>STUDENT </a:t>
            </a:r>
            <a:r>
              <a:rPr lang="en-US" sz="5400" b="1" u="sng" dirty="0">
                <a:latin typeface="Aharoni" pitchFamily="2" charset="-79"/>
                <a:cs typeface="Aharoni" pitchFamily="2" charset="-79"/>
              </a:rPr>
              <a:t>- PAGE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6832"/>
            <a:ext cx="9144000" cy="4953811"/>
          </a:xfrm>
          <a:prstGeom prst="rect">
            <a:avLst/>
          </a:prstGeom>
        </p:spPr>
      </p:pic>
    </p:spTree>
    <p:extLst>
      <p:ext uri="{BB962C8B-B14F-4D97-AF65-F5344CB8AC3E}">
        <p14:creationId xmlns:p14="http://schemas.microsoft.com/office/powerpoint/2010/main" val="1534787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24712"/>
          </a:xfrm>
        </p:spPr>
        <p:txBody>
          <a:bodyPr/>
          <a:lstStyle/>
          <a:p>
            <a:pPr algn="ctr"/>
            <a:r>
              <a:rPr lang="en-IN" b="1" u="sng" dirty="0" smtClean="0"/>
              <a:t>SHOW LIST - PAGE</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6" y="1916832"/>
            <a:ext cx="9144000" cy="4941168"/>
          </a:xfrm>
          <a:prstGeom prst="rect">
            <a:avLst/>
          </a:prstGeom>
        </p:spPr>
      </p:pic>
    </p:spTree>
    <p:extLst>
      <p:ext uri="{BB962C8B-B14F-4D97-AF65-F5344CB8AC3E}">
        <p14:creationId xmlns:p14="http://schemas.microsoft.com/office/powerpoint/2010/main" val="2458173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924712"/>
          </a:xfrm>
        </p:spPr>
        <p:txBody>
          <a:bodyPr/>
          <a:lstStyle/>
          <a:p>
            <a:pPr algn="ctr"/>
            <a:r>
              <a:rPr lang="en-IN" b="1" u="sng" dirty="0" smtClean="0"/>
              <a:t>LISTED STUDENTS</a:t>
            </a:r>
            <a:endParaRPr lang="en-IN"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6832"/>
            <a:ext cx="9144000" cy="4941168"/>
          </a:xfrm>
          <a:prstGeom prst="rect">
            <a:avLst/>
          </a:prstGeom>
        </p:spPr>
      </p:pic>
    </p:spTree>
    <p:extLst>
      <p:ext uri="{BB962C8B-B14F-4D97-AF65-F5344CB8AC3E}">
        <p14:creationId xmlns:p14="http://schemas.microsoft.com/office/powerpoint/2010/main" val="1342893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893264"/>
          </a:xfrm>
        </p:spPr>
        <p:txBody>
          <a:bodyPr>
            <a:normAutofit fontScale="90000"/>
          </a:bodyPr>
          <a:lstStyle/>
          <a:p>
            <a:r>
              <a:rPr lang="en-US" sz="4000" b="1" u="sng" dirty="0" smtClean="0">
                <a:latin typeface="Aharoni" pitchFamily="2" charset="-79"/>
                <a:cs typeface="Aharoni" pitchFamily="2" charset="-79"/>
              </a:rPr>
              <a:t>FUTURE SCOPE OF IMPROVEMENTS</a:t>
            </a:r>
            <a:br>
              <a:rPr lang="en-US" sz="4000" b="1" u="sng" dirty="0" smtClean="0">
                <a:latin typeface="Aharoni" pitchFamily="2" charset="-79"/>
                <a:cs typeface="Aharoni" pitchFamily="2" charset="-79"/>
              </a:rPr>
            </a:br>
            <a:r>
              <a:rPr lang="en-IN" sz="2200" b="1" dirty="0">
                <a:solidFill>
                  <a:schemeClr val="tx1"/>
                </a:solidFill>
                <a:latin typeface="Arial Rounded MT Bold" panose="020F0704030504030204" pitchFamily="34" charset="0"/>
              </a:rPr>
              <a:t/>
            </a:r>
            <a:br>
              <a:rPr lang="en-IN" sz="2200" b="1" dirty="0">
                <a:solidFill>
                  <a:schemeClr val="tx1"/>
                </a:solidFill>
                <a:latin typeface="Arial Rounded MT Bold" panose="020F0704030504030204" pitchFamily="34" charset="0"/>
              </a:rPr>
            </a:br>
            <a:r>
              <a:rPr lang="en-US" sz="2200" b="1" dirty="0">
                <a:solidFill>
                  <a:schemeClr val="tx1"/>
                </a:solidFill>
                <a:latin typeface="Arial Rounded MT Bold" panose="020F0704030504030204" pitchFamily="34" charset="0"/>
              </a:rPr>
              <a:t>1. In this case, we can add some more advanced features to this software to make it more reliable. Hence our application continues to add features and include adjustments to its functionality. </a:t>
            </a:r>
            <a:r>
              <a:rPr lang="en-US" sz="2200" b="1" dirty="0" smtClean="0">
                <a:solidFill>
                  <a:schemeClr val="tx1"/>
                </a:solidFill>
                <a:latin typeface="Arial Rounded MT Bold" panose="020F0704030504030204" pitchFamily="34" charset="0"/>
              </a:rPr>
              <a:t/>
            </a:r>
            <a:br>
              <a:rPr lang="en-US" sz="2200" b="1" dirty="0" smtClean="0">
                <a:solidFill>
                  <a:schemeClr val="tx1"/>
                </a:solidFill>
                <a:latin typeface="Arial Rounded MT Bold" panose="020F0704030504030204" pitchFamily="34" charset="0"/>
              </a:rPr>
            </a:br>
            <a:r>
              <a:rPr lang="en-IN" sz="2200" b="1" dirty="0">
                <a:solidFill>
                  <a:schemeClr val="tx1"/>
                </a:solidFill>
                <a:latin typeface="Arial Rounded MT Bold" panose="020F0704030504030204" pitchFamily="34" charset="0"/>
              </a:rPr>
              <a:t/>
            </a:r>
            <a:br>
              <a:rPr lang="en-IN" sz="2200" b="1" dirty="0">
                <a:solidFill>
                  <a:schemeClr val="tx1"/>
                </a:solidFill>
                <a:latin typeface="Arial Rounded MT Bold" panose="020F0704030504030204" pitchFamily="34" charset="0"/>
              </a:rPr>
            </a:br>
            <a:r>
              <a:rPr lang="en-US" sz="2200" b="1" dirty="0">
                <a:solidFill>
                  <a:schemeClr val="tx1"/>
                </a:solidFill>
                <a:latin typeface="Arial Rounded MT Bold" panose="020F0704030504030204" pitchFamily="34" charset="0"/>
              </a:rPr>
              <a:t>2. We should keep the hardware and software requirement of our project as minimum as possible so that it can support maximum user base</a:t>
            </a:r>
            <a:r>
              <a:rPr lang="en-US" sz="2200" b="1" dirty="0" smtClean="0">
                <a:solidFill>
                  <a:schemeClr val="tx1"/>
                </a:solidFill>
                <a:latin typeface="Arial Rounded MT Bold" panose="020F0704030504030204" pitchFamily="34" charset="0"/>
              </a:rPr>
              <a:t>.</a:t>
            </a:r>
            <a:br>
              <a:rPr lang="en-US" sz="2200" b="1" dirty="0" smtClean="0">
                <a:solidFill>
                  <a:schemeClr val="tx1"/>
                </a:solidFill>
                <a:latin typeface="Arial Rounded MT Bold" panose="020F0704030504030204" pitchFamily="34" charset="0"/>
              </a:rPr>
            </a:br>
            <a:r>
              <a:rPr lang="en-IN" sz="2200" b="1" dirty="0">
                <a:solidFill>
                  <a:schemeClr val="tx1"/>
                </a:solidFill>
                <a:latin typeface="Arial Rounded MT Bold" panose="020F0704030504030204" pitchFamily="34" charset="0"/>
              </a:rPr>
              <a:t/>
            </a:r>
            <a:br>
              <a:rPr lang="en-IN" sz="2200" b="1" dirty="0">
                <a:solidFill>
                  <a:schemeClr val="tx1"/>
                </a:solidFill>
                <a:latin typeface="Arial Rounded MT Bold" panose="020F0704030504030204" pitchFamily="34" charset="0"/>
              </a:rPr>
            </a:br>
            <a:r>
              <a:rPr lang="en-US" sz="2200" b="1" dirty="0">
                <a:solidFill>
                  <a:schemeClr val="tx1"/>
                </a:solidFill>
                <a:latin typeface="Arial Rounded MT Bold" panose="020F0704030504030204" pitchFamily="34" charset="0"/>
              </a:rPr>
              <a:t>3. </a:t>
            </a:r>
            <a:r>
              <a:rPr lang="en-US" sz="2200" b="1" dirty="0" smtClean="0">
                <a:solidFill>
                  <a:schemeClr val="tx1"/>
                </a:solidFill>
                <a:latin typeface="Arial Rounded MT Bold" panose="020F0704030504030204" pitchFamily="34" charset="0"/>
              </a:rPr>
              <a:t>The </a:t>
            </a:r>
            <a:r>
              <a:rPr lang="en-US" sz="2200" b="1" dirty="0">
                <a:solidFill>
                  <a:schemeClr val="tx1"/>
                </a:solidFill>
                <a:latin typeface="Arial Rounded MT Bold" panose="020F0704030504030204" pitchFamily="34" charset="0"/>
              </a:rPr>
              <a:t>sorting procedure of the students according to their resume and criteria set by companies, should be very efficient and strong</a:t>
            </a:r>
            <a:r>
              <a:rPr lang="en-US" sz="2200" b="1" dirty="0" smtClean="0">
                <a:solidFill>
                  <a:schemeClr val="tx1"/>
                </a:solidFill>
                <a:latin typeface="Arial Rounded MT Bold" panose="020F0704030504030204" pitchFamily="34" charset="0"/>
              </a:rPr>
              <a:t>.</a:t>
            </a:r>
            <a:br>
              <a:rPr lang="en-US" sz="2200" b="1" dirty="0" smtClean="0">
                <a:solidFill>
                  <a:schemeClr val="tx1"/>
                </a:solidFill>
                <a:latin typeface="Arial Rounded MT Bold" panose="020F0704030504030204" pitchFamily="34" charset="0"/>
              </a:rPr>
            </a:br>
            <a:r>
              <a:rPr lang="en-IN" sz="2200" b="1" dirty="0">
                <a:solidFill>
                  <a:schemeClr val="tx1"/>
                </a:solidFill>
                <a:latin typeface="Arial Rounded MT Bold" panose="020F0704030504030204" pitchFamily="34" charset="0"/>
              </a:rPr>
              <a:t/>
            </a:r>
            <a:br>
              <a:rPr lang="en-IN" sz="2200" b="1" dirty="0">
                <a:solidFill>
                  <a:schemeClr val="tx1"/>
                </a:solidFill>
                <a:latin typeface="Arial Rounded MT Bold" panose="020F0704030504030204" pitchFamily="34" charset="0"/>
              </a:rPr>
            </a:br>
            <a:r>
              <a:rPr lang="en-US" sz="2200" b="1" dirty="0">
                <a:solidFill>
                  <a:schemeClr val="tx1"/>
                </a:solidFill>
                <a:latin typeface="Arial Rounded MT Bold" panose="020F0704030504030204" pitchFamily="34" charset="0"/>
              </a:rPr>
              <a:t>4. We can modify our project with better approach using more graphics</a:t>
            </a:r>
            <a:r>
              <a:rPr lang="en-US" sz="2200" b="1" dirty="0" smtClean="0">
                <a:solidFill>
                  <a:schemeClr val="tx1"/>
                </a:solidFill>
                <a:latin typeface="Arial Rounded MT Bold" panose="020F0704030504030204" pitchFamily="34" charset="0"/>
              </a:rPr>
              <a:t>.</a:t>
            </a:r>
            <a:br>
              <a:rPr lang="en-US" sz="2200" b="1" dirty="0" smtClean="0">
                <a:solidFill>
                  <a:schemeClr val="tx1"/>
                </a:solidFill>
                <a:latin typeface="Arial Rounded MT Bold" panose="020F0704030504030204" pitchFamily="34" charset="0"/>
              </a:rPr>
            </a:br>
            <a:r>
              <a:rPr lang="en-IN" sz="2200" b="1" dirty="0">
                <a:solidFill>
                  <a:schemeClr val="tx1"/>
                </a:solidFill>
                <a:latin typeface="Arial Rounded MT Bold" panose="020F0704030504030204" pitchFamily="34" charset="0"/>
              </a:rPr>
              <a:t/>
            </a:r>
            <a:br>
              <a:rPr lang="en-IN" sz="2200" b="1" dirty="0">
                <a:solidFill>
                  <a:schemeClr val="tx1"/>
                </a:solidFill>
                <a:latin typeface="Arial Rounded MT Bold" panose="020F0704030504030204" pitchFamily="34" charset="0"/>
              </a:rPr>
            </a:br>
            <a:r>
              <a:rPr lang="en-US" sz="2200" b="1" dirty="0">
                <a:solidFill>
                  <a:schemeClr val="tx1"/>
                </a:solidFill>
                <a:latin typeface="Arial Rounded MT Bold" panose="020F0704030504030204" pitchFamily="34" charset="0"/>
              </a:rPr>
              <a:t>5. The backup procedure should be incorporated to make sure of database integrity.</a:t>
            </a:r>
            <a:endParaRPr lang="en-IN" sz="2200" b="1" u="sng" dirty="0">
              <a:solidFill>
                <a:schemeClr val="tx1"/>
              </a:solidFill>
              <a:latin typeface="Arial Rounded MT Bold" panose="020F0704030504030204" pitchFamily="34" charset="0"/>
              <a:cs typeface="Aharoni" pitchFamily="2" charset="-79"/>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305800" cy="5715040"/>
          </a:xfrm>
        </p:spPr>
        <p:txBody>
          <a:bodyPr>
            <a:normAutofit/>
          </a:bodyPr>
          <a:lstStyle/>
          <a:p>
            <a:pPr algn="ctr"/>
            <a:r>
              <a:rPr lang="en-US" sz="4000" b="1" u="sng" dirty="0" smtClean="0">
                <a:latin typeface="Aharoni" pitchFamily="2" charset="-79"/>
                <a:cs typeface="Aharoni" pitchFamily="2" charset="-79"/>
              </a:rPr>
              <a:t>ACKNOWLEDGEMENT</a:t>
            </a:r>
            <a:br>
              <a:rPr lang="en-US" sz="4000" b="1" u="sng" dirty="0" smtClean="0">
                <a:latin typeface="Aharoni" pitchFamily="2" charset="-79"/>
                <a:cs typeface="Aharoni" pitchFamily="2" charset="-79"/>
              </a:rPr>
            </a:br>
            <a:r>
              <a:rPr lang="en-US" sz="4000" u="sng" dirty="0" smtClean="0">
                <a:latin typeface="Aharoni" pitchFamily="2" charset="-79"/>
                <a:cs typeface="Aharoni" pitchFamily="2" charset="-79"/>
              </a:rPr>
              <a:t/>
            </a:r>
            <a:br>
              <a:rPr lang="en-US" sz="4000" u="sng" dirty="0" smtClean="0">
                <a:latin typeface="Aharoni" pitchFamily="2" charset="-79"/>
                <a:cs typeface="Aharoni" pitchFamily="2" charset="-79"/>
              </a:rPr>
            </a:br>
            <a:r>
              <a:rPr lang="en-US" sz="2400" b="1" dirty="0" smtClean="0">
                <a:solidFill>
                  <a:schemeClr val="tx1"/>
                </a:solidFill>
                <a:latin typeface="Arial Rounded MT Bold" pitchFamily="34" charset="0"/>
              </a:rPr>
              <a:t>We would like to take this opportunity to express our profound gratitude and deep regards to our project mentor,</a:t>
            </a:r>
            <a:r>
              <a:rPr lang="en-US" sz="3100" b="1" dirty="0" smtClean="0">
                <a:solidFill>
                  <a:schemeClr val="tx1"/>
                </a:solidFill>
                <a:latin typeface="Arial Rounded MT Bold" pitchFamily="34" charset="0"/>
              </a:rPr>
              <a:t> </a:t>
            </a:r>
            <a:r>
              <a:rPr lang="en-US" sz="3200" b="1" dirty="0" smtClean="0">
                <a:solidFill>
                  <a:schemeClr val="tx1"/>
                </a:solidFill>
                <a:latin typeface="Arial Rounded MT Bold" pitchFamily="34" charset="0"/>
              </a:rPr>
              <a:t>Mr. Ashok Gupta</a:t>
            </a:r>
            <a:r>
              <a:rPr lang="en-US" sz="3100" b="1" dirty="0" smtClean="0">
                <a:solidFill>
                  <a:schemeClr val="tx1"/>
                </a:solidFill>
                <a:latin typeface="Arial Rounded MT Bold" pitchFamily="34" charset="0"/>
              </a:rPr>
              <a:t>, </a:t>
            </a:r>
            <a:r>
              <a:rPr lang="en-US" sz="2400" b="1" dirty="0" smtClean="0">
                <a:solidFill>
                  <a:schemeClr val="tx1"/>
                </a:solidFill>
                <a:latin typeface="Arial Rounded MT Bold" pitchFamily="34" charset="0"/>
              </a:rPr>
              <a:t>for his exemplary guidance, monitoring and constant encouragement throughout the course of this project. The blessing, help and guidance given by him, time to time, shall carry us a long way in the journey of life on which we are about to embark.</a:t>
            </a:r>
            <a:br>
              <a:rPr lang="en-US" sz="2400" b="1" dirty="0" smtClean="0">
                <a:solidFill>
                  <a:schemeClr val="tx1"/>
                </a:solidFill>
                <a:latin typeface="Arial Rounded MT Bold" pitchFamily="34" charset="0"/>
              </a:rPr>
            </a:br>
            <a:endParaRPr lang="en-IN" sz="2400" u="sng"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92696"/>
            <a:ext cx="8928992" cy="6264696"/>
          </a:xfrm>
        </p:spPr>
        <p:txBody>
          <a:bodyPr>
            <a:normAutofit fontScale="90000"/>
          </a:bodyPr>
          <a:lstStyle/>
          <a:p>
            <a:r>
              <a:rPr lang="en-US" sz="4000" b="1" dirty="0" smtClean="0">
                <a:latin typeface="Aharoni" pitchFamily="2" charset="-79"/>
                <a:cs typeface="Aharoni" pitchFamily="2" charset="-79"/>
              </a:rPr>
              <a:t>                    </a:t>
            </a:r>
            <a:r>
              <a:rPr lang="en-US" sz="4000" b="1" u="sng" dirty="0" smtClean="0">
                <a:latin typeface="Aharoni" pitchFamily="2" charset="-79"/>
                <a:cs typeface="Aharoni" pitchFamily="2" charset="-79"/>
              </a:rPr>
              <a:t>CONCLUSION</a:t>
            </a:r>
            <a:br>
              <a:rPr lang="en-US" sz="4000" b="1" u="sng" dirty="0" smtClean="0">
                <a:latin typeface="Aharoni" pitchFamily="2" charset="-79"/>
                <a:cs typeface="Aharoni" pitchFamily="2" charset="-79"/>
              </a:rPr>
            </a:br>
            <a:r>
              <a:rPr lang="en-US" sz="4000" b="1" u="sng" dirty="0" smtClean="0">
                <a:latin typeface="Aharoni" pitchFamily="2" charset="-79"/>
                <a:cs typeface="Aharoni" pitchFamily="2" charset="-79"/>
              </a:rPr>
              <a:t/>
            </a:r>
            <a:br>
              <a:rPr lang="en-US" sz="4000" b="1" u="sng" dirty="0" smtClean="0">
                <a:latin typeface="Aharoni" pitchFamily="2" charset="-79"/>
                <a:cs typeface="Aharoni" pitchFamily="2" charset="-79"/>
              </a:rPr>
            </a:br>
            <a:r>
              <a:rPr lang="en-US" sz="2200" b="1" dirty="0" smtClean="0">
                <a:solidFill>
                  <a:schemeClr val="tx1"/>
                </a:solidFill>
                <a:latin typeface="Aharoni" pitchFamily="2" charset="-79"/>
                <a:cs typeface="Aharoni" pitchFamily="2" charset="-79"/>
              </a:rPr>
              <a:t>1.</a:t>
            </a:r>
            <a:r>
              <a:rPr lang="en-US" sz="2200" b="1" dirty="0" smtClean="0">
                <a:solidFill>
                  <a:schemeClr val="tx1"/>
                </a:solidFill>
                <a:latin typeface="Arial Rounded MT Bold" panose="020F0704030504030204" pitchFamily="34" charset="0"/>
              </a:rPr>
              <a:t> Generally</a:t>
            </a:r>
            <a:r>
              <a:rPr lang="en-US" sz="2200" b="1" dirty="0">
                <a:solidFill>
                  <a:schemeClr val="tx1"/>
                </a:solidFill>
                <a:latin typeface="Arial Rounded MT Bold" panose="020F0704030504030204" pitchFamily="34" charset="0"/>
              </a:rPr>
              <a:t>, college TPOs has to face a lot </a:t>
            </a:r>
            <a:r>
              <a:rPr lang="en-US" sz="2200" b="1" dirty="0" smtClean="0">
                <a:solidFill>
                  <a:schemeClr val="tx1"/>
                </a:solidFill>
                <a:latin typeface="Arial Rounded MT Bold" panose="020F0704030504030204" pitchFamily="34" charset="0"/>
              </a:rPr>
              <a:t>of trouble </a:t>
            </a:r>
            <a:r>
              <a:rPr lang="en-US" sz="2200" b="1" dirty="0">
                <a:solidFill>
                  <a:schemeClr val="tx1"/>
                </a:solidFill>
                <a:latin typeface="Arial Rounded MT Bold" panose="020F0704030504030204" pitchFamily="34" charset="0"/>
              </a:rPr>
              <a:t>to manage all the information and resume of all the students along with </a:t>
            </a:r>
            <a:r>
              <a:rPr lang="en-US" sz="2200" b="1" dirty="0" smtClean="0">
                <a:solidFill>
                  <a:schemeClr val="tx1"/>
                </a:solidFill>
                <a:latin typeface="Arial Rounded MT Bold" panose="020F0704030504030204" pitchFamily="34" charset="0"/>
              </a:rPr>
              <a:t>the criteria </a:t>
            </a:r>
            <a:r>
              <a:rPr lang="en-US" sz="2200" b="1" dirty="0">
                <a:solidFill>
                  <a:schemeClr val="tx1"/>
                </a:solidFill>
                <a:latin typeface="Arial Rounded MT Bold" panose="020F0704030504030204" pitchFamily="34" charset="0"/>
              </a:rPr>
              <a:t>specified by respective companies. There is an immense need to develop a system that can solve the mentioned problem and save a lot of manual work as well as time. </a:t>
            </a:r>
            <a:r>
              <a:rPr lang="en-US" sz="2200" b="1" dirty="0" smtClean="0">
                <a:solidFill>
                  <a:schemeClr val="tx1"/>
                </a:solidFill>
                <a:latin typeface="Arial Rounded MT Bold" panose="020F0704030504030204" pitchFamily="34" charset="0"/>
              </a:rPr>
              <a:t/>
            </a:r>
            <a:br>
              <a:rPr lang="en-US" sz="2200" b="1" dirty="0" smtClean="0">
                <a:solidFill>
                  <a:schemeClr val="tx1"/>
                </a:solidFill>
                <a:latin typeface="Arial Rounded MT Bold" panose="020F0704030504030204" pitchFamily="34" charset="0"/>
              </a:rPr>
            </a:br>
            <a:r>
              <a:rPr lang="en-US" sz="2200" b="1" dirty="0">
                <a:solidFill>
                  <a:schemeClr val="tx1"/>
                </a:solidFill>
                <a:latin typeface="Arial Rounded MT Bold" panose="020F0704030504030204" pitchFamily="34" charset="0"/>
              </a:rPr>
              <a:t/>
            </a:r>
            <a:br>
              <a:rPr lang="en-US" sz="2200" b="1" dirty="0">
                <a:solidFill>
                  <a:schemeClr val="tx1"/>
                </a:solidFill>
                <a:latin typeface="Arial Rounded MT Bold" panose="020F0704030504030204" pitchFamily="34" charset="0"/>
              </a:rPr>
            </a:br>
            <a:r>
              <a:rPr lang="en-US" sz="2200" b="1" dirty="0">
                <a:solidFill>
                  <a:schemeClr val="tx1"/>
                </a:solidFill>
                <a:latin typeface="Arial Rounded MT Bold" panose="020F0704030504030204" pitchFamily="34" charset="0"/>
              </a:rPr>
              <a:t>2</a:t>
            </a:r>
            <a:r>
              <a:rPr lang="en-US" sz="2200" b="1" dirty="0" smtClean="0">
                <a:solidFill>
                  <a:schemeClr val="tx1"/>
                </a:solidFill>
                <a:latin typeface="Arial Rounded MT Bold" panose="020F0704030504030204" pitchFamily="34" charset="0"/>
              </a:rPr>
              <a:t>. Our </a:t>
            </a:r>
            <a:r>
              <a:rPr lang="en-US" sz="2200" b="1" dirty="0">
                <a:solidFill>
                  <a:schemeClr val="tx1"/>
                </a:solidFill>
                <a:latin typeface="Arial Rounded MT Bold" panose="020F0704030504030204" pitchFamily="34" charset="0"/>
              </a:rPr>
              <a:t>application comes up with the exact </a:t>
            </a:r>
            <a:r>
              <a:rPr lang="en-US" sz="2200" b="1" dirty="0" smtClean="0">
                <a:solidFill>
                  <a:schemeClr val="tx1"/>
                </a:solidFill>
                <a:latin typeface="Arial Rounded MT Bold" panose="020F0704030504030204" pitchFamily="34" charset="0"/>
              </a:rPr>
              <a:t>solution.</a:t>
            </a:r>
            <a:r>
              <a:rPr lang="en-IN" sz="2200" b="1" dirty="0">
                <a:solidFill>
                  <a:schemeClr val="tx1"/>
                </a:solidFill>
                <a:latin typeface="Arial Rounded MT Bold" panose="020F0704030504030204" pitchFamily="34" charset="0"/>
              </a:rPr>
              <a:t> </a:t>
            </a:r>
            <a:r>
              <a:rPr lang="en-US" sz="2200" b="1" dirty="0" smtClean="0">
                <a:solidFill>
                  <a:schemeClr val="tx1"/>
                </a:solidFill>
                <a:latin typeface="Arial Rounded MT Bold" panose="020F0704030504030204" pitchFamily="34" charset="0"/>
              </a:rPr>
              <a:t>We </a:t>
            </a:r>
            <a:r>
              <a:rPr lang="en-US" sz="2200" b="1" dirty="0">
                <a:solidFill>
                  <a:schemeClr val="tx1"/>
                </a:solidFill>
                <a:latin typeface="Arial Rounded MT Bold" panose="020F0704030504030204" pitchFamily="34" charset="0"/>
              </a:rPr>
              <a:t>sought to comply with a range of principles which would improve the experience of all users and enable wider use of the programs. </a:t>
            </a:r>
            <a:br>
              <a:rPr lang="en-US" sz="2200" b="1" dirty="0">
                <a:solidFill>
                  <a:schemeClr val="tx1"/>
                </a:solidFill>
                <a:latin typeface="Arial Rounded MT Bold" panose="020F0704030504030204" pitchFamily="34" charset="0"/>
              </a:rPr>
            </a:br>
            <a:r>
              <a:rPr lang="en-US" sz="2200" b="1" dirty="0" smtClean="0">
                <a:solidFill>
                  <a:schemeClr val="tx1"/>
                </a:solidFill>
                <a:latin typeface="Arial Rounded MT Bold" panose="020F0704030504030204" pitchFamily="34" charset="0"/>
              </a:rPr>
              <a:t/>
            </a:r>
            <a:br>
              <a:rPr lang="en-US" sz="2200" b="1" dirty="0" smtClean="0">
                <a:solidFill>
                  <a:schemeClr val="tx1"/>
                </a:solidFill>
                <a:latin typeface="Arial Rounded MT Bold" panose="020F0704030504030204" pitchFamily="34" charset="0"/>
              </a:rPr>
            </a:br>
            <a:r>
              <a:rPr lang="en-US" sz="2200" b="1" dirty="0" smtClean="0">
                <a:solidFill>
                  <a:schemeClr val="tx1"/>
                </a:solidFill>
                <a:latin typeface="Arial Rounded MT Bold" panose="020F0704030504030204" pitchFamily="34" charset="0"/>
              </a:rPr>
              <a:t>3. We provide an effective </a:t>
            </a:r>
            <a:r>
              <a:rPr lang="en-US" sz="2200" b="1" dirty="0">
                <a:solidFill>
                  <a:schemeClr val="tx1"/>
                </a:solidFill>
                <a:latin typeface="Arial Rounded MT Bold" panose="020F0704030504030204" pitchFamily="34" charset="0"/>
              </a:rPr>
              <a:t>paperless solution for the management of work-integrated learning and the manual </a:t>
            </a:r>
            <a:r>
              <a:rPr lang="en-US" sz="2200" b="1" dirty="0" smtClean="0">
                <a:solidFill>
                  <a:schemeClr val="tx1"/>
                </a:solidFill>
                <a:latin typeface="Arial Rounded MT Bold" panose="020F0704030504030204" pitchFamily="34" charset="0"/>
              </a:rPr>
              <a:t>labor-work </a:t>
            </a:r>
            <a:r>
              <a:rPr lang="en-US" sz="2200" b="1" dirty="0">
                <a:solidFill>
                  <a:schemeClr val="tx1"/>
                </a:solidFill>
                <a:latin typeface="Arial Rounded MT Bold" panose="020F0704030504030204" pitchFamily="34" charset="0"/>
              </a:rPr>
              <a:t>and time required in the whole process of </a:t>
            </a:r>
            <a:r>
              <a:rPr lang="en-US" sz="2200" b="1" dirty="0" smtClean="0">
                <a:solidFill>
                  <a:schemeClr val="tx1"/>
                </a:solidFill>
                <a:latin typeface="Arial Rounded MT Bold" panose="020F0704030504030204" pitchFamily="34" charset="0"/>
              </a:rPr>
              <a:t>placement management. From </a:t>
            </a:r>
            <a:r>
              <a:rPr lang="en-US" sz="2200" b="1" dirty="0">
                <a:solidFill>
                  <a:schemeClr val="tx1"/>
                </a:solidFill>
                <a:latin typeface="Arial Rounded MT Bold" panose="020F0704030504030204" pitchFamily="34" charset="0"/>
              </a:rPr>
              <a:t>a proper analysis of positive points and constraints on the web application, it can be safely concluded that the application is highly efficient and user friendly. </a:t>
            </a:r>
            <a:br>
              <a:rPr lang="en-US" sz="2200" b="1" dirty="0">
                <a:solidFill>
                  <a:schemeClr val="tx1"/>
                </a:solidFill>
                <a:latin typeface="Arial Rounded MT Bold" panose="020F0704030504030204" pitchFamily="34" charset="0"/>
              </a:rPr>
            </a:br>
            <a:endParaRPr lang="en-IN" sz="2200" b="1" u="sng"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305800" cy="5072098"/>
          </a:xfrm>
        </p:spPr>
        <p:txBody>
          <a:bodyPr>
            <a:normAutofit/>
          </a:bodyPr>
          <a:lstStyle/>
          <a:p>
            <a:pPr algn="ctr"/>
            <a:r>
              <a:rPr lang="en-US" sz="6000" b="1" dirty="0" smtClean="0">
                <a:solidFill>
                  <a:schemeClr val="accent1">
                    <a:lumMod val="50000"/>
                  </a:schemeClr>
                </a:solidFill>
                <a:latin typeface="Algerian" pitchFamily="82" charset="0"/>
              </a:rPr>
              <a:t>THANK  YOU!</a:t>
            </a:r>
            <a:br>
              <a:rPr lang="en-US" sz="6000" b="1" dirty="0" smtClean="0">
                <a:solidFill>
                  <a:schemeClr val="accent1">
                    <a:lumMod val="50000"/>
                  </a:schemeClr>
                </a:solidFill>
                <a:latin typeface="Algerian" pitchFamily="82" charset="0"/>
              </a:rPr>
            </a:br>
            <a:r>
              <a:rPr lang="en-US" sz="6000" b="1" dirty="0" smtClean="0">
                <a:latin typeface="Algerian" pitchFamily="82" charset="0"/>
              </a:rPr>
              <a:t/>
            </a:r>
            <a:br>
              <a:rPr lang="en-US" sz="6000" b="1" dirty="0" smtClean="0">
                <a:latin typeface="Algerian" pitchFamily="82" charset="0"/>
              </a:rPr>
            </a:br>
            <a:endParaRPr lang="en-IN" sz="6000" b="1" dirty="0">
              <a:latin typeface="Algerian" pitchFamily="8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868184"/>
          </a:xfrm>
        </p:spPr>
        <p:txBody>
          <a:bodyPr>
            <a:normAutofit fontScale="90000"/>
          </a:bodyPr>
          <a:lstStyle/>
          <a:p>
            <a:r>
              <a:rPr lang="en-US" sz="4000" b="1" dirty="0" smtClean="0">
                <a:latin typeface="Aharoni" pitchFamily="2" charset="-79"/>
                <a:cs typeface="Aharoni" pitchFamily="2" charset="-79"/>
              </a:rPr>
              <a:t>                    </a:t>
            </a:r>
            <a:r>
              <a:rPr lang="en-US" sz="4000" b="1" u="sng" dirty="0" smtClean="0">
                <a:latin typeface="Aharoni" pitchFamily="2" charset="-79"/>
                <a:cs typeface="Aharoni" pitchFamily="2" charset="-79"/>
              </a:rPr>
              <a:t>INTRODUCTION</a:t>
            </a:r>
            <a:br>
              <a:rPr lang="en-US" sz="4000" b="1" u="sng" dirty="0" smtClean="0">
                <a:latin typeface="Aharoni" pitchFamily="2" charset="-79"/>
                <a:cs typeface="Aharoni" pitchFamily="2" charset="-79"/>
              </a:rPr>
            </a:br>
            <a:r>
              <a:rPr lang="en-US" sz="4000" b="1" u="sng" dirty="0" smtClean="0">
                <a:latin typeface="Aharoni" pitchFamily="2" charset="-79"/>
                <a:cs typeface="Aharoni" pitchFamily="2" charset="-79"/>
              </a:rPr>
              <a:t/>
            </a:r>
            <a:br>
              <a:rPr lang="en-US" sz="4000" b="1" u="sng" dirty="0" smtClean="0">
                <a:latin typeface="Aharoni" pitchFamily="2" charset="-79"/>
                <a:cs typeface="Aharoni" pitchFamily="2" charset="-79"/>
              </a:rPr>
            </a:br>
            <a:r>
              <a:rPr lang="en-US" sz="2000" b="1" dirty="0" smtClean="0">
                <a:solidFill>
                  <a:schemeClr val="tx1"/>
                </a:solidFill>
                <a:latin typeface="Arial Rounded MT Bold" pitchFamily="34" charset="0"/>
                <a:cs typeface="Aharoni" pitchFamily="2" charset="-79"/>
              </a:rPr>
              <a:t>1. </a:t>
            </a:r>
            <a:r>
              <a:rPr lang="en-US" sz="2000" b="1" dirty="0" smtClean="0">
                <a:solidFill>
                  <a:schemeClr val="tx1"/>
                </a:solidFill>
                <a:latin typeface="Arial Rounded MT Bold" pitchFamily="34" charset="0"/>
              </a:rPr>
              <a:t>Our project is aimed at developing an application for the “ONLINE RESUME MANAGEMENT”. The system is an application that can be accessed and effectively used throughout the organization with proper login enabled, both by  the companies who provide placement as well as the students who look forward to get placed.</a:t>
            </a:r>
            <a:br>
              <a:rPr lang="en-US" sz="2000" b="1" dirty="0" smtClean="0">
                <a:solidFill>
                  <a:schemeClr val="tx1"/>
                </a:solidFill>
                <a:latin typeface="Arial Rounded MT Bold" pitchFamily="34" charset="0"/>
              </a:rPr>
            </a:br>
            <a:r>
              <a:rPr lang="en-IN" sz="2000" dirty="0" smtClean="0">
                <a:solidFill>
                  <a:schemeClr val="tx1"/>
                </a:solidFill>
                <a:latin typeface="Arial Rounded MT Bold" pitchFamily="34" charset="0"/>
              </a:rPr>
              <a:t/>
            </a:r>
            <a:br>
              <a:rPr lang="en-IN" sz="2000" dirty="0" smtClean="0">
                <a:solidFill>
                  <a:schemeClr val="tx1"/>
                </a:solidFill>
                <a:latin typeface="Arial Rounded MT Bold" pitchFamily="34" charset="0"/>
              </a:rPr>
            </a:br>
            <a:r>
              <a:rPr lang="en-IN" sz="2000" b="1" dirty="0" smtClean="0">
                <a:solidFill>
                  <a:schemeClr val="tx1"/>
                </a:solidFill>
                <a:latin typeface="Arial Rounded MT Bold" pitchFamily="34" charset="0"/>
              </a:rPr>
              <a:t>2. </a:t>
            </a:r>
            <a:r>
              <a:rPr lang="en-US" sz="2000" b="1" dirty="0" smtClean="0">
                <a:solidFill>
                  <a:schemeClr val="tx1"/>
                </a:solidFill>
                <a:latin typeface="Arial Rounded MT Bold" pitchFamily="34" charset="0"/>
              </a:rPr>
              <a:t>Our system can be used as an application to upload company names and details, who offer placements. The companies set a criteria for the students, depending upon which they want to offer jobs to the selected students in their companies.</a:t>
            </a:r>
            <a:br>
              <a:rPr lang="en-US" sz="2000" b="1" dirty="0" smtClean="0">
                <a:solidFill>
                  <a:schemeClr val="tx1"/>
                </a:solidFill>
                <a:latin typeface="Arial Rounded MT Bold" pitchFamily="34" charset="0"/>
              </a:rPr>
            </a:br>
            <a:r>
              <a:rPr lang="en-IN" sz="2000" dirty="0" smtClean="0">
                <a:solidFill>
                  <a:schemeClr val="tx1"/>
                </a:solidFill>
                <a:latin typeface="Arial Rounded MT Bold" pitchFamily="34" charset="0"/>
              </a:rPr>
              <a:t/>
            </a:r>
            <a:br>
              <a:rPr lang="en-IN" sz="2000" dirty="0" smtClean="0">
                <a:solidFill>
                  <a:schemeClr val="tx1"/>
                </a:solidFill>
                <a:latin typeface="Arial Rounded MT Bold" pitchFamily="34" charset="0"/>
              </a:rPr>
            </a:br>
            <a:r>
              <a:rPr lang="en-IN" sz="2000" b="1" dirty="0" smtClean="0">
                <a:solidFill>
                  <a:schemeClr val="tx1"/>
                </a:solidFill>
                <a:latin typeface="Arial Rounded MT Bold" pitchFamily="34" charset="0"/>
              </a:rPr>
              <a:t>3. </a:t>
            </a:r>
            <a:r>
              <a:rPr lang="en-US" sz="2000" b="1" dirty="0" smtClean="0">
                <a:solidFill>
                  <a:schemeClr val="tx1"/>
                </a:solidFill>
                <a:latin typeface="Arial Rounded MT Bold" pitchFamily="34" charset="0"/>
              </a:rPr>
              <a:t>Our system can also be used as an application to manage the student information with regard to placement. Student logging in should be able to upload and edit their personal and educational information in the form of a resume. Unregistered students can register along with uploading their resume to check availability of the jobs according to their qualification.</a:t>
            </a:r>
            <a:endParaRPr lang="en-IN" sz="4000" b="1" u="sng"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305800" cy="5882996"/>
          </a:xfrm>
        </p:spPr>
        <p:txBody>
          <a:bodyPr>
            <a:normAutofit fontScale="90000"/>
          </a:bodyPr>
          <a:lstStyle/>
          <a:p>
            <a:r>
              <a:rPr lang="en-US" sz="4000" b="1" dirty="0" smtClean="0">
                <a:latin typeface="Aharoni" pitchFamily="2" charset="-79"/>
                <a:cs typeface="Aharoni" pitchFamily="2" charset="-79"/>
              </a:rPr>
              <a:t>                       </a:t>
            </a:r>
            <a:r>
              <a:rPr lang="en-US" sz="4000" b="1" u="sng" dirty="0" smtClean="0">
                <a:latin typeface="Aharoni" pitchFamily="2" charset="-79"/>
                <a:cs typeface="Aharoni" pitchFamily="2" charset="-79"/>
              </a:rPr>
              <a:t>OBJECTIVE</a:t>
            </a:r>
            <a:br>
              <a:rPr lang="en-US" sz="4000" b="1" u="sng" dirty="0" smtClean="0">
                <a:latin typeface="Aharoni" pitchFamily="2" charset="-79"/>
                <a:cs typeface="Aharoni" pitchFamily="2" charset="-79"/>
              </a:rPr>
            </a:br>
            <a:r>
              <a:rPr lang="en-US" sz="4000" b="1" u="sng" dirty="0" smtClean="0">
                <a:latin typeface="Aharoni" pitchFamily="2" charset="-79"/>
                <a:cs typeface="Aharoni" pitchFamily="2" charset="-79"/>
              </a:rPr>
              <a:t/>
            </a:r>
            <a:br>
              <a:rPr lang="en-US" sz="4000" b="1" u="sng" dirty="0" smtClean="0">
                <a:latin typeface="Aharoni" pitchFamily="2" charset="-79"/>
                <a:cs typeface="Aharoni" pitchFamily="2" charset="-79"/>
              </a:rPr>
            </a:br>
            <a:r>
              <a:rPr lang="en-US" sz="2000" b="1" dirty="0" smtClean="0">
                <a:solidFill>
                  <a:schemeClr val="tx1"/>
                </a:solidFill>
                <a:latin typeface="Arial Rounded MT Bold" pitchFamily="34" charset="0"/>
                <a:cs typeface="Aharoni" pitchFamily="2" charset="-79"/>
              </a:rPr>
              <a:t>1. </a:t>
            </a:r>
            <a:r>
              <a:rPr lang="en-US" sz="2000" b="1" dirty="0" smtClean="0">
                <a:solidFill>
                  <a:schemeClr val="tx1"/>
                </a:solidFill>
                <a:latin typeface="Arial Rounded MT Bold" pitchFamily="34" charset="0"/>
              </a:rPr>
              <a:t>The management of placement and work-integrated learning has long been supported by paper-based systems, databases, spreadsheets and E Mail communications. Unfortunately, in today’s fast-moving world most of these are inflexible to changes and cannot respond quickly enough. They are also staff intensive. This has led to the introduction of an unique online resume management system.</a:t>
            </a:r>
            <a:br>
              <a:rPr lang="en-US" sz="2000" b="1" dirty="0" smtClean="0">
                <a:solidFill>
                  <a:schemeClr val="tx1"/>
                </a:solidFill>
                <a:latin typeface="Arial Rounded MT Bold" pitchFamily="34" charset="0"/>
              </a:rPr>
            </a:br>
            <a:r>
              <a:rPr lang="en-IN" sz="2000" b="1" dirty="0" smtClean="0">
                <a:solidFill>
                  <a:schemeClr val="tx1"/>
                </a:solidFill>
                <a:latin typeface="Arial Rounded MT Bold" pitchFamily="34" charset="0"/>
              </a:rPr>
              <a:t/>
            </a:r>
            <a:br>
              <a:rPr lang="en-IN" sz="2000" b="1" dirty="0" smtClean="0">
                <a:solidFill>
                  <a:schemeClr val="tx1"/>
                </a:solidFill>
                <a:latin typeface="Arial Rounded MT Bold" pitchFamily="34" charset="0"/>
              </a:rPr>
            </a:br>
            <a:r>
              <a:rPr lang="en-IN" sz="2000" b="1" dirty="0" smtClean="0">
                <a:solidFill>
                  <a:schemeClr val="tx1"/>
                </a:solidFill>
                <a:latin typeface="Arial Rounded MT Bold" pitchFamily="34" charset="0"/>
              </a:rPr>
              <a:t>2. </a:t>
            </a:r>
            <a:r>
              <a:rPr lang="en-US" sz="2000" b="1" dirty="0" smtClean="0">
                <a:solidFill>
                  <a:schemeClr val="tx1"/>
                </a:solidFill>
                <a:latin typeface="Arial Rounded MT Bold" pitchFamily="34" charset="0"/>
              </a:rPr>
              <a:t>Therefore, our primary objective is to provide ease, reduce pressure and complicacy of the students and placement providers by means of our application.</a:t>
            </a:r>
            <a:br>
              <a:rPr lang="en-US" sz="2000" b="1" dirty="0" smtClean="0">
                <a:solidFill>
                  <a:schemeClr val="tx1"/>
                </a:solidFill>
                <a:latin typeface="Arial Rounded MT Bold" pitchFamily="34" charset="0"/>
              </a:rPr>
            </a:br>
            <a:r>
              <a:rPr lang="en-IN" sz="2000" b="1" dirty="0" smtClean="0">
                <a:solidFill>
                  <a:schemeClr val="tx1"/>
                </a:solidFill>
                <a:latin typeface="Arial Rounded MT Bold" pitchFamily="34" charset="0"/>
              </a:rPr>
              <a:t/>
            </a:r>
            <a:br>
              <a:rPr lang="en-IN" sz="2000" b="1" dirty="0" smtClean="0">
                <a:solidFill>
                  <a:schemeClr val="tx1"/>
                </a:solidFill>
                <a:latin typeface="Arial Rounded MT Bold" pitchFamily="34" charset="0"/>
              </a:rPr>
            </a:br>
            <a:r>
              <a:rPr lang="en-IN" sz="2000" b="1" dirty="0" smtClean="0">
                <a:solidFill>
                  <a:schemeClr val="tx1"/>
                </a:solidFill>
                <a:latin typeface="Arial Rounded MT Bold" pitchFamily="34" charset="0"/>
              </a:rPr>
              <a:t>3.Comapnies set a criteria and accordingly our application filters out students who fulfil the criteria, based on grades allotted to them according to their uploaded resume. Hence it is an immensely helpful application to be used by the Training and Placement cells of the colleges.</a:t>
            </a:r>
            <a:br>
              <a:rPr lang="en-IN" sz="2000" b="1" dirty="0" smtClean="0">
                <a:solidFill>
                  <a:schemeClr val="tx1"/>
                </a:solidFill>
                <a:latin typeface="Arial Rounded MT Bold" pitchFamily="34" charset="0"/>
              </a:rPr>
            </a:br>
            <a:endParaRPr lang="en-IN" sz="2000" b="1" u="sng"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04088"/>
            <a:ext cx="8712968" cy="5749248"/>
          </a:xfrm>
        </p:spPr>
        <p:txBody>
          <a:bodyPr>
            <a:normAutofit/>
          </a:bodyPr>
          <a:lstStyle/>
          <a:p>
            <a:r>
              <a:rPr lang="en-US" sz="4000" b="1" dirty="0" smtClean="0">
                <a:latin typeface="Aharoni" pitchFamily="2" charset="-79"/>
                <a:cs typeface="Aharoni" pitchFamily="2" charset="-79"/>
              </a:rPr>
              <a:t>                      </a:t>
            </a:r>
            <a:r>
              <a:rPr lang="en-US" sz="4000" b="1" u="sng" dirty="0" smtClean="0">
                <a:latin typeface="Aharoni" pitchFamily="2" charset="-79"/>
                <a:cs typeface="Aharoni" pitchFamily="2" charset="-79"/>
              </a:rPr>
              <a:t>SCOPE</a:t>
            </a:r>
            <a:br>
              <a:rPr lang="en-US" sz="4000" b="1" u="sng" dirty="0" smtClean="0">
                <a:latin typeface="Aharoni" pitchFamily="2" charset="-79"/>
                <a:cs typeface="Aharoni" pitchFamily="2" charset="-79"/>
              </a:rPr>
            </a:br>
            <a:r>
              <a:rPr lang="en-US" sz="4000" b="1" u="sng" dirty="0" smtClean="0">
                <a:latin typeface="Aharoni" pitchFamily="2" charset="-79"/>
                <a:cs typeface="Aharoni" pitchFamily="2" charset="-79"/>
              </a:rPr>
              <a:t/>
            </a:r>
            <a:br>
              <a:rPr lang="en-US" sz="4000" b="1" u="sng" dirty="0" smtClean="0">
                <a:latin typeface="Aharoni" pitchFamily="2" charset="-79"/>
                <a:cs typeface="Aharoni" pitchFamily="2" charset="-79"/>
              </a:rPr>
            </a:br>
            <a:r>
              <a:rPr lang="en-US" sz="1800" b="1" dirty="0" smtClean="0">
                <a:solidFill>
                  <a:schemeClr val="tx1"/>
                </a:solidFill>
                <a:latin typeface="Arial Rounded MT Bold" panose="020F0704030504030204" pitchFamily="34" charset="0"/>
                <a:cs typeface="Aharoni" pitchFamily="2" charset="-79"/>
              </a:rPr>
              <a:t>1. </a:t>
            </a:r>
            <a:r>
              <a:rPr lang="en-IN" sz="2000" b="1" dirty="0" smtClean="0">
                <a:solidFill>
                  <a:schemeClr val="tx1"/>
                </a:solidFill>
                <a:latin typeface="Arial Rounded MT Bold" panose="020F0704030504030204" pitchFamily="34" charset="0"/>
              </a:rPr>
              <a:t>For </a:t>
            </a:r>
            <a:r>
              <a:rPr lang="en-IN" sz="2000" b="1" dirty="0">
                <a:solidFill>
                  <a:schemeClr val="tx1"/>
                </a:solidFill>
                <a:latin typeface="Arial Rounded MT Bold" panose="020F0704030504030204" pitchFamily="34" charset="0"/>
              </a:rPr>
              <a:t>the </a:t>
            </a:r>
            <a:r>
              <a:rPr lang="en-IN" sz="2000" b="1" dirty="0" smtClean="0">
                <a:solidFill>
                  <a:schemeClr val="tx1"/>
                </a:solidFill>
                <a:latin typeface="Arial Rounded MT Bold" panose="020F0704030504030204" pitchFamily="34" charset="0"/>
              </a:rPr>
              <a:t>purpose of </a:t>
            </a:r>
            <a:r>
              <a:rPr lang="en-IN" sz="2000" b="1" dirty="0">
                <a:solidFill>
                  <a:schemeClr val="tx1"/>
                </a:solidFill>
                <a:latin typeface="Arial Rounded MT Bold" panose="020F0704030504030204" pitchFamily="34" charset="0"/>
              </a:rPr>
              <a:t>placement of the student in colleges, TPO’s have to collect the information and CV’s of students, manage them manually and arrange them according to various streams. If any modification is required that is also to be also done manually</a:t>
            </a:r>
            <a:r>
              <a:rPr lang="en-IN" sz="2000" b="1" dirty="0" smtClean="0">
                <a:solidFill>
                  <a:schemeClr val="tx1"/>
                </a:solidFill>
                <a:latin typeface="Arial Rounded MT Bold" panose="020F0704030504030204" pitchFamily="34" charset="0"/>
              </a:rPr>
              <a:t>.</a:t>
            </a:r>
            <a:br>
              <a:rPr lang="en-IN" sz="2000" b="1" dirty="0" smtClean="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
            </a:r>
            <a:br>
              <a:rPr lang="en-IN" sz="2000" b="1" dirty="0">
                <a:solidFill>
                  <a:schemeClr val="tx1"/>
                </a:solidFill>
                <a:latin typeface="Arial Rounded MT Bold" panose="020F0704030504030204" pitchFamily="34" charset="0"/>
              </a:rPr>
            </a:br>
            <a:r>
              <a:rPr lang="en-IN" sz="2000" b="1" dirty="0" smtClean="0">
                <a:solidFill>
                  <a:schemeClr val="tx1"/>
                </a:solidFill>
                <a:latin typeface="Arial Rounded MT Bold" panose="020F0704030504030204" pitchFamily="34" charset="0"/>
              </a:rPr>
              <a:t>2. So</a:t>
            </a:r>
            <a:r>
              <a:rPr lang="en-IN" sz="2000" b="1" dirty="0">
                <a:solidFill>
                  <a:schemeClr val="tx1"/>
                </a:solidFill>
                <a:latin typeface="Arial Rounded MT Bold" panose="020F0704030504030204" pitchFamily="34" charset="0"/>
              </a:rPr>
              <a:t>, to reduce </a:t>
            </a:r>
            <a:r>
              <a:rPr lang="en-IN" sz="2000" b="1" dirty="0" smtClean="0">
                <a:solidFill>
                  <a:schemeClr val="tx1"/>
                </a:solidFill>
                <a:latin typeface="Arial Rounded MT Bold" panose="020F0704030504030204" pitchFamily="34" charset="0"/>
              </a:rPr>
              <a:t>the </a:t>
            </a:r>
            <a:r>
              <a:rPr lang="en-IN" sz="2000" b="1" dirty="0">
                <a:solidFill>
                  <a:schemeClr val="tx1"/>
                </a:solidFill>
                <a:latin typeface="Arial Rounded MT Bold" panose="020F0704030504030204" pitchFamily="34" charset="0"/>
              </a:rPr>
              <a:t>j</a:t>
            </a:r>
            <a:r>
              <a:rPr lang="en-IN" sz="2000" b="1" dirty="0" smtClean="0">
                <a:solidFill>
                  <a:schemeClr val="tx1"/>
                </a:solidFill>
                <a:latin typeface="Arial Rounded MT Bold" panose="020F0704030504030204" pitchFamily="34" charset="0"/>
              </a:rPr>
              <a:t>ob</a:t>
            </a:r>
            <a:r>
              <a:rPr lang="en-IN" sz="2000" b="1" dirty="0">
                <a:solidFill>
                  <a:schemeClr val="tx1"/>
                </a:solidFill>
                <a:latin typeface="Arial Rounded MT Bold" panose="020F0704030504030204" pitchFamily="34" charset="0"/>
              </a:rPr>
              <a:t> required to manage </a:t>
            </a:r>
            <a:r>
              <a:rPr lang="en-IN" sz="2000" b="1" dirty="0" smtClean="0">
                <a:solidFill>
                  <a:schemeClr val="tx1"/>
                </a:solidFill>
                <a:latin typeface="Arial Rounded MT Bold" panose="020F0704030504030204" pitchFamily="34" charset="0"/>
              </a:rPr>
              <a:t>CVs</a:t>
            </a:r>
            <a:r>
              <a:rPr lang="en-IN" sz="2000" b="1" dirty="0">
                <a:solidFill>
                  <a:schemeClr val="tx1"/>
                </a:solidFill>
                <a:latin typeface="Arial Rounded MT Bold" panose="020F0704030504030204" pitchFamily="34" charset="0"/>
              </a:rPr>
              <a:t> and the information of various recruiters, a new system is proposed which is processed through computers.</a:t>
            </a:r>
            <a:br>
              <a:rPr lang="en-IN" sz="2000" b="1" dirty="0">
                <a:solidFill>
                  <a:schemeClr val="tx1"/>
                </a:solidFill>
                <a:latin typeface="Arial Rounded MT Bold" panose="020F0704030504030204" pitchFamily="34" charset="0"/>
              </a:rPr>
            </a:br>
            <a:r>
              <a:rPr lang="en-IN" sz="2000" b="1" dirty="0">
                <a:solidFill>
                  <a:schemeClr val="tx1"/>
                </a:solidFill>
                <a:latin typeface="Arial Rounded MT Bold" panose="020F0704030504030204" pitchFamily="34" charset="0"/>
              </a:rPr>
              <a:t>	</a:t>
            </a:r>
            <a:br>
              <a:rPr lang="en-IN" sz="2000" b="1" dirty="0">
                <a:solidFill>
                  <a:schemeClr val="tx1"/>
                </a:solidFill>
                <a:latin typeface="Arial Rounded MT Bold" panose="020F0704030504030204" pitchFamily="34" charset="0"/>
              </a:rPr>
            </a:br>
            <a:r>
              <a:rPr lang="en-IN" sz="2000" b="1" dirty="0" smtClean="0">
                <a:solidFill>
                  <a:schemeClr val="tx1"/>
                </a:solidFill>
                <a:latin typeface="Arial Rounded MT Bold" panose="020F0704030504030204" pitchFamily="34" charset="0"/>
              </a:rPr>
              <a:t>3.  </a:t>
            </a:r>
            <a:r>
              <a:rPr lang="en-US" sz="2000" b="1" dirty="0" smtClean="0">
                <a:solidFill>
                  <a:schemeClr val="tx1"/>
                </a:solidFill>
                <a:latin typeface="Arial Rounded MT Bold" panose="020F0704030504030204" pitchFamily="34" charset="0"/>
              </a:rPr>
              <a:t>Students </a:t>
            </a:r>
            <a:r>
              <a:rPr lang="en-US" sz="2000" b="1" dirty="0">
                <a:solidFill>
                  <a:schemeClr val="tx1"/>
                </a:solidFill>
                <a:latin typeface="Arial Rounded MT Bold" panose="020F0704030504030204" pitchFamily="34" charset="0"/>
              </a:rPr>
              <a:t>can access previous information about placement because we  store information of all the students in our database. Various companies can access the information i.e. the resume of the registered students and filter among them according to their own </a:t>
            </a:r>
            <a:r>
              <a:rPr lang="en-US" sz="2000" b="1" dirty="0" err="1">
                <a:solidFill>
                  <a:schemeClr val="tx1"/>
                </a:solidFill>
                <a:latin typeface="Arial Rounded MT Bold" panose="020F0704030504030204" pitchFamily="34" charset="0"/>
              </a:rPr>
              <a:t>criterias</a:t>
            </a:r>
            <a:r>
              <a:rPr lang="en-US" sz="2000" b="1" dirty="0">
                <a:solidFill>
                  <a:schemeClr val="tx1"/>
                </a:solidFill>
                <a:latin typeface="Arial Rounded MT Bold" panose="020F0704030504030204" pitchFamily="34" charset="0"/>
              </a:rPr>
              <a:t>. </a:t>
            </a:r>
            <a:endParaRPr lang="en-IN" sz="4000" b="1" u="sng"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08"/>
            <a:ext cx="8305800" cy="5286412"/>
          </a:xfrm>
        </p:spPr>
        <p:txBody>
          <a:bodyPr>
            <a:normAutofit fontScale="90000"/>
          </a:bodyPr>
          <a:lstStyle/>
          <a:p>
            <a:r>
              <a:rPr lang="en-US" sz="4000" b="1" dirty="0" smtClean="0">
                <a:latin typeface="Aharoni" pitchFamily="2" charset="-79"/>
                <a:cs typeface="Aharoni" pitchFamily="2" charset="-79"/>
              </a:rPr>
              <a:t>       </a:t>
            </a:r>
            <a:r>
              <a:rPr lang="en-US" sz="4000" b="1" u="sng" dirty="0" smtClean="0">
                <a:latin typeface="Aharoni" pitchFamily="2" charset="-79"/>
                <a:cs typeface="Aharoni" pitchFamily="2" charset="-79"/>
              </a:rPr>
              <a:t>REQUIREMENT SPECIFICATION</a:t>
            </a:r>
            <a:br>
              <a:rPr lang="en-US" sz="4000" b="1" u="sng" dirty="0" smtClean="0">
                <a:latin typeface="Aharoni" pitchFamily="2" charset="-79"/>
                <a:cs typeface="Aharoni" pitchFamily="2" charset="-79"/>
              </a:rPr>
            </a:br>
            <a:r>
              <a:rPr lang="en-US" sz="4000" b="1" u="sng" dirty="0" smtClean="0">
                <a:latin typeface="Aharoni" pitchFamily="2" charset="-79"/>
                <a:cs typeface="Aharoni" pitchFamily="2" charset="-79"/>
              </a:rPr>
              <a:t/>
            </a:r>
            <a:br>
              <a:rPr lang="en-US" sz="4000" b="1" u="sng" dirty="0" smtClean="0">
                <a:latin typeface="Aharoni" pitchFamily="2" charset="-79"/>
                <a:cs typeface="Aharoni" pitchFamily="2" charset="-79"/>
              </a:rPr>
            </a:br>
            <a:r>
              <a:rPr lang="en-IN" sz="3100" b="1" u="sng" dirty="0" smtClean="0">
                <a:solidFill>
                  <a:schemeClr val="tx1"/>
                </a:solidFill>
                <a:latin typeface="Arial Rounded MT Bold" pitchFamily="34" charset="0"/>
              </a:rPr>
              <a:t>Server Side </a:t>
            </a:r>
            <a:r>
              <a:rPr lang="en-IN" sz="3100" dirty="0" smtClean="0">
                <a:solidFill>
                  <a:schemeClr val="tx1"/>
                </a:solidFill>
                <a:latin typeface="Arial Rounded MT Bold" pitchFamily="34" charset="0"/>
              </a:rPr>
              <a:t/>
            </a:r>
            <a:br>
              <a:rPr lang="en-IN" sz="3100" dirty="0" smtClean="0">
                <a:solidFill>
                  <a:schemeClr val="tx1"/>
                </a:solidFill>
                <a:latin typeface="Arial Rounded MT Bold" pitchFamily="34" charset="0"/>
              </a:rPr>
            </a:br>
            <a:r>
              <a:rPr lang="en-IN" sz="2200" dirty="0" smtClean="0">
                <a:solidFill>
                  <a:schemeClr val="tx1"/>
                </a:solidFill>
                <a:latin typeface="Arial Rounded MT Bold" pitchFamily="34" charset="0"/>
              </a:rPr>
              <a:t>                                   Server  : Apache</a:t>
            </a:r>
            <a:br>
              <a:rPr lang="en-IN" sz="2200" dirty="0" smtClean="0">
                <a:solidFill>
                  <a:schemeClr val="tx1"/>
                </a:solidFill>
                <a:latin typeface="Arial Rounded MT Bold" pitchFamily="34" charset="0"/>
              </a:rPr>
            </a:br>
            <a:r>
              <a:rPr lang="en-IN" sz="2200" dirty="0" smtClean="0">
                <a:solidFill>
                  <a:schemeClr val="tx1"/>
                </a:solidFill>
                <a:latin typeface="Arial Rounded MT Bold" pitchFamily="34" charset="0"/>
              </a:rPr>
              <a:t>                                   RDBMS : </a:t>
            </a:r>
            <a:r>
              <a:rPr lang="en-IN" sz="2200" dirty="0" err="1" smtClean="0">
                <a:solidFill>
                  <a:schemeClr val="tx1"/>
                </a:solidFill>
                <a:latin typeface="Arial Rounded MT Bold" pitchFamily="34" charset="0"/>
              </a:rPr>
              <a:t>MySQL</a:t>
            </a:r>
            <a:r>
              <a:rPr lang="en-IN" sz="2000" dirty="0" smtClean="0">
                <a:solidFill>
                  <a:schemeClr val="tx1"/>
                </a:solidFill>
                <a:latin typeface="Arial Rounded MT Bold" pitchFamily="34" charset="0"/>
              </a:rPr>
              <a:t/>
            </a:r>
            <a:br>
              <a:rPr lang="en-IN" sz="2000" dirty="0" smtClean="0">
                <a:solidFill>
                  <a:schemeClr val="tx1"/>
                </a:solidFill>
                <a:latin typeface="Arial Rounded MT Bold" pitchFamily="34" charset="0"/>
              </a:rPr>
            </a:br>
            <a:r>
              <a:rPr lang="en-IN" sz="2000" dirty="0" smtClean="0">
                <a:solidFill>
                  <a:schemeClr val="tx1"/>
                </a:solidFill>
                <a:latin typeface="Arial Rounded MT Bold" pitchFamily="34" charset="0"/>
              </a:rPr>
              <a:t> </a:t>
            </a:r>
            <a:br>
              <a:rPr lang="en-IN" sz="2000" dirty="0" smtClean="0">
                <a:solidFill>
                  <a:schemeClr val="tx1"/>
                </a:solidFill>
                <a:latin typeface="Arial Rounded MT Bold" pitchFamily="34" charset="0"/>
              </a:rPr>
            </a:br>
            <a:r>
              <a:rPr lang="en-IN" sz="3100" b="1" u="sng" dirty="0" smtClean="0">
                <a:solidFill>
                  <a:schemeClr val="tx1"/>
                </a:solidFill>
                <a:latin typeface="Arial Rounded MT Bold" pitchFamily="34" charset="0"/>
              </a:rPr>
              <a:t>Client Side </a:t>
            </a:r>
            <a:r>
              <a:rPr lang="en-IN" sz="3100" dirty="0" smtClean="0">
                <a:solidFill>
                  <a:schemeClr val="tx1"/>
                </a:solidFill>
                <a:latin typeface="Arial Rounded MT Bold" pitchFamily="34" charset="0"/>
              </a:rPr>
              <a:t/>
            </a:r>
            <a:br>
              <a:rPr lang="en-IN" sz="3100" dirty="0" smtClean="0">
                <a:solidFill>
                  <a:schemeClr val="tx1"/>
                </a:solidFill>
                <a:latin typeface="Arial Rounded MT Bold" pitchFamily="34" charset="0"/>
              </a:rPr>
            </a:br>
            <a:r>
              <a:rPr lang="en-IN" sz="3100" dirty="0" smtClean="0">
                <a:solidFill>
                  <a:schemeClr val="tx1"/>
                </a:solidFill>
                <a:latin typeface="Arial Rounded MT Bold" pitchFamily="34" charset="0"/>
              </a:rPr>
              <a:t>                         </a:t>
            </a:r>
            <a:r>
              <a:rPr lang="en-IN" sz="2200" dirty="0" smtClean="0">
                <a:solidFill>
                  <a:schemeClr val="tx1"/>
                </a:solidFill>
                <a:latin typeface="Arial Rounded MT Bold" pitchFamily="34" charset="0"/>
              </a:rPr>
              <a:t>Internet Connection and Browser</a:t>
            </a:r>
            <a:r>
              <a:rPr lang="en-IN" sz="2000" dirty="0" smtClean="0">
                <a:solidFill>
                  <a:schemeClr val="tx1"/>
                </a:solidFill>
                <a:latin typeface="Arial Rounded MT Bold" pitchFamily="34" charset="0"/>
              </a:rPr>
              <a:t/>
            </a:r>
            <a:br>
              <a:rPr lang="en-IN" sz="2000" dirty="0" smtClean="0">
                <a:solidFill>
                  <a:schemeClr val="tx1"/>
                </a:solidFill>
                <a:latin typeface="Arial Rounded MT Bold" pitchFamily="34" charset="0"/>
              </a:rPr>
            </a:br>
            <a:r>
              <a:rPr lang="en-IN" sz="2000" dirty="0" smtClean="0">
                <a:solidFill>
                  <a:schemeClr val="tx1"/>
                </a:solidFill>
                <a:latin typeface="Arial Rounded MT Bold" pitchFamily="34" charset="0"/>
              </a:rPr>
              <a:t> </a:t>
            </a:r>
            <a:br>
              <a:rPr lang="en-IN" sz="2000" dirty="0" smtClean="0">
                <a:solidFill>
                  <a:schemeClr val="tx1"/>
                </a:solidFill>
                <a:latin typeface="Arial Rounded MT Bold" pitchFamily="34" charset="0"/>
              </a:rPr>
            </a:br>
            <a:r>
              <a:rPr lang="en-IN" sz="3100" b="1" u="sng" dirty="0" smtClean="0">
                <a:solidFill>
                  <a:schemeClr val="tx1"/>
                </a:solidFill>
                <a:latin typeface="Arial Rounded MT Bold" pitchFamily="34" charset="0"/>
              </a:rPr>
              <a:t>Domain Specification </a:t>
            </a:r>
            <a:r>
              <a:rPr lang="en-IN" sz="3100" b="1" dirty="0" smtClean="0">
                <a:solidFill>
                  <a:schemeClr val="tx1"/>
                </a:solidFill>
                <a:latin typeface="Arial Rounded MT Bold" pitchFamily="34" charset="0"/>
              </a:rPr>
              <a:t> </a:t>
            </a:r>
            <a:r>
              <a:rPr lang="en-IN" sz="2000" b="1" dirty="0" smtClean="0">
                <a:solidFill>
                  <a:schemeClr val="tx1"/>
                </a:solidFill>
                <a:latin typeface="Arial Rounded MT Bold" pitchFamily="34" charset="0"/>
              </a:rPr>
              <a:t>: </a:t>
            </a:r>
            <a:r>
              <a:rPr lang="en-IN" sz="2200" dirty="0" smtClean="0">
                <a:solidFill>
                  <a:schemeClr val="tx1"/>
                </a:solidFill>
                <a:latin typeface="Arial Rounded MT Bold" pitchFamily="34" charset="0"/>
              </a:rPr>
              <a:t>This project is developed with PHP for frontend and MY SQL for backend. </a:t>
            </a:r>
            <a:r>
              <a:rPr lang="en-IN" sz="2000" dirty="0" smtClean="0">
                <a:solidFill>
                  <a:schemeClr val="tx1"/>
                </a:solidFill>
                <a:latin typeface="Arial Rounded MT Bold" pitchFamily="34" charset="0"/>
              </a:rPr>
              <a:t/>
            </a:r>
            <a:br>
              <a:rPr lang="en-IN" sz="2000" dirty="0" smtClean="0">
                <a:solidFill>
                  <a:schemeClr val="tx1"/>
                </a:solidFill>
                <a:latin typeface="Arial Rounded MT Bold" pitchFamily="34" charset="0"/>
              </a:rPr>
            </a:br>
            <a:endParaRPr lang="en-IN" sz="4000" b="1"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64672"/>
          </a:xfrm>
        </p:spPr>
        <p:txBody>
          <a:bodyPr>
            <a:normAutofit/>
          </a:bodyPr>
          <a:lstStyle/>
          <a:p>
            <a:pPr algn="ctr"/>
            <a:r>
              <a:rPr lang="en-US" sz="3200" b="1" u="sng" dirty="0" smtClean="0">
                <a:latin typeface="Aharoni" pitchFamily="2" charset="-79"/>
                <a:cs typeface="Aharoni" pitchFamily="2" charset="-79"/>
              </a:rPr>
              <a:t>ER DIAGRAM OF OUR APPLICATION</a:t>
            </a:r>
            <a:endParaRPr lang="en-IN" sz="3200" b="1" u="sng" dirty="0">
              <a:latin typeface="Aharoni" pitchFamily="2" charset="-79"/>
              <a:cs typeface="Aharoni"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259" y="1412776"/>
            <a:ext cx="4877481" cy="532859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305800" cy="1214446"/>
          </a:xfrm>
        </p:spPr>
        <p:txBody>
          <a:bodyPr>
            <a:normAutofit fontScale="90000"/>
          </a:bodyPr>
          <a:lstStyle/>
          <a:p>
            <a:pPr algn="ctr"/>
            <a:r>
              <a:rPr lang="en-US" sz="4000" b="1" u="sng" dirty="0" smtClean="0">
                <a:latin typeface="Aharoni" pitchFamily="2" charset="-79"/>
                <a:cs typeface="Aharoni" pitchFamily="2" charset="-79"/>
              </a:rPr>
              <a:t>WORK FLOW DIAGRAM OF OUR APPLICATION</a:t>
            </a:r>
            <a:endParaRPr lang="en-IN" sz="4000" b="1" u="sng" dirty="0">
              <a:latin typeface="Aharoni" pitchFamily="2" charset="-79"/>
              <a:cs typeface="Aharoni" pitchFamily="2" charset="-79"/>
            </a:endParaRPr>
          </a:p>
        </p:txBody>
      </p:sp>
      <p:pic>
        <p:nvPicPr>
          <p:cNvPr id="1026" name="Picture 2" descr="C:\Users\User\Desktop\star.PNG"/>
          <p:cNvPicPr>
            <a:picLocks noChangeAspect="1" noChangeArrowheads="1"/>
          </p:cNvPicPr>
          <p:nvPr/>
        </p:nvPicPr>
        <p:blipFill>
          <a:blip r:embed="rId2"/>
          <a:srcRect/>
          <a:stretch>
            <a:fillRect/>
          </a:stretch>
        </p:blipFill>
        <p:spPr bwMode="auto">
          <a:xfrm>
            <a:off x="214282" y="2214554"/>
            <a:ext cx="8715436" cy="4429156"/>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286</TotalTime>
  <Words>94</Words>
  <Application>Microsoft Office PowerPoint</Application>
  <PresentationFormat>On-screen Show (4:3)</PresentationFormat>
  <Paragraphs>31</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Aharoni</vt:lpstr>
      <vt:lpstr>Algerian</vt:lpstr>
      <vt:lpstr>Arial Black</vt:lpstr>
      <vt:lpstr>Arial Rounded MT Bold</vt:lpstr>
      <vt:lpstr>Berlin Sans FB Demi</vt:lpstr>
      <vt:lpstr>Calibri</vt:lpstr>
      <vt:lpstr>Constantia</vt:lpstr>
      <vt:lpstr>Wingdings 2</vt:lpstr>
      <vt:lpstr>Flow</vt:lpstr>
      <vt:lpstr>A Project Presentation On  ONLINE  RESUME   MANAGEMENT  SYSTEM                                                                            Group Members:                                                                                MONISHANKAR NATH,GNIT                                                 PRATIK CHATTERJEE,GNIT                                                                     SANJANA,GNIT                                                  SUBHANWITA SAHA,GNIT</vt:lpstr>
      <vt:lpstr>    CONTENTS  ACKNOWLEDGEMENT  INTRODUCTION  OBJECTIVE  SCOPE  REQUIREMENT SPECIFICATION  ER DIAGRAM  WORK FLOW DIAGRAM   SNAPSHOTS   FUTURE SCOPE OF IMPROVEMENTS  CONCLUSION </vt:lpstr>
      <vt:lpstr>ACKNOWLEDGEMENT  We would like to take this opportunity to express our profound gratitude and deep regards to our project mentor, Mr. Ashok Gupta, for his exemplary guidance, monitoring and constant encouragement throughout the course of this project. The blessing, help and guidance given by him, time to time, shall carry us a long way in the journey of life on which we are about to embark. </vt:lpstr>
      <vt:lpstr>                    INTRODUCTION  1. Our project is aimed at developing an application for the “ONLINE RESUME MANAGEMENT”. The system is an application that can be accessed and effectively used throughout the organization with proper login enabled, both by  the companies who provide placement as well as the students who look forward to get placed.  2. Our system can be used as an application to upload company names and details, who offer placements. The companies set a criteria for the students, depending upon which they want to offer jobs to the selected students in their companies.  3. Our system can also be used as an application to manage the student information with regard to placement. Student logging in should be able to upload and edit their personal and educational information in the form of a resume. Unregistered students can register along with uploading their resume to check availability of the jobs according to their qualification.</vt:lpstr>
      <vt:lpstr>                       OBJECTIVE  1. The management of placement and work-integrated learning has long been supported by paper-based systems, databases, spreadsheets and E Mail communications. Unfortunately, in today’s fast-moving world most of these are inflexible to changes and cannot respond quickly enough. They are also staff intensive. This has led to the introduction of an unique online resume management system.  2. Therefore, our primary objective is to provide ease, reduce pressure and complicacy of the students and placement providers by means of our application.  3.Comapnies set a criteria and accordingly our application filters out students who fulfil the criteria, based on grades allotted to them according to their uploaded resume. Hence it is an immensely helpful application to be used by the Training and Placement cells of the colleges. </vt:lpstr>
      <vt:lpstr>                      SCOPE  1. For the purpose of placement of the student in colleges, TPO’s have to collect the information and CV’s of students, manage them manually and arrange them according to various streams. If any modification is required that is also to be also done manually.  2. So, to reduce the job required to manage CVs and the information of various recruiters, a new system is proposed which is processed through computers.   3.  Students can access previous information about placement because we  store information of all the students in our database. Various companies can access the information i.e. the resume of the registered students and filter among them according to their own criterias. </vt:lpstr>
      <vt:lpstr>       REQUIREMENT SPECIFICATION  Server Side                                     Server  : Apache                                    RDBMS : MySQL   Client Side                           Internet Connection and Browser   Domain Specification  : This project is developed with PHP for frontend and MY SQL for backend.  </vt:lpstr>
      <vt:lpstr>ER DIAGRAM OF OUR APPLICATION</vt:lpstr>
      <vt:lpstr>WORK FLOW DIAGRAM OF OUR APPLICATION</vt:lpstr>
      <vt:lpstr>SNAPSHOTS  OF OUR WEB   APPLICATION   PAGES </vt:lpstr>
      <vt:lpstr>USER  SECTION OF OUR APPLICATION  </vt:lpstr>
      <vt:lpstr>STUDENT HOME PAGE</vt:lpstr>
      <vt:lpstr>CURRENT PLACEMENT DRIVES - PAGE</vt:lpstr>
      <vt:lpstr>STUDENT LOGIN - PAGE</vt:lpstr>
      <vt:lpstr>STUDENT REGISTER - PAGE</vt:lpstr>
      <vt:lpstr>DASHBOARD - PAGE</vt:lpstr>
      <vt:lpstr>PROFILE - PAGE</vt:lpstr>
      <vt:lpstr>UPDATE RESUME - PAGE</vt:lpstr>
      <vt:lpstr>STATUS - PAGE</vt:lpstr>
      <vt:lpstr>  ADMINISTRATION  SECTION OF OUR APPLICATION  </vt:lpstr>
      <vt:lpstr>ADMIN HOME PAGE</vt:lpstr>
      <vt:lpstr>MANAGE COMPANY - PAGE</vt:lpstr>
      <vt:lpstr>ADD COMPANY - PAGE</vt:lpstr>
      <vt:lpstr>EDIT COMPANY - PAGE</vt:lpstr>
      <vt:lpstr>VIEW COMPANY - PAGE</vt:lpstr>
      <vt:lpstr>MANAGE STUDENT - PAGE</vt:lpstr>
      <vt:lpstr>SHOW LIST - PAGE</vt:lpstr>
      <vt:lpstr>LISTED STUDENTS</vt:lpstr>
      <vt:lpstr>FUTURE SCOPE OF IMPROVEMENTS  1. In this case, we can add some more advanced features to this software to make it more reliable. Hence our application continues to add features and include adjustments to its functionality.   2. We should keep the hardware and software requirement of our project as minimum as possible so that it can support maximum user base.  3. The sorting procedure of the students according to their resume and criteria set by companies, should be very efficient and strong.  4. We can modify our project with better approach using more graphics.  5. The backup procedure should be incorporated to make sure of database integrity.</vt:lpstr>
      <vt:lpstr>                    CONCLUSION  1. Generally, college TPOs has to face a lot of trouble to manage all the information and resume of all the students along with the criteria specified by respective companies. There is an immense need to develop a system that can solve the mentioned problem and save a lot of manual work as well as time.   2. Our application comes up with the exact solution. We sought to comply with a range of principles which would improve the experience of all users and enable wider use of the programs.   3. We provide an effective paperless solution for the management of work-integrated learning and the manual labor-work and time required in the whole process of placement management. From a proper analysis of positive points and constraints on the web application, it can be safely concluded that the application is highly efficient and user friendly.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Pratik Chatterjee</cp:lastModifiedBy>
  <cp:revision>57</cp:revision>
  <dcterms:created xsi:type="dcterms:W3CDTF">2019-01-14T13:13:14Z</dcterms:created>
  <dcterms:modified xsi:type="dcterms:W3CDTF">2019-01-18T11:55:18Z</dcterms:modified>
</cp:coreProperties>
</file>