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3" r:id="rId15"/>
    <p:sldId id="274" r:id="rId16"/>
  </p:sldIdLst>
  <p:sldSz cx="12179300" cy="6858000"/>
  <p:notesSz cx="12179300" cy="6858000"/>
  <p:embeddedFontLst>
    <p:embeddedFont>
      <p:font typeface="Calibri" pitchFamily="34" charset="0"/>
      <p:regular r:id="rId17"/>
      <p:bold r:id="rId18"/>
      <p:italic r:id="rId19"/>
      <p:boldItalic r:id="rId20"/>
    </p:embeddedFont>
    <p:embeddedFont>
      <p:font typeface="AJUDPA+Arial Bold" charset="0"/>
      <p:regular r:id="rId21"/>
    </p:embeddedFont>
    <p:embeddedFont>
      <p:font typeface="HFOMJM+Calibri" charset="0"/>
      <p:regular r:id="rId22"/>
    </p:embeddedFont>
    <p:embeddedFont>
      <p:font typeface="JSDCGP+Trebuchet MS" charset="0"/>
      <p:regular r:id="rId23"/>
    </p:embeddedFont>
    <p:embeddedFont>
      <p:font typeface="QQBAWU+Trebuchet MS Bold" charset="0"/>
      <p:regular r:id="rId24"/>
    </p:embeddedFont>
    <p:embeddedFont>
      <p:font typeface="NJUAOL+Trebuchet MS Bold" charset="0"/>
      <p:regular r:id="rId25"/>
    </p:embeddedFont>
    <p:embeddedFont>
      <p:font typeface="HRAWEC+Calibri Bold" charset="0"/>
      <p:regular r:id="rId26"/>
    </p:embeddedFont>
    <p:embeddedFont>
      <p:font typeface="MMUOFK+Calibri Bold" charset="0"/>
      <p:regular r:id="rId27"/>
    </p:embeddedFont>
    <p:embeddedFont>
      <p:font typeface="IRHWCC+Segoe UI Symbol" charset="0"/>
      <p:regular r:id="rId28"/>
    </p:embeddedFont>
    <p:embeddedFont>
      <p:font typeface="Arial Black" pitchFamily="34" charset="0"/>
      <p:bold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260" y="-36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50" y="2130432"/>
            <a:ext cx="1035240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895" y="3886200"/>
            <a:ext cx="852551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60641" y="274645"/>
            <a:ext cx="364956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1958" y="274645"/>
            <a:ext cx="10745695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82" y="4406907"/>
            <a:ext cx="1035240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082" y="2906713"/>
            <a:ext cx="1035240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1953" y="1600206"/>
            <a:ext cx="71976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12570" y="1600206"/>
            <a:ext cx="719762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5" y="274638"/>
            <a:ext cx="1096137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1535113"/>
            <a:ext cx="538130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965" y="2174875"/>
            <a:ext cx="538130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6917" y="1535113"/>
            <a:ext cx="53834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6917" y="2174875"/>
            <a:ext cx="53834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68" y="273050"/>
            <a:ext cx="40069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68" y="273057"/>
            <a:ext cx="68085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968" y="1435103"/>
            <a:ext cx="40069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228" y="4800600"/>
            <a:ext cx="730758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7228" y="612775"/>
            <a:ext cx="73075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7228" y="5367338"/>
            <a:ext cx="730758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965" y="274638"/>
            <a:ext cx="1096137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965" y="1600206"/>
            <a:ext cx="1096137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966" y="6356357"/>
            <a:ext cx="2841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1261" y="6356357"/>
            <a:ext cx="38567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498" y="6356357"/>
            <a:ext cx="2841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60494" y="6460242"/>
            <a:ext cx="45719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77390" y="399927"/>
            <a:ext cx="2222985" cy="1064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021"/>
              </a:lnSpc>
              <a:spcBef>
                <a:spcPts val="0"/>
              </a:spcBef>
              <a:spcAft>
                <a:spcPts val="0"/>
              </a:spcAft>
            </a:pPr>
            <a:r>
              <a:rPr sz="3600" b="1" spc="213" dirty="0">
                <a:solidFill>
                  <a:srgbClr val="558ED5"/>
                </a:solidFill>
                <a:latin typeface="AJUDPA+Arial Bold"/>
                <a:cs typeface="AJUDPA+Arial Bold"/>
              </a:rPr>
              <a:t>Digital</a:t>
            </a:r>
          </a:p>
          <a:p>
            <a:pPr marL="0" marR="0">
              <a:lnSpc>
                <a:spcPts val="4021"/>
              </a:lnSpc>
              <a:spcBef>
                <a:spcPts val="298"/>
              </a:spcBef>
              <a:spcAft>
                <a:spcPts val="0"/>
              </a:spcAft>
            </a:pPr>
            <a:r>
              <a:rPr sz="3600" b="1" spc="188" dirty="0">
                <a:solidFill>
                  <a:srgbClr val="558ED5"/>
                </a:solidFill>
                <a:latin typeface="AJUDPA+Arial Bold"/>
                <a:cs typeface="AJUDPA+Arial Bold"/>
              </a:rPr>
              <a:t>Portfolio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27937" y="4019658"/>
            <a:ext cx="6162007" cy="229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HFOMJM+Calibri"/>
                <a:cs typeface="HFOMJM+Calibri"/>
              </a:rPr>
              <a:t>STUDENT</a:t>
            </a:r>
            <a:r>
              <a:rPr sz="2400" spc="-97" dirty="0">
                <a:solidFill>
                  <a:srgbClr val="000000"/>
                </a:solidFill>
                <a:latin typeface="HFOMJM+Calibri"/>
                <a:cs typeface="HFOMJM+Calibri"/>
              </a:rPr>
              <a:t> </a:t>
            </a:r>
            <a:r>
              <a:rPr sz="2400" spc="-12" dirty="0" smtClean="0">
                <a:solidFill>
                  <a:srgbClr val="000000"/>
                </a:solidFill>
                <a:latin typeface="HFOMJM+Calibri"/>
                <a:cs typeface="HFOMJM+Calibri"/>
              </a:rPr>
              <a:t>NAME:</a:t>
            </a:r>
            <a:r>
              <a:rPr lang="en-US" sz="2400" spc="-12" dirty="0" smtClean="0">
                <a:solidFill>
                  <a:srgbClr val="000000"/>
                </a:solidFill>
                <a:latin typeface="HFOMJM+Calibri"/>
                <a:cs typeface="HFOMJM+Calibri"/>
              </a:rPr>
              <a:t> MONISH KUMAR P</a:t>
            </a:r>
            <a:endParaRPr sz="2400" spc="-12" dirty="0">
              <a:solidFill>
                <a:srgbClr val="000000"/>
              </a:solidFill>
              <a:latin typeface="HFOMJM+Calibri"/>
              <a:cs typeface="HFOMJM+Calibri"/>
            </a:endParaRPr>
          </a:p>
          <a:p>
            <a:pPr marL="67055" marR="0">
              <a:lnSpc>
                <a:spcPts val="2929"/>
              </a:lnSpc>
              <a:spcBef>
                <a:spcPts val="178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HFOMJM+Calibri"/>
                <a:cs typeface="HFOMJM+Calibri"/>
              </a:rPr>
              <a:t>REGISTER</a:t>
            </a:r>
            <a:r>
              <a:rPr sz="2400" spc="-74" dirty="0">
                <a:solidFill>
                  <a:srgbClr val="000000"/>
                </a:solidFill>
                <a:latin typeface="HFOMJM+Calibri"/>
                <a:cs typeface="HFOMJM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HFOMJM+Calibri"/>
                <a:cs typeface="HFOMJM+Calibri"/>
              </a:rPr>
              <a:t>NO</a:t>
            </a:r>
            <a:r>
              <a:rPr sz="2400" spc="-66" dirty="0">
                <a:solidFill>
                  <a:srgbClr val="000000"/>
                </a:solidFill>
                <a:latin typeface="HFOMJM+Calibri"/>
                <a:cs typeface="HFOMJM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HFOMJM+Calibri"/>
                <a:cs typeface="HFOMJM+Calibri"/>
              </a:rPr>
              <a:t>AND</a:t>
            </a:r>
            <a:r>
              <a:rPr sz="2400" spc="-16" dirty="0">
                <a:solidFill>
                  <a:srgbClr val="000000"/>
                </a:solidFill>
                <a:latin typeface="HFOMJM+Calibri"/>
                <a:cs typeface="HFOMJM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HFOMJM+Calibri"/>
                <a:cs typeface="HFOMJM+Calibri"/>
              </a:rPr>
              <a:t>NMID</a:t>
            </a:r>
            <a:r>
              <a:rPr sz="2400" spc="-71" dirty="0">
                <a:solidFill>
                  <a:srgbClr val="000000"/>
                </a:solidFill>
                <a:latin typeface="HFOMJM+Calibri"/>
                <a:cs typeface="HFOMJM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HFOMJM+Calibri"/>
                <a:cs typeface="HFOMJM+Calibri"/>
              </a:rPr>
              <a:t>:</a:t>
            </a:r>
          </a:p>
          <a:p>
            <a:pPr>
              <a:lnSpc>
                <a:spcPts val="2932"/>
              </a:lnSpc>
              <a:spcBef>
                <a:spcPts val="164"/>
              </a:spcBef>
            </a:pPr>
            <a:r>
              <a:rPr lang="en-US" sz="2400" spc="-13" dirty="0" smtClean="0">
                <a:solidFill>
                  <a:srgbClr val="000000"/>
                </a:solidFill>
                <a:latin typeface="HFOMJM+Calibri"/>
                <a:cs typeface="HFOMJM+Calibri"/>
              </a:rPr>
              <a:t>8B6B3A9A7EC15ACB88C4796F83B995DB</a:t>
            </a:r>
            <a:endParaRPr sz="2400" spc="-13" dirty="0">
              <a:solidFill>
                <a:srgbClr val="000000"/>
              </a:solidFill>
              <a:latin typeface="HFOMJM+Calibri"/>
              <a:cs typeface="HFOMJM+Calibri"/>
            </a:endParaRPr>
          </a:p>
          <a:p>
            <a:pPr marL="0" marR="0">
              <a:lnSpc>
                <a:spcPts val="2929"/>
              </a:lnSpc>
              <a:spcBef>
                <a:spcPts val="167"/>
              </a:spcBef>
              <a:spcAft>
                <a:spcPts val="0"/>
              </a:spcAft>
            </a:pPr>
            <a:r>
              <a:rPr sz="2400" spc="-12" dirty="0">
                <a:solidFill>
                  <a:srgbClr val="000000"/>
                </a:solidFill>
                <a:latin typeface="HFOMJM+Calibri"/>
                <a:cs typeface="HFOMJM+Calibri"/>
              </a:rPr>
              <a:t>DEPARTMENT:B.C.A</a:t>
            </a:r>
          </a:p>
          <a:p>
            <a:pPr marL="0" marR="0">
              <a:lnSpc>
                <a:spcPts val="2892"/>
              </a:lnSpc>
              <a:spcBef>
                <a:spcPts val="0"/>
              </a:spcBef>
              <a:spcAft>
                <a:spcPts val="0"/>
              </a:spcAft>
            </a:pPr>
            <a:r>
              <a:rPr sz="2400" spc="-12" dirty="0">
                <a:solidFill>
                  <a:srgbClr val="000000"/>
                </a:solidFill>
                <a:latin typeface="HFOMJM+Calibri"/>
                <a:cs typeface="HFOMJM+Calibri"/>
              </a:rPr>
              <a:t>COLLEGE:</a:t>
            </a:r>
            <a:r>
              <a:rPr sz="2400" spc="-54" dirty="0">
                <a:solidFill>
                  <a:srgbClr val="000000"/>
                </a:solidFill>
                <a:latin typeface="HFOMJM+Calibri"/>
                <a:cs typeface="HFOMJM+Calibri"/>
              </a:rPr>
              <a:t> </a:t>
            </a:r>
            <a:r>
              <a:rPr sz="2400" spc="-12" dirty="0">
                <a:solidFill>
                  <a:srgbClr val="000000"/>
                </a:solidFill>
                <a:latin typeface="HFOMJM+Calibri"/>
                <a:cs typeface="HFOMJM+Calibri"/>
              </a:rPr>
              <a:t>COLLEGE/</a:t>
            </a:r>
            <a:r>
              <a:rPr sz="2400" spc="-54" dirty="0">
                <a:solidFill>
                  <a:srgbClr val="000000"/>
                </a:solidFill>
                <a:latin typeface="HFOMJM+Calibri"/>
                <a:cs typeface="HFOMJM+Calibri"/>
              </a:rPr>
              <a:t> </a:t>
            </a:r>
            <a:r>
              <a:rPr sz="2400" spc="-14" dirty="0">
                <a:solidFill>
                  <a:srgbClr val="000000"/>
                </a:solidFill>
                <a:latin typeface="HFOMJM+Calibri"/>
                <a:cs typeface="HFOMJM+Calibri"/>
              </a:rPr>
              <a:t>UNIVERSITY</a:t>
            </a:r>
            <a:r>
              <a:rPr sz="2400" spc="20" dirty="0">
                <a:solidFill>
                  <a:srgbClr val="000000"/>
                </a:solidFill>
                <a:latin typeface="HFOMJM+Calibri"/>
                <a:cs typeface="HFOMJM+Calibri"/>
              </a:rPr>
              <a:t> </a:t>
            </a:r>
            <a:r>
              <a:rPr sz="2400" spc="-14" dirty="0">
                <a:solidFill>
                  <a:srgbClr val="000000"/>
                </a:solidFill>
                <a:latin typeface="HFOMJM+Calibri"/>
                <a:cs typeface="HFOMJM+Calibri"/>
              </a:rPr>
              <a:t>S.A</a:t>
            </a:r>
            <a:r>
              <a:rPr sz="2400" dirty="0">
                <a:solidFill>
                  <a:srgbClr val="000000"/>
                </a:solidFill>
                <a:latin typeface="HFOMJM+Calibri"/>
                <a:cs typeface="HFOMJM+Calibri"/>
              </a:rPr>
              <a:t> </a:t>
            </a:r>
            <a:r>
              <a:rPr sz="2400" spc="-12" dirty="0">
                <a:solidFill>
                  <a:srgbClr val="000000"/>
                </a:solidFill>
                <a:latin typeface="HFOMJM+Calibri"/>
                <a:cs typeface="HFOMJM+Calibri"/>
              </a:rPr>
              <a:t>COLLEGE</a:t>
            </a:r>
            <a:r>
              <a:rPr sz="2400" dirty="0">
                <a:solidFill>
                  <a:srgbClr val="000000"/>
                </a:solidFill>
                <a:latin typeface="HFOMJM+Calibri"/>
                <a:cs typeface="HFOMJM+Calibri"/>
              </a:rPr>
              <a:t> </a:t>
            </a:r>
            <a:r>
              <a:rPr sz="2400" spc="-19" dirty="0">
                <a:solidFill>
                  <a:srgbClr val="000000"/>
                </a:solidFill>
                <a:latin typeface="HFOMJM+Calibri"/>
                <a:cs typeface="HFOMJM+Calibri"/>
              </a:rPr>
              <a:t>OF</a:t>
            </a:r>
          </a:p>
          <a:p>
            <a:pPr marL="0" marR="0">
              <a:lnSpc>
                <a:spcPts val="2807"/>
              </a:lnSpc>
              <a:spcBef>
                <a:spcPts val="0"/>
              </a:spcBef>
              <a:spcAft>
                <a:spcPts val="0"/>
              </a:spcAft>
            </a:pPr>
            <a:r>
              <a:rPr sz="2400" spc="-11" dirty="0">
                <a:solidFill>
                  <a:srgbClr val="000000"/>
                </a:solidFill>
                <a:latin typeface="HFOMJM+Calibri"/>
                <a:cs typeface="HFOMJM+Calibri"/>
              </a:rPr>
              <a:t>ARTS</a:t>
            </a:r>
            <a:r>
              <a:rPr sz="2400" spc="-14" dirty="0">
                <a:solidFill>
                  <a:srgbClr val="000000"/>
                </a:solidFill>
                <a:latin typeface="HFOMJM+Calibri"/>
                <a:cs typeface="HFOMJM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HFOMJM+Calibri"/>
                <a:cs typeface="HFOMJM+Calibri"/>
              </a:rPr>
              <a:t>$</a:t>
            </a:r>
            <a:r>
              <a:rPr sz="2400" spc="-31" dirty="0">
                <a:solidFill>
                  <a:srgbClr val="000000"/>
                </a:solidFill>
                <a:latin typeface="HFOMJM+Calibri"/>
                <a:cs typeface="HFOMJM+Calibri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HFOMJM+Calibri"/>
                <a:cs typeface="HFOMJM+Calibri"/>
              </a:rPr>
              <a:t>SCIENCE/MADRAS</a:t>
            </a:r>
            <a:r>
              <a:rPr sz="2400" spc="-27" dirty="0">
                <a:solidFill>
                  <a:srgbClr val="000000"/>
                </a:solidFill>
                <a:latin typeface="HFOMJM+Calibri"/>
                <a:cs typeface="HFOMJM+Calibri"/>
              </a:rPr>
              <a:t> </a:t>
            </a:r>
            <a:r>
              <a:rPr sz="2400" spc="-14" dirty="0">
                <a:solidFill>
                  <a:srgbClr val="000000"/>
                </a:solidFill>
                <a:latin typeface="HFOMJM+Calibri"/>
                <a:cs typeface="HFOMJM+Calibri"/>
              </a:rPr>
              <a:t>UNIVERSITY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81232" y="6472146"/>
            <a:ext cx="22592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D936A"/>
                </a:solidFill>
                <a:latin typeface="JSDCGP+Trebuchet MS"/>
                <a:cs typeface="JSDCGP+Trebuchet M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6999" y="292159"/>
            <a:ext cx="2482262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44"/>
              </a:lnSpc>
              <a:spcBef>
                <a:spcPts val="0"/>
              </a:spcBef>
              <a:spcAft>
                <a:spcPts val="0"/>
              </a:spcAft>
            </a:pPr>
            <a:r>
              <a:rPr sz="2150" dirty="0">
                <a:solidFill>
                  <a:srgbClr val="FF0000"/>
                </a:solidFill>
                <a:latin typeface="IRHWCC+Segoe UI Symbol"/>
                <a:cs typeface="IRHWCC+Segoe UI Symbol"/>
              </a:rPr>
              <a:t></a:t>
            </a:r>
            <a:r>
              <a:rPr sz="2150" spc="-205" dirty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sz="2150" b="1" dirty="0">
                <a:solidFill>
                  <a:srgbClr val="FF66CC"/>
                </a:solidFill>
                <a:latin typeface="HRAWEC+Calibri Bold"/>
                <a:cs typeface="HRAWEC+Calibri Bold"/>
              </a:rPr>
              <a:t>7. Contact</a:t>
            </a:r>
            <a:r>
              <a:rPr sz="2150" b="1" spc="-25" dirty="0">
                <a:solidFill>
                  <a:srgbClr val="FF66CC"/>
                </a:solidFill>
                <a:latin typeface="HRAWEC+Calibri Bold"/>
                <a:cs typeface="HRAWEC+Calibri Bold"/>
              </a:rPr>
              <a:t> </a:t>
            </a:r>
            <a:r>
              <a:rPr sz="2150" b="1" dirty="0">
                <a:solidFill>
                  <a:srgbClr val="FF66CC"/>
                </a:solidFill>
                <a:latin typeface="HRAWEC+Calibri Bold"/>
                <a:cs typeface="HRAWEC+Calibri Bold"/>
              </a:rPr>
              <a:t>Section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6998" y="650266"/>
            <a:ext cx="7618973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07"/>
              </a:lnSpc>
              <a:spcBef>
                <a:spcPts val="0"/>
              </a:spcBef>
              <a:spcAft>
                <a:spcPts val="0"/>
              </a:spcAft>
            </a:pP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Includes a contact</a:t>
            </a:r>
            <a:r>
              <a:rPr sz="2150" b="1" spc="-14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form with</a:t>
            </a:r>
            <a:r>
              <a:rPr sz="2150" b="1" spc="-14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Name, Email,</a:t>
            </a:r>
            <a:r>
              <a:rPr sz="2150" b="1" spc="-12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and</a:t>
            </a:r>
            <a:r>
              <a:rPr sz="215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Message</a:t>
            </a:r>
            <a:r>
              <a:rPr sz="2150" b="1" spc="-18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fields.</a:t>
            </a:r>
          </a:p>
          <a:p>
            <a:pPr marL="0" marR="0">
              <a:lnSpc>
                <a:spcPts val="2555"/>
              </a:lnSpc>
              <a:spcBef>
                <a:spcPts val="0"/>
              </a:spcBef>
              <a:spcAft>
                <a:spcPts val="0"/>
              </a:spcAft>
            </a:pP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Uses</a:t>
            </a:r>
            <a:r>
              <a:rPr sz="2150" b="1" spc="-1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JavaScript</a:t>
            </a:r>
            <a:r>
              <a:rPr sz="2150" b="1" spc="12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validation</a:t>
            </a:r>
            <a:r>
              <a:rPr sz="2150" b="1" spc="-28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to check</a:t>
            </a:r>
            <a:r>
              <a:rPr sz="2150" b="1" spc="-15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inputs</a:t>
            </a:r>
            <a:r>
              <a:rPr sz="2150" b="1" spc="-2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before submission.</a:t>
            </a:r>
          </a:p>
          <a:p>
            <a:pPr marL="0" marR="0">
              <a:lnSpc>
                <a:spcPts val="2555"/>
              </a:lnSpc>
              <a:spcBef>
                <a:spcPts val="0"/>
              </a:spcBef>
              <a:spcAft>
                <a:spcPts val="0"/>
              </a:spcAft>
            </a:pP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Provides an easy</a:t>
            </a:r>
            <a:r>
              <a:rPr sz="2150" b="1" spc="-1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way for recruiters/teachers</a:t>
            </a:r>
            <a:r>
              <a:rPr sz="2150" b="1" spc="-2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to reach the</a:t>
            </a:r>
            <a:r>
              <a:rPr sz="2150" b="1" spc="-12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student.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6999" y="1918523"/>
            <a:ext cx="7164566" cy="16927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44"/>
              </a:lnSpc>
              <a:spcBef>
                <a:spcPts val="0"/>
              </a:spcBef>
              <a:spcAft>
                <a:spcPts val="0"/>
              </a:spcAft>
            </a:pPr>
            <a:r>
              <a:rPr sz="2150" dirty="0">
                <a:solidFill>
                  <a:srgbClr val="FF0000"/>
                </a:solidFill>
                <a:latin typeface="IRHWCC+Segoe UI Symbol"/>
                <a:cs typeface="IRHWCC+Segoe UI Symbol"/>
              </a:rPr>
              <a:t></a:t>
            </a:r>
            <a:r>
              <a:rPr sz="2150" spc="-205" dirty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sz="2150" b="1" dirty="0">
                <a:solidFill>
                  <a:srgbClr val="FF66CC"/>
                </a:solidFill>
                <a:latin typeface="HRAWEC+Calibri Bold"/>
                <a:cs typeface="HRAWEC+Calibri Bold"/>
              </a:rPr>
              <a:t>8. Footer</a:t>
            </a:r>
          </a:p>
          <a:p>
            <a:pPr marL="0" marR="0">
              <a:lnSpc>
                <a:spcPts val="2534"/>
              </a:lnSpc>
              <a:spcBef>
                <a:spcPts val="50"/>
              </a:spcBef>
              <a:spcAft>
                <a:spcPts val="0"/>
              </a:spcAft>
            </a:pP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Placed</a:t>
            </a:r>
            <a:r>
              <a:rPr sz="2150" b="1" spc="-13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at the</a:t>
            </a:r>
            <a:r>
              <a:rPr sz="2150" b="1" spc="-18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bottom</a:t>
            </a:r>
            <a:r>
              <a:rPr sz="2150" b="1" spc="-2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of the</a:t>
            </a:r>
            <a:r>
              <a:rPr sz="2150" b="1" spc="-18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page.</a:t>
            </a:r>
          </a:p>
          <a:p>
            <a:pPr marL="0" marR="0">
              <a:lnSpc>
                <a:spcPts val="2568"/>
              </a:lnSpc>
              <a:spcBef>
                <a:spcPts val="0"/>
              </a:spcBef>
              <a:spcAft>
                <a:spcPts val="0"/>
              </a:spcAft>
            </a:pP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Contains</a:t>
            </a:r>
            <a:r>
              <a:rPr sz="2150" b="1" spc="-25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copyright info </a:t>
            </a:r>
            <a:r>
              <a:rPr sz="2150" b="1" spc="-12" dirty="0">
                <a:solidFill>
                  <a:srgbClr val="000000"/>
                </a:solidFill>
                <a:latin typeface="HRAWEC+Calibri Bold"/>
                <a:cs typeface="HRAWEC+Calibri Bold"/>
              </a:rPr>
              <a:t>(©</a:t>
            </a: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15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2025</a:t>
            </a:r>
            <a:r>
              <a:rPr sz="2150" b="1" spc="34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lang="en-US" sz="2150" b="1" dirty="0" smtClean="0">
                <a:solidFill>
                  <a:srgbClr val="000000"/>
                </a:solidFill>
                <a:latin typeface="HRAWEC+Calibri Bold"/>
                <a:cs typeface="HRAWEC+Calibri Bold"/>
              </a:rPr>
              <a:t>MONISH KUMAR P</a:t>
            </a:r>
            <a:r>
              <a:rPr sz="2150" b="1" dirty="0" smtClean="0">
                <a:solidFill>
                  <a:srgbClr val="000000"/>
                </a:solidFill>
                <a:latin typeface="HRAWEC+Calibri Bold"/>
                <a:cs typeface="HRAWEC+Calibri Bold"/>
              </a:rPr>
              <a:t>|</a:t>
            </a:r>
            <a:r>
              <a:rPr sz="2150" b="1" spc="-10" dirty="0" smtClean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Student</a:t>
            </a:r>
            <a:r>
              <a:rPr sz="2150" b="1" spc="-12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Portfolio).</a:t>
            </a:r>
          </a:p>
          <a:p>
            <a:pPr marL="0" marR="0">
              <a:lnSpc>
                <a:spcPts val="2555"/>
              </a:lnSpc>
              <a:spcBef>
                <a:spcPts val="0"/>
              </a:spcBef>
              <a:spcAft>
                <a:spcPts val="0"/>
              </a:spcAft>
            </a:pP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Styled with</a:t>
            </a:r>
            <a:r>
              <a:rPr sz="2150" b="1" spc="-14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a dark background</a:t>
            </a:r>
            <a:r>
              <a:rPr sz="2150" b="1" spc="12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for contrast.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6998" y="3543489"/>
            <a:ext cx="3495294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44"/>
              </a:lnSpc>
              <a:spcBef>
                <a:spcPts val="0"/>
              </a:spcBef>
              <a:spcAft>
                <a:spcPts val="0"/>
              </a:spcAft>
            </a:pPr>
            <a:r>
              <a:rPr sz="2150" dirty="0">
                <a:solidFill>
                  <a:srgbClr val="FF0000"/>
                </a:solidFill>
                <a:latin typeface="IRHWCC+Segoe UI Symbol"/>
                <a:cs typeface="IRHWCC+Segoe UI Symbol"/>
              </a:rPr>
              <a:t></a:t>
            </a:r>
            <a:r>
              <a:rPr sz="2150" spc="-203" dirty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sz="2150" b="1" dirty="0">
                <a:solidFill>
                  <a:srgbClr val="FF66CC"/>
                </a:solidFill>
                <a:latin typeface="HRAWEC+Calibri Bold"/>
                <a:cs typeface="HRAWEC+Calibri Bold"/>
              </a:rPr>
              <a:t>Design Principles Followed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7000" y="3901596"/>
            <a:ext cx="8420595" cy="13336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07"/>
              </a:lnSpc>
              <a:spcBef>
                <a:spcPts val="0"/>
              </a:spcBef>
              <a:spcAft>
                <a:spcPts val="0"/>
              </a:spcAft>
            </a:pP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Responsive</a:t>
            </a:r>
            <a:r>
              <a:rPr sz="2150" b="1" spc="-1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Design</a:t>
            </a:r>
            <a:r>
              <a:rPr sz="2150" b="1" spc="12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150" b="1" dirty="0">
                <a:solidFill>
                  <a:srgbClr val="000000"/>
                </a:solidFill>
                <a:latin typeface="MMUOFK+Calibri Bold"/>
                <a:cs typeface="MMUOFK+Calibri Bold"/>
              </a:rPr>
              <a:t>– </a:t>
            </a: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Works</a:t>
            </a:r>
            <a:r>
              <a:rPr sz="2150" b="1" spc="10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on</a:t>
            </a:r>
            <a:r>
              <a:rPr sz="2150" b="1" spc="14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desktop,</a:t>
            </a:r>
            <a:r>
              <a:rPr sz="2150" b="1" spc="-16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tablet,</a:t>
            </a:r>
            <a:r>
              <a:rPr sz="2150" b="1" spc="-26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and mobile.</a:t>
            </a:r>
          </a:p>
          <a:p>
            <a:pPr marL="0" marR="0">
              <a:lnSpc>
                <a:spcPts val="2555"/>
              </a:lnSpc>
              <a:spcBef>
                <a:spcPts val="0"/>
              </a:spcBef>
              <a:spcAft>
                <a:spcPts val="0"/>
              </a:spcAft>
            </a:pP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Minimal</a:t>
            </a:r>
            <a:r>
              <a:rPr sz="2150" b="1" spc="-24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&amp;</a:t>
            </a:r>
            <a:r>
              <a:rPr sz="2150" b="1" spc="-12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Professional Look</a:t>
            </a:r>
            <a:r>
              <a:rPr sz="2150" b="1" spc="1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150" b="1" dirty="0">
                <a:solidFill>
                  <a:srgbClr val="000000"/>
                </a:solidFill>
                <a:latin typeface="MMUOFK+Calibri Bold"/>
                <a:cs typeface="MMUOFK+Calibri Bold"/>
              </a:rPr>
              <a:t>– </a:t>
            </a: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Simple</a:t>
            </a:r>
            <a:r>
              <a:rPr sz="2150" b="1" spc="-15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fonts and clean</a:t>
            </a:r>
            <a:r>
              <a:rPr sz="2150" b="1" spc="-12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color scheme.</a:t>
            </a:r>
          </a:p>
          <a:p>
            <a:pPr marL="0" marR="0">
              <a:lnSpc>
                <a:spcPts val="2567"/>
              </a:lnSpc>
              <a:spcBef>
                <a:spcPts val="0"/>
              </a:spcBef>
              <a:spcAft>
                <a:spcPts val="0"/>
              </a:spcAft>
            </a:pP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Interactive Elements</a:t>
            </a:r>
            <a:r>
              <a:rPr sz="2150" b="1" spc="-27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150" b="1" dirty="0">
                <a:solidFill>
                  <a:srgbClr val="000000"/>
                </a:solidFill>
                <a:latin typeface="MMUOFK+Calibri Bold"/>
                <a:cs typeface="MMUOFK+Calibri Bold"/>
              </a:rPr>
              <a:t>– </a:t>
            </a: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Hover effects, smooth</a:t>
            </a:r>
            <a:r>
              <a:rPr sz="215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navigation,</a:t>
            </a:r>
            <a:r>
              <a:rPr sz="2150" b="1" spc="-28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form validation.</a:t>
            </a:r>
          </a:p>
          <a:p>
            <a:pPr marL="0" marR="0">
              <a:lnSpc>
                <a:spcPts val="2556"/>
              </a:lnSpc>
              <a:spcBef>
                <a:spcPts val="0"/>
              </a:spcBef>
              <a:spcAft>
                <a:spcPts val="0"/>
              </a:spcAft>
            </a:pP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Organized Layout </a:t>
            </a:r>
            <a:r>
              <a:rPr sz="2150" b="1" dirty="0">
                <a:solidFill>
                  <a:srgbClr val="000000"/>
                </a:solidFill>
                <a:latin typeface="MMUOFK+Calibri Bold"/>
                <a:cs typeface="MMUOFK+Calibri Bold"/>
              </a:rPr>
              <a:t>– </a:t>
            </a: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Sections divided</a:t>
            </a:r>
            <a:r>
              <a:rPr sz="2150" b="1" spc="-13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clearly for</a:t>
            </a:r>
            <a:r>
              <a:rPr sz="2150" b="1" spc="17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15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easy navigation.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6"/>
            <a:ext cx="12179300" cy="276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4075" y="410591"/>
            <a:ext cx="9376066" cy="16799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73"/>
              </a:lnSpc>
              <a:spcBef>
                <a:spcPts val="0"/>
              </a:spcBef>
              <a:spcAft>
                <a:spcPts val="0"/>
              </a:spcAft>
            </a:pPr>
            <a:r>
              <a:rPr sz="4800" b="1" dirty="0">
                <a:solidFill>
                  <a:srgbClr val="558ED5"/>
                </a:solidFill>
                <a:latin typeface="QQBAWU+Trebuchet MS Bold"/>
                <a:cs typeface="QQBAWU+Trebuchet MS Bold"/>
              </a:rPr>
              <a:t>FEATURES</a:t>
            </a:r>
            <a:r>
              <a:rPr sz="4800" b="1" spc="-176" dirty="0">
                <a:solidFill>
                  <a:srgbClr val="558ED5"/>
                </a:solidFill>
                <a:latin typeface="QQBAWU+Trebuchet MS Bold"/>
                <a:cs typeface="QQBAWU+Trebuchet MS Bold"/>
              </a:rPr>
              <a:t> </a:t>
            </a:r>
            <a:r>
              <a:rPr sz="4800" b="1" dirty="0">
                <a:solidFill>
                  <a:srgbClr val="558ED5"/>
                </a:solidFill>
                <a:latin typeface="QQBAWU+Trebuchet MS Bold"/>
                <a:cs typeface="QQBAWU+Trebuchet MS Bold"/>
              </a:rPr>
              <a:t>AND</a:t>
            </a:r>
            <a:r>
              <a:rPr sz="4800" b="1" spc="-161" dirty="0">
                <a:solidFill>
                  <a:srgbClr val="558ED5"/>
                </a:solidFill>
                <a:latin typeface="QQBAWU+Trebuchet MS Bold"/>
                <a:cs typeface="QQBAWU+Trebuchet MS Bold"/>
              </a:rPr>
              <a:t> </a:t>
            </a:r>
            <a:r>
              <a:rPr sz="4800" b="1" spc="-12" dirty="0">
                <a:solidFill>
                  <a:srgbClr val="558ED5"/>
                </a:solidFill>
                <a:latin typeface="QQBAWU+Trebuchet MS Bold"/>
                <a:cs typeface="QQBAWU+Trebuchet MS Bold"/>
              </a:rPr>
              <a:t>FUNCTIONALITY</a:t>
            </a:r>
          </a:p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558ED5"/>
                </a:solidFill>
                <a:latin typeface="IRHWCC+Segoe UI Symbol"/>
                <a:cs typeface="IRHWCC+Segoe UI Symbol"/>
              </a:rPr>
              <a:t></a:t>
            </a:r>
            <a:r>
              <a:rPr sz="2000" spc="-54" dirty="0">
                <a:solidFill>
                  <a:srgbClr val="558ED5"/>
                </a:solidFill>
                <a:latin typeface="DejaVu Sans"/>
                <a:cs typeface="DejaVu Sans"/>
              </a:rPr>
              <a:t> </a:t>
            </a:r>
            <a:r>
              <a:rPr sz="2000" b="1" spc="-11" dirty="0">
                <a:solidFill>
                  <a:srgbClr val="558ED5"/>
                </a:solidFill>
                <a:latin typeface="QQBAWU+Trebuchet MS Bold"/>
                <a:cs typeface="QQBAWU+Trebuchet MS Bold"/>
              </a:rPr>
              <a:t>Features</a:t>
            </a:r>
          </a:p>
          <a:p>
            <a:pPr marL="0" marR="0">
              <a:lnSpc>
                <a:spcPts val="2326"/>
              </a:lnSpc>
              <a:spcBef>
                <a:spcPts val="65"/>
              </a:spcBef>
              <a:spcAft>
                <a:spcPts val="0"/>
              </a:spcAft>
            </a:pP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1.Single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Page</a:t>
            </a:r>
            <a:r>
              <a:rPr sz="2000" b="1" spc="-16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Portfolio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–</a:t>
            </a:r>
            <a:r>
              <a:rPr sz="2000" b="1" spc="-27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All</a:t>
            </a:r>
            <a:r>
              <a:rPr sz="2000" b="1" spc="-2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student</a:t>
            </a:r>
            <a:r>
              <a:rPr sz="2000" b="1" spc="-3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details</a:t>
            </a:r>
            <a:r>
              <a:rPr sz="2000" b="1" spc="-14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are 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displayed</a:t>
            </a:r>
            <a:r>
              <a:rPr sz="2000" b="1" spc="-14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on</a:t>
            </a:r>
            <a:r>
              <a:rPr sz="2000" b="1" spc="-28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</a:t>
            </a:r>
            <a:r>
              <a:rPr sz="2000" b="1" spc="-25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single</a:t>
            </a:r>
            <a:r>
              <a:rPr sz="2000" b="1" spc="-27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page</a:t>
            </a:r>
            <a:r>
              <a:rPr sz="2000" b="1" spc="-15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with</a:t>
            </a:r>
          </a:p>
          <a:p>
            <a:pPr marL="0" marR="0">
              <a:lnSpc>
                <a:spcPts val="2329"/>
              </a:lnSpc>
              <a:spcBef>
                <a:spcPts val="7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smooth</a:t>
            </a:r>
            <a:r>
              <a:rPr sz="2000" b="1" spc="-15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navigation.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4075" y="2350561"/>
            <a:ext cx="888660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2. Responsive</a:t>
            </a:r>
            <a:r>
              <a:rPr sz="2000" b="1" spc="-27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Design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–</a:t>
            </a:r>
            <a:r>
              <a:rPr sz="2000" b="1" spc="-17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Works</a:t>
            </a:r>
            <a:r>
              <a:rPr sz="2000" b="1" spc="-16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well</a:t>
            </a:r>
            <a:r>
              <a:rPr sz="2000" b="1" spc="-3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on</a:t>
            </a:r>
            <a:r>
              <a:rPr sz="2000" b="1" spc="-16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desktop,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tablet,</a:t>
            </a:r>
            <a:r>
              <a:rPr sz="2000" b="1" spc="-18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and</a:t>
            </a:r>
            <a:r>
              <a:rPr sz="2000" b="1" spc="-29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mobile devices.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4078" y="2960158"/>
            <a:ext cx="9037697" cy="60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3. </a:t>
            </a:r>
            <a:r>
              <a:rPr sz="2000" b="1" spc="-1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Clean</a:t>
            </a:r>
            <a:r>
              <a:rPr sz="2000" b="1" spc="-2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UI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&amp;</a:t>
            </a:r>
            <a:r>
              <a:rPr sz="2000" b="1" spc="-27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Layout</a:t>
            </a:r>
            <a:r>
              <a:rPr sz="2000" b="1" spc="-27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–</a:t>
            </a:r>
            <a:r>
              <a:rPr sz="2000" b="1" spc="-17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Simple,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card-based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design</a:t>
            </a:r>
            <a:r>
              <a:rPr sz="2000" b="1" spc="-2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for</a:t>
            </a:r>
            <a:r>
              <a:rPr sz="2000" b="1" spc="-24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skills,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certificates,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and</a:t>
            </a:r>
          </a:p>
          <a:p>
            <a:pPr marL="0" marR="0">
              <a:lnSpc>
                <a:spcPts val="2329"/>
              </a:lnSpc>
              <a:spcBef>
                <a:spcPts val="70"/>
              </a:spcBef>
              <a:spcAft>
                <a:spcPts val="0"/>
              </a:spcAft>
            </a:pP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projects.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54075" y="3874940"/>
            <a:ext cx="9266079" cy="9105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4. </a:t>
            </a:r>
            <a:r>
              <a:rPr sz="2000" b="1" spc="-1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Interactive</a:t>
            </a:r>
            <a:r>
              <a:rPr sz="2000" b="1" spc="-13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Elements</a:t>
            </a:r>
            <a:r>
              <a:rPr sz="2000" b="1" spc="-2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–</a:t>
            </a:r>
            <a:r>
              <a:rPr sz="2000" b="1" spc="-15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Hover</a:t>
            </a:r>
            <a:r>
              <a:rPr sz="2000" b="1" spc="-34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effects</a:t>
            </a:r>
            <a:r>
              <a:rPr sz="2000" b="1" spc="-15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on</a:t>
            </a:r>
            <a:r>
              <a:rPr sz="2000" b="1" spc="-28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cards,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smooth</a:t>
            </a:r>
            <a:r>
              <a:rPr sz="2000" b="1" spc="-17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scrolling</a:t>
            </a:r>
            <a:r>
              <a:rPr sz="2000" b="1" spc="-1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navigation.</a:t>
            </a:r>
          </a:p>
          <a:p>
            <a:pPr marL="0" marR="0">
              <a:lnSpc>
                <a:spcPts val="2326"/>
              </a:lnSpc>
              <a:spcBef>
                <a:spcPts val="2473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5.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Contact</a:t>
            </a:r>
            <a:r>
              <a:rPr sz="2000" b="1" spc="-3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Form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–</a:t>
            </a:r>
            <a:r>
              <a:rPr sz="2000" b="1" spc="-17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Allows</a:t>
            </a:r>
            <a:r>
              <a:rPr sz="2000" b="1" spc="-28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visitors</a:t>
            </a:r>
            <a:r>
              <a:rPr sz="2000" b="1" spc="-15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3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to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send</a:t>
            </a:r>
            <a:r>
              <a:rPr sz="2000" b="1" spc="-17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messages</a:t>
            </a:r>
            <a:r>
              <a:rPr sz="2000" b="1" spc="-29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3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to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the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student.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54075" y="5094393"/>
            <a:ext cx="9028053" cy="60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6. 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Organized</a:t>
            </a:r>
            <a:r>
              <a:rPr sz="2000" b="1" spc="-14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Sections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–</a:t>
            </a:r>
            <a:r>
              <a:rPr sz="2000" b="1" spc="-29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About,</a:t>
            </a:r>
            <a:r>
              <a:rPr sz="2000" b="1" spc="-18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Education,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Skills,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Certificates, Projects, and</a:t>
            </a:r>
          </a:p>
          <a:p>
            <a:pPr marL="0" marR="0">
              <a:lnSpc>
                <a:spcPts val="2326"/>
              </a:lnSpc>
              <a:spcBef>
                <a:spcPts val="73"/>
              </a:spcBef>
              <a:spcAft>
                <a:spcPts val="0"/>
              </a:spcAft>
            </a:pP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Contact</a:t>
            </a:r>
            <a:r>
              <a:rPr sz="2000" b="1" spc="-3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are </a:t>
            </a:r>
            <a:r>
              <a:rPr sz="2000" b="1" spc="-13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clearly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separated.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54077" y="6008819"/>
            <a:ext cx="7718398" cy="60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7. Custom 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Styling</a:t>
            </a:r>
            <a:r>
              <a:rPr sz="2000" b="1" spc="-19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–</a:t>
            </a:r>
            <a:r>
              <a:rPr sz="2000" b="1" spc="-17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Consistent</a:t>
            </a:r>
            <a:r>
              <a:rPr sz="2000" b="1" spc="-45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color theme</a:t>
            </a:r>
            <a:r>
              <a:rPr sz="2000" b="1" spc="-23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(green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&amp;</a:t>
            </a:r>
            <a:r>
              <a:rPr sz="2000" b="1" spc="-23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white)</a:t>
            </a:r>
            <a:r>
              <a:rPr sz="2000" b="1" spc="-2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for</a:t>
            </a:r>
            <a:r>
              <a:rPr sz="2000" b="1" spc="-24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</a:t>
            </a:r>
          </a:p>
          <a:p>
            <a:pPr marL="0" marR="0">
              <a:lnSpc>
                <a:spcPts val="2329"/>
              </a:lnSpc>
              <a:spcBef>
                <a:spcPts val="7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professional</a:t>
            </a:r>
            <a:r>
              <a:rPr sz="2000" b="1" spc="-29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look.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3202" y="116910"/>
            <a:ext cx="8473776" cy="9105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261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FF0000"/>
                </a:solidFill>
                <a:latin typeface="IRHWCC+Segoe UI Symbol"/>
                <a:cs typeface="IRHWCC+Segoe UI Symbol"/>
              </a:rPr>
              <a:t></a:t>
            </a:r>
            <a:r>
              <a:rPr sz="3200" spc="-51" dirty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sz="3200" b="1" dirty="0">
                <a:solidFill>
                  <a:srgbClr val="558ED5"/>
                </a:solidFill>
                <a:latin typeface="QQBAWU+Trebuchet MS Bold"/>
                <a:cs typeface="QQBAWU+Trebuchet MS Bold"/>
              </a:rPr>
              <a:t>Functionality</a:t>
            </a:r>
          </a:p>
          <a:p>
            <a:pPr marL="0" marR="0">
              <a:lnSpc>
                <a:spcPts val="2760"/>
              </a:lnSpc>
              <a:spcBef>
                <a:spcPts val="0"/>
              </a:spcBef>
              <a:spcAft>
                <a:spcPts val="0"/>
              </a:spcAft>
            </a:pPr>
            <a:r>
              <a:rPr sz="2800" b="1" spc="10" baseline="850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1</a:t>
            </a: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. Navigation</a:t>
            </a:r>
            <a:r>
              <a:rPr sz="2400" b="1" spc="-18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Bar</a:t>
            </a:r>
            <a:r>
              <a:rPr sz="24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–</a:t>
            </a:r>
            <a:r>
              <a:rPr sz="2400" b="1" spc="16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Links</a:t>
            </a:r>
            <a:r>
              <a:rPr sz="2400" b="1" spc="-13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to different</a:t>
            </a:r>
            <a:r>
              <a:rPr sz="2400" b="1" spc="-24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sections on the page.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3199" y="1352107"/>
            <a:ext cx="9068138" cy="1090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2.</a:t>
            </a:r>
            <a:r>
              <a:rPr sz="2400" b="1" spc="13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About</a:t>
            </a:r>
            <a:r>
              <a:rPr sz="2400" b="1" spc="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Section </a:t>
            </a:r>
            <a:r>
              <a:rPr sz="24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– </a:t>
            </a: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Displays</a:t>
            </a:r>
            <a:r>
              <a:rPr sz="2400" b="1" spc="-28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student introduction and</a:t>
            </a:r>
            <a:r>
              <a:rPr sz="2400" b="1" spc="-1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ambition.</a:t>
            </a:r>
          </a:p>
          <a:p>
            <a:pPr marL="0" marR="0">
              <a:lnSpc>
                <a:spcPts val="2786"/>
              </a:lnSpc>
              <a:spcBef>
                <a:spcPts val="2923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3.</a:t>
            </a:r>
            <a:r>
              <a:rPr sz="2400" b="1" spc="13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Education</a:t>
            </a:r>
            <a:r>
              <a:rPr sz="2400" b="1" spc="-18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Section </a:t>
            </a:r>
            <a:r>
              <a:rPr sz="24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–</a:t>
            </a:r>
            <a:r>
              <a:rPr sz="2400" b="1" spc="16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Shows academic</a:t>
            </a:r>
            <a:r>
              <a:rPr sz="2400" b="1" spc="-3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qualifications.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3199" y="2815403"/>
            <a:ext cx="9629274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4.</a:t>
            </a:r>
            <a:r>
              <a:rPr sz="2400" b="1" spc="13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Skills Section </a:t>
            </a:r>
            <a:r>
              <a:rPr sz="24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– </a:t>
            </a: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Lists technical/professional</a:t>
            </a:r>
            <a:r>
              <a:rPr sz="2400" b="1" spc="-15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skills in card</a:t>
            </a:r>
            <a:r>
              <a:rPr sz="2400" b="1" spc="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format.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3203" y="3546919"/>
            <a:ext cx="8900955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5.</a:t>
            </a:r>
            <a:r>
              <a:rPr sz="2400" b="1" spc="13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Certificates</a:t>
            </a:r>
            <a:r>
              <a:rPr sz="2400" b="1" spc="-19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Section </a:t>
            </a:r>
            <a:r>
              <a:rPr sz="24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– </a:t>
            </a: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Highlights</a:t>
            </a:r>
            <a:r>
              <a:rPr sz="2400" b="1" spc="-15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student certifications</a:t>
            </a:r>
            <a:r>
              <a:rPr sz="2400" b="1" spc="-16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with</a:t>
            </a:r>
          </a:p>
          <a:p>
            <a:pPr marL="0" marR="0">
              <a:lnSpc>
                <a:spcPts val="2789"/>
              </a:lnSpc>
              <a:spcBef>
                <a:spcPts val="91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details.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03200" y="4644581"/>
            <a:ext cx="7953331" cy="7309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6.</a:t>
            </a:r>
            <a:r>
              <a:rPr sz="2400" b="1" spc="18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Projects</a:t>
            </a:r>
            <a:r>
              <a:rPr sz="2400" b="1" spc="14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Section</a:t>
            </a:r>
            <a:r>
              <a:rPr sz="2400" b="1" spc="-36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–</a:t>
            </a:r>
            <a:r>
              <a:rPr sz="2400" b="1" spc="16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Displays</a:t>
            </a:r>
            <a:r>
              <a:rPr sz="2400" b="1" spc="-28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mini/major</a:t>
            </a:r>
            <a:r>
              <a:rPr sz="2400" b="1" spc="-24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projects with</a:t>
            </a:r>
          </a:p>
          <a:p>
            <a:pPr marL="0" marR="0">
              <a:lnSpc>
                <a:spcPts val="2786"/>
              </a:lnSpc>
              <a:spcBef>
                <a:spcPts val="93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descriptions.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3203" y="5741548"/>
            <a:ext cx="9530661" cy="1102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8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7.</a:t>
            </a:r>
            <a:r>
              <a:rPr sz="2400" b="1" spc="1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Contact Section </a:t>
            </a:r>
            <a:r>
              <a:rPr sz="24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–</a:t>
            </a: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Input fields: Name,</a:t>
            </a:r>
            <a:r>
              <a:rPr sz="24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Email, Message.JavaScript</a:t>
            </a:r>
          </a:p>
          <a:p>
            <a:pPr marL="0" marR="0">
              <a:lnSpc>
                <a:spcPts val="2786"/>
              </a:lnSpc>
              <a:spcBef>
                <a:spcPts val="95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validation</a:t>
            </a:r>
            <a:r>
              <a:rPr sz="2400" b="1" spc="-25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checks for empty fields before</a:t>
            </a:r>
            <a:r>
              <a:rPr sz="2400" b="1" spc="-55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submission.</a:t>
            </a:r>
          </a:p>
          <a:p>
            <a:pPr marL="0" marR="0">
              <a:lnSpc>
                <a:spcPts val="2786"/>
              </a:lnSpc>
              <a:spcBef>
                <a:spcPts val="93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Confirmation</a:t>
            </a:r>
            <a:r>
              <a:rPr sz="2400" b="1" spc="-34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alert is shown on successful</a:t>
            </a:r>
            <a:r>
              <a:rPr sz="2400" b="1" spc="16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submission.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60362" y="285728"/>
            <a:ext cx="4517671" cy="628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7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dirty="0" smtClean="0">
                <a:solidFill>
                  <a:srgbClr val="7030A0"/>
                </a:solidFill>
                <a:latin typeface="HRAWEC+Calibri Bold"/>
                <a:cs typeface="HRAWEC+Calibri Bold"/>
              </a:rPr>
              <a:t>  </a:t>
            </a:r>
            <a:endParaRPr sz="4000" b="1" dirty="0">
              <a:solidFill>
                <a:srgbClr val="7030A0"/>
              </a:solidFill>
              <a:latin typeface="HRAWEC+Calibri Bold"/>
              <a:cs typeface="HRAWEC+Calibri Bold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0362" y="357166"/>
            <a:ext cx="60722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  <a:latin typeface="HRAWEC+Calibri Bold"/>
                <a:cs typeface="HRAWEC+Calibri Bold"/>
              </a:rPr>
              <a:t>APPLICATION DEVELOPMENT WITH AI :</a:t>
            </a:r>
            <a:endParaRPr lang="en-US" sz="3200" dirty="0"/>
          </a:p>
        </p:txBody>
      </p:sp>
      <p:pic>
        <p:nvPicPr>
          <p:cNvPr id="1026" name="Picture 2" descr="C:\Users\Monish Kumar P\Downloads\imag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010" y="1556792"/>
            <a:ext cx="10160001" cy="457217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47980" y="662594"/>
            <a:ext cx="7206115" cy="628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32"/>
              </a:lnSpc>
              <a:spcBef>
                <a:spcPts val="0"/>
              </a:spcBef>
              <a:spcAft>
                <a:spcPts val="0"/>
              </a:spcAft>
            </a:pPr>
            <a:r>
              <a:rPr sz="4250" b="1" dirty="0">
                <a:solidFill>
                  <a:srgbClr val="558ED5"/>
                </a:solidFill>
                <a:latin typeface="QQBAWU+Trebuchet MS Bold"/>
                <a:cs typeface="QQBAWU+Trebuchet MS Bold"/>
              </a:rPr>
              <a:t>RESULTS</a:t>
            </a:r>
            <a:r>
              <a:rPr sz="4250" b="1" spc="-103" dirty="0">
                <a:solidFill>
                  <a:srgbClr val="558ED5"/>
                </a:solidFill>
                <a:latin typeface="QQBAWU+Trebuchet MS Bold"/>
                <a:cs typeface="QQBAWU+Trebuchet MS Bold"/>
              </a:rPr>
              <a:t> </a:t>
            </a:r>
            <a:r>
              <a:rPr sz="4250" b="1" dirty="0">
                <a:solidFill>
                  <a:srgbClr val="558ED5"/>
                </a:solidFill>
                <a:latin typeface="QQBAWU+Trebuchet MS Bold"/>
                <a:cs typeface="QQBAWU+Trebuchet MS Bold"/>
              </a:rPr>
              <a:t>AND</a:t>
            </a:r>
            <a:r>
              <a:rPr sz="4250" b="1" spc="-94" dirty="0">
                <a:solidFill>
                  <a:srgbClr val="558ED5"/>
                </a:solidFill>
                <a:latin typeface="QQBAWU+Trebuchet MS Bold"/>
                <a:cs typeface="QQBAWU+Trebuchet MS Bold"/>
              </a:rPr>
              <a:t> </a:t>
            </a:r>
            <a:r>
              <a:rPr sz="4250" b="1" spc="-13" dirty="0">
                <a:solidFill>
                  <a:srgbClr val="558ED5"/>
                </a:solidFill>
                <a:latin typeface="QQBAWU+Trebuchet MS Bold"/>
                <a:cs typeface="QQBAWU+Trebuchet MS Bold"/>
              </a:rPr>
              <a:t>SCREENSHOTS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305035" y="6472146"/>
            <a:ext cx="299454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1"/>
              </a:lnSpc>
              <a:spcBef>
                <a:spcPts val="0"/>
              </a:spcBef>
              <a:spcAft>
                <a:spcPts val="0"/>
              </a:spcAft>
            </a:pPr>
            <a:r>
              <a:rPr sz="1100" spc="-25" dirty="0">
                <a:solidFill>
                  <a:srgbClr val="2D936A"/>
                </a:solidFill>
                <a:latin typeface="JSDCGP+Trebuchet MS"/>
                <a:cs typeface="JSDCGP+Trebuchet MS"/>
              </a:rPr>
              <a:t>18</a:t>
            </a:r>
          </a:p>
        </p:txBody>
      </p:sp>
      <p:pic>
        <p:nvPicPr>
          <p:cNvPr id="2050" name="Picture 2" descr="C:\Users\Monish Kumar P\Pictures\Screenshots\Screenshot 2025-09-16 212359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5074" y="1556792"/>
            <a:ext cx="10513168" cy="2117760"/>
          </a:xfrm>
          <a:prstGeom prst="rect">
            <a:avLst/>
          </a:prstGeom>
          <a:noFill/>
        </p:spPr>
      </p:pic>
      <p:pic>
        <p:nvPicPr>
          <p:cNvPr id="2051" name="Picture 3" descr="C:\Users\Monish Kumar P\Pictures\Screenshots\Screenshot 2025-09-16 21263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5075" y="3501008"/>
            <a:ext cx="10561174" cy="2880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64743" y="388366"/>
            <a:ext cx="4024610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73"/>
              </a:lnSpc>
              <a:spcBef>
                <a:spcPts val="0"/>
              </a:spcBef>
              <a:spcAft>
                <a:spcPts val="0"/>
              </a:spcAft>
            </a:pPr>
            <a:r>
              <a:rPr sz="4800" b="1" spc="-13" dirty="0">
                <a:solidFill>
                  <a:srgbClr val="558ED5"/>
                </a:solidFill>
                <a:latin typeface="QQBAWU+Trebuchet MS Bold"/>
                <a:cs typeface="QQBAWU+Trebuchet MS Bold"/>
              </a:rPr>
              <a:t>CONCLUSION: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4743" y="1108882"/>
            <a:ext cx="8626634" cy="183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The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Current</a:t>
            </a:r>
            <a:r>
              <a:rPr sz="2000" b="1" spc="-3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Academic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Portfolio</a:t>
            </a:r>
            <a:r>
              <a:rPr sz="2000" b="1" spc="-2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project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successfully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demonstrates</a:t>
            </a:r>
            <a:r>
              <a:rPr sz="2000" b="1" spc="-4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how</a:t>
            </a:r>
          </a:p>
          <a:p>
            <a:pPr marL="0" marR="0">
              <a:lnSpc>
                <a:spcPts val="2326"/>
              </a:lnSpc>
              <a:spcBef>
                <a:spcPts val="73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students</a:t>
            </a:r>
            <a:r>
              <a:rPr sz="2000" b="1" spc="-28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can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digitally</a:t>
            </a:r>
            <a:r>
              <a:rPr sz="2000" b="1" spc="-28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showcase</a:t>
            </a:r>
            <a:r>
              <a:rPr sz="2000" b="1" spc="-15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their</a:t>
            </a:r>
            <a:r>
              <a:rPr sz="2000" b="1" spc="-2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academic qualifications,</a:t>
            </a:r>
            <a:r>
              <a:rPr sz="2000" b="1" spc="-33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skills,</a:t>
            </a:r>
          </a:p>
          <a:p>
            <a:pPr marL="0" marR="0">
              <a:lnSpc>
                <a:spcPts val="2329"/>
              </a:lnSpc>
              <a:spcBef>
                <a:spcPts val="70"/>
              </a:spcBef>
              <a:spcAft>
                <a:spcPts val="0"/>
              </a:spcAft>
            </a:pP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certifications,</a:t>
            </a:r>
            <a:r>
              <a:rPr sz="2000" b="1" spc="-19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and</a:t>
            </a:r>
            <a:r>
              <a:rPr sz="2000" b="1" spc="-29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projects</a:t>
            </a:r>
            <a:r>
              <a:rPr sz="2000" b="1" spc="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in</a:t>
            </a:r>
            <a:r>
              <a:rPr sz="2000" b="1" spc="-23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</a:t>
            </a:r>
            <a:r>
              <a:rPr sz="2000" b="1" spc="-25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structured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and</a:t>
            </a:r>
            <a:r>
              <a:rPr sz="2000" b="1" spc="-27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professional</a:t>
            </a:r>
            <a:r>
              <a:rPr sz="2000" b="1" spc="-3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way.</a:t>
            </a:r>
            <a:r>
              <a:rPr sz="2000" b="1" spc="-3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Unlike</a:t>
            </a:r>
          </a:p>
          <a:p>
            <a:pPr marL="0" marR="0">
              <a:lnSpc>
                <a:spcPts val="2326"/>
              </a:lnSpc>
              <a:spcBef>
                <a:spcPts val="74"/>
              </a:spcBef>
              <a:spcAft>
                <a:spcPts val="0"/>
              </a:spcAft>
            </a:pP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traditional</a:t>
            </a:r>
            <a:r>
              <a:rPr sz="2000" b="1" spc="-3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paper-based</a:t>
            </a:r>
            <a:r>
              <a:rPr sz="2000" b="1" spc="-14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resumes, 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this</a:t>
            </a:r>
            <a:r>
              <a:rPr sz="2000" b="1" spc="-14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portfolio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is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interactive,</a:t>
            </a:r>
          </a:p>
          <a:p>
            <a:pPr marL="0" marR="0">
              <a:lnSpc>
                <a:spcPts val="2326"/>
              </a:lnSpc>
              <a:spcBef>
                <a:spcPts val="73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responsive,</a:t>
            </a:r>
            <a:r>
              <a:rPr sz="2000" b="1" spc="-2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and</a:t>
            </a:r>
            <a:r>
              <a:rPr sz="2000" b="1" spc="-29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easily</a:t>
            </a:r>
            <a:r>
              <a:rPr sz="2000" b="1" spc="-16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accessible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online,</a:t>
            </a:r>
            <a:r>
              <a:rPr sz="2000" b="1" spc="-34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making</a:t>
            </a:r>
            <a:r>
              <a:rPr sz="2000" b="1" spc="-15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it</a:t>
            </a:r>
            <a:r>
              <a:rPr sz="2000" b="1" spc="-19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more</a:t>
            </a:r>
            <a:r>
              <a:rPr sz="2000" b="1" spc="-17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effective</a:t>
            </a:r>
            <a:r>
              <a:rPr sz="2000" b="1" spc="-14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for</a:t>
            </a:r>
          </a:p>
          <a:p>
            <a:pPr marL="0" marR="0">
              <a:lnSpc>
                <a:spcPts val="2326"/>
              </a:lnSpc>
              <a:spcBef>
                <a:spcPts val="73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academic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purposes,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internships,</a:t>
            </a:r>
            <a:r>
              <a:rPr sz="2000" b="1" spc="-3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and</a:t>
            </a:r>
            <a:r>
              <a:rPr sz="2000" b="1" spc="-29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job opportunities.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4744" y="3242444"/>
            <a:ext cx="8387435" cy="1218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9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-15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By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using</a:t>
            </a:r>
            <a:r>
              <a:rPr sz="2000" b="1" spc="-28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3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HTML,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5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CSS,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and</a:t>
            </a:r>
            <a:r>
              <a:rPr sz="2000" b="1" spc="-29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JavaScript,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3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the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project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provides</a:t>
            </a:r>
            <a:r>
              <a:rPr sz="2000" b="1" spc="-13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</a:t>
            </a:r>
            <a:r>
              <a:rPr sz="2000" b="1" spc="-25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simple</a:t>
            </a:r>
            <a:r>
              <a:rPr sz="2000" b="1" spc="-16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yet</a:t>
            </a:r>
          </a:p>
          <a:p>
            <a:pPr marL="0" marR="0">
              <a:lnSpc>
                <a:spcPts val="2326"/>
              </a:lnSpc>
              <a:spcBef>
                <a:spcPts val="75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modern</a:t>
            </a:r>
            <a:r>
              <a:rPr sz="2000" b="1" spc="-24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platform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where</a:t>
            </a:r>
            <a:r>
              <a:rPr sz="2000" b="1" spc="-26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students</a:t>
            </a:r>
            <a:r>
              <a:rPr sz="2000" b="1" spc="-28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can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highlight</a:t>
            </a:r>
            <a:r>
              <a:rPr sz="2000" b="1" spc="-19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their</a:t>
            </a:r>
            <a:r>
              <a:rPr sz="2000" b="1" spc="-2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strengths</a:t>
            </a:r>
            <a:r>
              <a:rPr sz="2000" b="1" spc="-39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and</a:t>
            </a:r>
          </a:p>
          <a:p>
            <a:pPr marL="0" marR="0">
              <a:lnSpc>
                <a:spcPts val="2326"/>
              </a:lnSpc>
              <a:spcBef>
                <a:spcPts val="73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achievements.</a:t>
            </a:r>
            <a:r>
              <a:rPr sz="2000" b="1" spc="-2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This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enhances</a:t>
            </a:r>
            <a:r>
              <a:rPr sz="2000" b="1" spc="-4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their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chances</a:t>
            </a:r>
            <a:r>
              <a:rPr sz="2000" b="1" spc="-14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of</a:t>
            </a:r>
            <a:r>
              <a:rPr sz="2000" b="1" spc="-2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being</a:t>
            </a:r>
            <a:r>
              <a:rPr sz="2000" b="1" spc="-27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recognized</a:t>
            </a:r>
            <a:r>
              <a:rPr sz="2000" b="1" spc="-15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by</a:t>
            </a:r>
          </a:p>
          <a:p>
            <a:pPr marL="0" marR="0">
              <a:lnSpc>
                <a:spcPts val="2326"/>
              </a:lnSpc>
              <a:spcBef>
                <a:spcPts val="73"/>
              </a:spcBef>
              <a:spcAft>
                <a:spcPts val="0"/>
              </a:spcAft>
            </a:pP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teachers,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recruiters,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and</a:t>
            </a:r>
            <a:r>
              <a:rPr sz="2000" b="1" spc="-29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peers.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4742" y="4766826"/>
            <a:ext cx="8537077" cy="1218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9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-17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In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conclusion, </a:t>
            </a:r>
            <a:r>
              <a:rPr sz="2000" b="1" spc="-13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the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project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proves</a:t>
            </a:r>
            <a:r>
              <a:rPr sz="2000" b="1" spc="-1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that</a:t>
            </a:r>
            <a:r>
              <a:rPr sz="2000" b="1" spc="-16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digital</a:t>
            </a:r>
            <a:r>
              <a:rPr sz="2000" b="1" spc="-3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portfolios</a:t>
            </a:r>
            <a:r>
              <a:rPr sz="2000" b="1" spc="-14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are</a:t>
            </a:r>
            <a:r>
              <a:rPr sz="2000" b="1" spc="-13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an</a:t>
            </a:r>
            <a:r>
              <a:rPr sz="2000" b="1" spc="-2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essential</a:t>
            </a:r>
          </a:p>
          <a:p>
            <a:pPr marL="0" marR="0">
              <a:lnSpc>
                <a:spcPts val="2326"/>
              </a:lnSpc>
              <a:spcBef>
                <a:spcPts val="74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tool</a:t>
            </a:r>
            <a:r>
              <a:rPr sz="2000" b="1" spc="-23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for</a:t>
            </a:r>
            <a:r>
              <a:rPr sz="2000" b="1" spc="-24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today’s</a:t>
            </a:r>
            <a:r>
              <a:rPr sz="2000" b="1" spc="-15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students,</a:t>
            </a:r>
            <a:r>
              <a:rPr sz="2000" b="1" spc="-2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enabling</a:t>
            </a:r>
            <a:r>
              <a:rPr sz="2000" b="1" spc="-50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them</a:t>
            </a:r>
            <a:r>
              <a:rPr sz="20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 </a:t>
            </a:r>
            <a:r>
              <a:rPr sz="2000" b="1" spc="-13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to</a:t>
            </a:r>
            <a:r>
              <a:rPr sz="20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present</a:t>
            </a:r>
            <a:r>
              <a:rPr sz="2000" b="1" spc="-3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themselves</a:t>
            </a:r>
            <a:r>
              <a:rPr sz="2000" b="1" spc="-15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in </a:t>
            </a:r>
            <a:r>
              <a:rPr sz="20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a</a:t>
            </a:r>
          </a:p>
          <a:p>
            <a:pPr marL="0" marR="0">
              <a:lnSpc>
                <a:spcPts val="2326"/>
              </a:lnSpc>
              <a:spcBef>
                <a:spcPts val="73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professional</a:t>
            </a:r>
            <a:r>
              <a:rPr sz="2000" b="1" spc="-34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manner</a:t>
            </a:r>
            <a:r>
              <a:rPr sz="2000" b="1" spc="-48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and</a:t>
            </a:r>
            <a:r>
              <a:rPr sz="2000" b="1" spc="-29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stand</a:t>
            </a:r>
            <a:r>
              <a:rPr sz="2000" b="1" spc="-27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out</a:t>
            </a:r>
            <a:r>
              <a:rPr sz="2000" b="1" spc="-24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in</a:t>
            </a:r>
            <a:r>
              <a:rPr sz="2000" b="1" spc="-2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the</a:t>
            </a:r>
            <a:r>
              <a:rPr sz="2000" b="1" spc="-13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competitive</a:t>
            </a:r>
            <a:r>
              <a:rPr sz="2000" b="1" spc="14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world</a:t>
            </a:r>
          </a:p>
          <a:p>
            <a:pPr marL="0" marR="0">
              <a:lnSpc>
                <a:spcPts val="2326"/>
              </a:lnSpc>
              <a:spcBef>
                <a:spcPts val="73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305035" y="6472146"/>
            <a:ext cx="299454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1"/>
              </a:lnSpc>
              <a:spcBef>
                <a:spcPts val="0"/>
              </a:spcBef>
              <a:spcAft>
                <a:spcPts val="0"/>
              </a:spcAft>
            </a:pPr>
            <a:r>
              <a:rPr sz="1100" spc="-25" dirty="0">
                <a:solidFill>
                  <a:srgbClr val="2D936A"/>
                </a:solidFill>
                <a:latin typeface="JSDCGP+Trebuchet MS"/>
                <a:cs typeface="JSDCGP+Trebuchet MS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185670" y="872369"/>
            <a:ext cx="6566960" cy="12824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0019" marR="0">
              <a:lnSpc>
                <a:spcPts val="4935"/>
              </a:lnSpc>
              <a:spcBef>
                <a:spcPts val="0"/>
              </a:spcBef>
              <a:spcAft>
                <a:spcPts val="0"/>
              </a:spcAft>
            </a:pPr>
            <a:r>
              <a:rPr sz="4250" b="1" dirty="0">
                <a:solidFill>
                  <a:srgbClr val="558ED5"/>
                </a:solidFill>
                <a:latin typeface="QQBAWU+Trebuchet MS Bold"/>
                <a:cs typeface="QQBAWU+Trebuchet MS Bold"/>
              </a:rPr>
              <a:t>PROJECT TITLE</a:t>
            </a:r>
            <a:r>
              <a:rPr sz="425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:</a:t>
            </a:r>
          </a:p>
          <a:p>
            <a:pPr marL="0" marR="0">
              <a:lnSpc>
                <a:spcPts val="4932"/>
              </a:lnSpc>
              <a:spcBef>
                <a:spcPts val="168"/>
              </a:spcBef>
              <a:spcAft>
                <a:spcPts val="0"/>
              </a:spcAft>
            </a:pPr>
            <a:r>
              <a:rPr sz="425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“</a:t>
            </a:r>
            <a:r>
              <a:rPr sz="32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CURRENT</a:t>
            </a:r>
            <a:r>
              <a:rPr sz="3200" b="1" spc="-12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 </a:t>
            </a:r>
            <a:r>
              <a:rPr sz="32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ACADEMIC</a:t>
            </a:r>
            <a:r>
              <a:rPr sz="3200" b="1" spc="-12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 </a:t>
            </a:r>
            <a:r>
              <a:rPr sz="32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PORFOLIO”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8796" y="2287441"/>
            <a:ext cx="9364483" cy="1013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9193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-15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*</a:t>
            </a:r>
            <a:r>
              <a:rPr sz="3200" b="1" spc="-12" dirty="0">
                <a:solidFill>
                  <a:srgbClr val="000000"/>
                </a:solidFill>
                <a:latin typeface="HRAWEC+Calibri Bold"/>
                <a:cs typeface="HRAWEC+Calibri Bold"/>
              </a:rPr>
              <a:t>Current</a:t>
            </a:r>
            <a:r>
              <a:rPr sz="3200" b="1" spc="25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32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Academic</a:t>
            </a:r>
            <a:r>
              <a:rPr sz="3200" b="1" spc="-48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32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portfolio </a:t>
            </a:r>
            <a:r>
              <a:rPr sz="32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using</a:t>
            </a:r>
            <a:r>
              <a:rPr sz="3200" b="1" spc="-36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3200" b="1" spc="-13" dirty="0">
                <a:solidFill>
                  <a:srgbClr val="000000"/>
                </a:solidFill>
                <a:latin typeface="HRAWEC+Calibri Bold"/>
                <a:cs typeface="HRAWEC+Calibri Bold"/>
              </a:rPr>
              <a:t>HTML,</a:t>
            </a:r>
            <a:r>
              <a:rPr sz="32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32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CSS,</a:t>
            </a:r>
            <a:r>
              <a:rPr sz="32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 and</a:t>
            </a:r>
          </a:p>
          <a:p>
            <a:pPr marL="0" marR="0">
              <a:lnSpc>
                <a:spcPts val="3914"/>
              </a:lnSpc>
              <a:spcBef>
                <a:spcPts val="58"/>
              </a:spcBef>
              <a:spcAft>
                <a:spcPts val="0"/>
              </a:spcAft>
            </a:pPr>
            <a:r>
              <a:rPr sz="32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Javascript.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797054" y="3279943"/>
            <a:ext cx="7778639" cy="10002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11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*Digital</a:t>
            </a:r>
            <a:r>
              <a:rPr sz="3200" b="1" spc="-24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32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portfolio</a:t>
            </a:r>
            <a:r>
              <a:rPr sz="3200" b="1" spc="-2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32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of</a:t>
            </a:r>
            <a:r>
              <a:rPr sz="3200" b="1" spc="-28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3200" b="1" spc="-12" dirty="0">
                <a:solidFill>
                  <a:srgbClr val="000000"/>
                </a:solidFill>
                <a:latin typeface="HRAWEC+Calibri Bold"/>
                <a:cs typeface="HRAWEC+Calibri Bold"/>
              </a:rPr>
              <a:t>current</a:t>
            </a:r>
            <a:r>
              <a:rPr sz="32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 academic</a:t>
            </a:r>
            <a:r>
              <a:rPr sz="3200" b="1" spc="-36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32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records</a:t>
            </a:r>
          </a:p>
          <a:p>
            <a:pPr marL="89916" marR="0">
              <a:lnSpc>
                <a:spcPts val="3839"/>
              </a:lnSpc>
              <a:spcBef>
                <a:spcPts val="50"/>
              </a:spcBef>
              <a:spcAft>
                <a:spcPts val="0"/>
              </a:spcAft>
            </a:pPr>
            <a:r>
              <a:rPr sz="32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*Personal</a:t>
            </a:r>
            <a:r>
              <a:rPr sz="3200" b="1" spc="-13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32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Academic</a:t>
            </a:r>
            <a:r>
              <a:rPr sz="3200" b="1" spc="-35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32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portfolio-Devika.A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381232" y="6472146"/>
            <a:ext cx="22592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D936A"/>
                </a:solidFill>
                <a:latin typeface="JSDCGP+Trebuchet MS"/>
                <a:cs typeface="JSDCGP+Trebuchet M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47979" y="447770"/>
            <a:ext cx="2480342" cy="718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576"/>
              </a:lnSpc>
              <a:spcBef>
                <a:spcPts val="0"/>
              </a:spcBef>
              <a:spcAft>
                <a:spcPts val="0"/>
              </a:spcAft>
            </a:pPr>
            <a:r>
              <a:rPr sz="4800" b="1" dirty="0">
                <a:solidFill>
                  <a:srgbClr val="558ED5"/>
                </a:solidFill>
                <a:latin typeface="QQBAWU+Trebuchet MS Bold"/>
                <a:cs typeface="QQBAWU+Trebuchet MS Bold"/>
              </a:rPr>
              <a:t>AGENDA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98802" y="1525886"/>
            <a:ext cx="4768239" cy="3411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sz="2800" b="1" spc="98" dirty="0">
                <a:solidFill>
                  <a:srgbClr val="0D0D0D"/>
                </a:solidFill>
                <a:latin typeface="AJUDPA+Arial Bold"/>
                <a:cs typeface="AJUDPA+Arial Bold"/>
              </a:rPr>
              <a:t>1.</a:t>
            </a:r>
            <a:r>
              <a:rPr sz="2800" b="1" spc="514" dirty="0">
                <a:solidFill>
                  <a:srgbClr val="0D0D0D"/>
                </a:solidFill>
                <a:latin typeface="DejaVu Sans"/>
                <a:cs typeface="DejaVu Sans"/>
              </a:rPr>
              <a:t> </a:t>
            </a:r>
            <a:r>
              <a:rPr sz="2800" b="1" spc="91" dirty="0">
                <a:solidFill>
                  <a:srgbClr val="0D0D0D"/>
                </a:solidFill>
                <a:latin typeface="AJUDPA+Arial Bold"/>
                <a:cs typeface="AJUDPA+Arial Bold"/>
              </a:rPr>
              <a:t>Problem</a:t>
            </a:r>
            <a:r>
              <a:rPr sz="2800" b="1" spc="-44" dirty="0">
                <a:solidFill>
                  <a:srgbClr val="0D0D0D"/>
                </a:solidFill>
                <a:latin typeface="DejaVu Sans"/>
                <a:cs typeface="DejaVu Sans"/>
              </a:rPr>
              <a:t> </a:t>
            </a:r>
            <a:r>
              <a:rPr sz="2800" b="1" spc="-13" dirty="0">
                <a:solidFill>
                  <a:srgbClr val="0D0D0D"/>
                </a:solidFill>
                <a:latin typeface="AJUDPA+Arial Bold"/>
                <a:cs typeface="AJUDPA+Arial Bold"/>
              </a:rPr>
              <a:t>Statement</a:t>
            </a:r>
          </a:p>
          <a:p>
            <a:pPr marL="0" marR="0">
              <a:lnSpc>
                <a:spcPts val="3123"/>
              </a:lnSpc>
              <a:spcBef>
                <a:spcPts val="286"/>
              </a:spcBef>
              <a:spcAft>
                <a:spcPts val="0"/>
              </a:spcAft>
            </a:pPr>
            <a:r>
              <a:rPr sz="2800" b="1" dirty="0">
                <a:solidFill>
                  <a:srgbClr val="0D0D0D"/>
                </a:solidFill>
                <a:latin typeface="AJUDPA+Arial Bold"/>
                <a:cs typeface="AJUDPA+Arial Bold"/>
              </a:rPr>
              <a:t>2.</a:t>
            </a:r>
            <a:r>
              <a:rPr sz="2800" b="1" spc="705" dirty="0">
                <a:solidFill>
                  <a:srgbClr val="0D0D0D"/>
                </a:solidFill>
                <a:latin typeface="DejaVu Sans"/>
                <a:cs typeface="DejaVu Sans"/>
              </a:rPr>
              <a:t> </a:t>
            </a:r>
            <a:r>
              <a:rPr sz="2800" b="1" dirty="0">
                <a:solidFill>
                  <a:srgbClr val="0D0D0D"/>
                </a:solidFill>
                <a:latin typeface="AJUDPA+Arial Bold"/>
                <a:cs typeface="AJUDPA+Arial Bold"/>
              </a:rPr>
              <a:t>Project</a:t>
            </a:r>
            <a:r>
              <a:rPr sz="2800" b="1" spc="201" dirty="0">
                <a:solidFill>
                  <a:srgbClr val="0D0D0D"/>
                </a:solidFill>
                <a:latin typeface="DejaVu Sans"/>
                <a:cs typeface="DejaVu Sans"/>
              </a:rPr>
              <a:t> </a:t>
            </a:r>
            <a:r>
              <a:rPr sz="2800" b="1" spc="155" dirty="0">
                <a:solidFill>
                  <a:srgbClr val="0D0D0D"/>
                </a:solidFill>
                <a:latin typeface="AJUDPA+Arial Bold"/>
                <a:cs typeface="AJUDPA+Arial Bold"/>
              </a:rPr>
              <a:t>Overview</a:t>
            </a:r>
          </a:p>
          <a:p>
            <a:pPr marL="0" marR="0">
              <a:lnSpc>
                <a:spcPts val="3123"/>
              </a:lnSpc>
              <a:spcBef>
                <a:spcPts val="236"/>
              </a:spcBef>
              <a:spcAft>
                <a:spcPts val="0"/>
              </a:spcAft>
            </a:pPr>
            <a:r>
              <a:rPr sz="2800" b="1" spc="182" dirty="0">
                <a:solidFill>
                  <a:srgbClr val="0D0D0D"/>
                </a:solidFill>
                <a:latin typeface="AJUDPA+Arial Bold"/>
                <a:cs typeface="AJUDPA+Arial Bold"/>
              </a:rPr>
              <a:t>3.</a:t>
            </a:r>
            <a:r>
              <a:rPr sz="2800" b="1" spc="346" dirty="0">
                <a:solidFill>
                  <a:srgbClr val="0D0D0D"/>
                </a:solidFill>
                <a:latin typeface="DejaVu Sans"/>
                <a:cs typeface="DejaVu Sans"/>
              </a:rPr>
              <a:t> </a:t>
            </a:r>
            <a:r>
              <a:rPr sz="2800" b="1" spc="173" dirty="0">
                <a:solidFill>
                  <a:srgbClr val="0D0D0D"/>
                </a:solidFill>
                <a:latin typeface="AJUDPA+Arial Bold"/>
                <a:cs typeface="AJUDPA+Arial Bold"/>
              </a:rPr>
              <a:t>End</a:t>
            </a:r>
            <a:r>
              <a:rPr sz="2800" b="1" spc="-69" dirty="0">
                <a:solidFill>
                  <a:srgbClr val="0D0D0D"/>
                </a:solidFill>
                <a:latin typeface="DejaVu Sans"/>
                <a:cs typeface="DejaVu Sans"/>
              </a:rPr>
              <a:t> </a:t>
            </a:r>
            <a:r>
              <a:rPr sz="2800" b="1" spc="-10" dirty="0">
                <a:solidFill>
                  <a:srgbClr val="0D0D0D"/>
                </a:solidFill>
                <a:latin typeface="AJUDPA+Arial Bold"/>
                <a:cs typeface="AJUDPA+Arial Bold"/>
              </a:rPr>
              <a:t>Users</a:t>
            </a:r>
          </a:p>
          <a:p>
            <a:pPr marL="0" marR="0">
              <a:lnSpc>
                <a:spcPts val="3126"/>
              </a:lnSpc>
              <a:spcBef>
                <a:spcPts val="284"/>
              </a:spcBef>
              <a:spcAft>
                <a:spcPts val="0"/>
              </a:spcAft>
            </a:pPr>
            <a:r>
              <a:rPr sz="2800" b="1" dirty="0">
                <a:solidFill>
                  <a:srgbClr val="0D0D0D"/>
                </a:solidFill>
                <a:latin typeface="AJUDPA+Arial Bold"/>
                <a:cs typeface="AJUDPA+Arial Bold"/>
              </a:rPr>
              <a:t>4.</a:t>
            </a:r>
            <a:r>
              <a:rPr sz="2800" b="1" spc="705" dirty="0">
                <a:solidFill>
                  <a:srgbClr val="0D0D0D"/>
                </a:solidFill>
                <a:latin typeface="DejaVu Sans"/>
                <a:cs typeface="DejaVu Sans"/>
              </a:rPr>
              <a:t> </a:t>
            </a:r>
            <a:r>
              <a:rPr sz="2800" b="1" dirty="0">
                <a:solidFill>
                  <a:srgbClr val="0D0D0D"/>
                </a:solidFill>
                <a:latin typeface="AJUDPA+Arial Bold"/>
                <a:cs typeface="AJUDPA+Arial Bold"/>
              </a:rPr>
              <a:t>Tools</a:t>
            </a:r>
            <a:r>
              <a:rPr sz="2800" b="1" spc="-57" dirty="0">
                <a:solidFill>
                  <a:srgbClr val="0D0D0D"/>
                </a:solidFill>
                <a:latin typeface="DejaVu Sans"/>
                <a:cs typeface="DejaVu Sans"/>
              </a:rPr>
              <a:t> </a:t>
            </a:r>
            <a:r>
              <a:rPr sz="2800" b="1" spc="139" dirty="0">
                <a:solidFill>
                  <a:srgbClr val="0D0D0D"/>
                </a:solidFill>
                <a:latin typeface="AJUDPA+Arial Bold"/>
                <a:cs typeface="AJUDPA+Arial Bold"/>
              </a:rPr>
              <a:t>and</a:t>
            </a:r>
            <a:r>
              <a:rPr sz="2800" b="1" spc="-69" dirty="0">
                <a:solidFill>
                  <a:srgbClr val="0D0D0D"/>
                </a:solidFill>
                <a:latin typeface="DejaVu Sans"/>
                <a:cs typeface="DejaVu Sans"/>
              </a:rPr>
              <a:t> </a:t>
            </a:r>
            <a:r>
              <a:rPr sz="2800" b="1" spc="-12" dirty="0">
                <a:solidFill>
                  <a:srgbClr val="0D0D0D"/>
                </a:solidFill>
                <a:latin typeface="AJUDPA+Arial Bold"/>
                <a:cs typeface="AJUDPA+Arial Bold"/>
              </a:rPr>
              <a:t>Technologies</a:t>
            </a:r>
          </a:p>
          <a:p>
            <a:pPr marL="0" marR="0">
              <a:lnSpc>
                <a:spcPts val="3123"/>
              </a:lnSpc>
              <a:spcBef>
                <a:spcPts val="288"/>
              </a:spcBef>
              <a:spcAft>
                <a:spcPts val="0"/>
              </a:spcAft>
            </a:pPr>
            <a:r>
              <a:rPr sz="2800" b="1" spc="63" dirty="0">
                <a:solidFill>
                  <a:srgbClr val="0D0D0D"/>
                </a:solidFill>
                <a:latin typeface="AJUDPA+Arial Bold"/>
                <a:cs typeface="AJUDPA+Arial Bold"/>
              </a:rPr>
              <a:t>5.</a:t>
            </a:r>
            <a:r>
              <a:rPr sz="2800" b="1" spc="585" dirty="0">
                <a:solidFill>
                  <a:srgbClr val="0D0D0D"/>
                </a:solidFill>
                <a:latin typeface="DejaVu Sans"/>
                <a:cs typeface="DejaVu Sans"/>
              </a:rPr>
              <a:t> </a:t>
            </a:r>
            <a:r>
              <a:rPr sz="2800" b="1" spc="56" dirty="0">
                <a:solidFill>
                  <a:srgbClr val="0D0D0D"/>
                </a:solidFill>
                <a:latin typeface="AJUDPA+Arial Bold"/>
                <a:cs typeface="AJUDPA+Arial Bold"/>
              </a:rPr>
              <a:t>Portfolio</a:t>
            </a:r>
            <a:r>
              <a:rPr sz="2800" b="1" spc="35" dirty="0">
                <a:solidFill>
                  <a:srgbClr val="0D0D0D"/>
                </a:solidFill>
                <a:latin typeface="DejaVu Sans"/>
                <a:cs typeface="DejaVu Sans"/>
              </a:rPr>
              <a:t> </a:t>
            </a:r>
            <a:r>
              <a:rPr sz="2800" b="1" dirty="0">
                <a:solidFill>
                  <a:srgbClr val="0D0D0D"/>
                </a:solidFill>
                <a:latin typeface="AJUDPA+Arial Bold"/>
                <a:cs typeface="AJUDPA+Arial Bold"/>
              </a:rPr>
              <a:t>design</a:t>
            </a:r>
            <a:r>
              <a:rPr sz="2800" b="1" spc="16" dirty="0">
                <a:solidFill>
                  <a:srgbClr val="0D0D0D"/>
                </a:solidFill>
                <a:latin typeface="DejaVu Sans"/>
                <a:cs typeface="DejaVu Sans"/>
              </a:rPr>
              <a:t> </a:t>
            </a:r>
            <a:r>
              <a:rPr sz="2800" b="1" spc="142" dirty="0">
                <a:solidFill>
                  <a:srgbClr val="0D0D0D"/>
                </a:solidFill>
                <a:latin typeface="AJUDPA+Arial Bold"/>
                <a:cs typeface="AJUDPA+Arial Bold"/>
              </a:rPr>
              <a:t>and</a:t>
            </a:r>
          </a:p>
          <a:p>
            <a:pPr marL="499872" marR="0">
              <a:lnSpc>
                <a:spcPts val="3123"/>
              </a:lnSpc>
              <a:spcBef>
                <a:spcPts val="236"/>
              </a:spcBef>
              <a:spcAft>
                <a:spcPts val="0"/>
              </a:spcAft>
            </a:pPr>
            <a:r>
              <a:rPr sz="2800" b="1" spc="64" dirty="0">
                <a:solidFill>
                  <a:srgbClr val="0D0D0D"/>
                </a:solidFill>
                <a:latin typeface="AJUDPA+Arial Bold"/>
                <a:cs typeface="AJUDPA+Arial Bold"/>
              </a:rPr>
              <a:t>Layout</a:t>
            </a:r>
          </a:p>
          <a:p>
            <a:pPr marL="0" marR="0">
              <a:lnSpc>
                <a:spcPts val="3126"/>
              </a:lnSpc>
              <a:spcBef>
                <a:spcPts val="284"/>
              </a:spcBef>
              <a:spcAft>
                <a:spcPts val="0"/>
              </a:spcAft>
            </a:pPr>
            <a:r>
              <a:rPr sz="2800" b="1" spc="51" dirty="0">
                <a:solidFill>
                  <a:srgbClr val="0D0D0D"/>
                </a:solidFill>
                <a:latin typeface="AJUDPA+Arial Bold"/>
                <a:cs typeface="AJUDPA+Arial Bold"/>
              </a:rPr>
              <a:t>6.</a:t>
            </a:r>
            <a:r>
              <a:rPr sz="2800" b="1" spc="609" dirty="0">
                <a:solidFill>
                  <a:srgbClr val="0D0D0D"/>
                </a:solidFill>
                <a:latin typeface="DejaVu Sans"/>
                <a:cs typeface="DejaVu Sans"/>
              </a:rPr>
              <a:t> </a:t>
            </a:r>
            <a:r>
              <a:rPr sz="2800" b="1" spc="46" dirty="0">
                <a:solidFill>
                  <a:srgbClr val="0D0D0D"/>
                </a:solidFill>
                <a:latin typeface="AJUDPA+Arial Bold"/>
                <a:cs typeface="AJUDPA+Arial Bold"/>
              </a:rPr>
              <a:t>Features</a:t>
            </a:r>
            <a:r>
              <a:rPr sz="2800" b="1" spc="-25" dirty="0">
                <a:solidFill>
                  <a:srgbClr val="0D0D0D"/>
                </a:solidFill>
                <a:latin typeface="DejaVu Sans"/>
                <a:cs typeface="DejaVu Sans"/>
              </a:rPr>
              <a:t> </a:t>
            </a:r>
            <a:r>
              <a:rPr sz="2800" b="1" spc="139" dirty="0">
                <a:solidFill>
                  <a:srgbClr val="0D0D0D"/>
                </a:solidFill>
                <a:latin typeface="AJUDPA+Arial Bold"/>
                <a:cs typeface="AJUDPA+Arial Bold"/>
              </a:rPr>
              <a:t>and</a:t>
            </a:r>
          </a:p>
          <a:p>
            <a:pPr marL="499872" marR="0">
              <a:lnSpc>
                <a:spcPts val="3123"/>
              </a:lnSpc>
              <a:spcBef>
                <a:spcPts val="237"/>
              </a:spcBef>
              <a:spcAft>
                <a:spcPts val="0"/>
              </a:spcAft>
            </a:pPr>
            <a:r>
              <a:rPr sz="2800" b="1" spc="70" dirty="0">
                <a:solidFill>
                  <a:srgbClr val="0D0D0D"/>
                </a:solidFill>
                <a:latin typeface="AJUDPA+Arial Bold"/>
                <a:cs typeface="AJUDPA+Arial Bold"/>
              </a:rPr>
              <a:t>Functionality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98804" y="4940285"/>
            <a:ext cx="4947458" cy="1256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3"/>
              </a:lnSpc>
              <a:spcBef>
                <a:spcPts val="0"/>
              </a:spcBef>
              <a:spcAft>
                <a:spcPts val="0"/>
              </a:spcAft>
            </a:pPr>
            <a:r>
              <a:rPr sz="2800" b="1" dirty="0">
                <a:solidFill>
                  <a:srgbClr val="0D0D0D"/>
                </a:solidFill>
                <a:latin typeface="AJUDPA+Arial Bold"/>
                <a:cs typeface="AJUDPA+Arial Bold"/>
              </a:rPr>
              <a:t>7.</a:t>
            </a:r>
            <a:r>
              <a:rPr sz="2800" b="1" spc="705" dirty="0">
                <a:solidFill>
                  <a:srgbClr val="0D0D0D"/>
                </a:solidFill>
                <a:latin typeface="DejaVu Sans"/>
                <a:cs typeface="DejaVu Sans"/>
              </a:rPr>
              <a:t> </a:t>
            </a:r>
            <a:r>
              <a:rPr sz="2800" b="1" dirty="0">
                <a:solidFill>
                  <a:srgbClr val="0D0D0D"/>
                </a:solidFill>
                <a:latin typeface="AJUDPA+Arial Bold"/>
                <a:cs typeface="AJUDPA+Arial Bold"/>
              </a:rPr>
              <a:t>Results</a:t>
            </a:r>
            <a:r>
              <a:rPr sz="2800" b="1" spc="-65" dirty="0">
                <a:solidFill>
                  <a:srgbClr val="0D0D0D"/>
                </a:solidFill>
                <a:latin typeface="DejaVu Sans"/>
                <a:cs typeface="DejaVu Sans"/>
              </a:rPr>
              <a:t> </a:t>
            </a:r>
            <a:r>
              <a:rPr sz="2800" b="1" spc="139" dirty="0">
                <a:solidFill>
                  <a:srgbClr val="0D0D0D"/>
                </a:solidFill>
                <a:latin typeface="AJUDPA+Arial Bold"/>
                <a:cs typeface="AJUDPA+Arial Bold"/>
              </a:rPr>
              <a:t>and</a:t>
            </a:r>
            <a:r>
              <a:rPr sz="2800" b="1" spc="-81" dirty="0">
                <a:solidFill>
                  <a:srgbClr val="0D0D0D"/>
                </a:solidFill>
                <a:latin typeface="DejaVu Sans"/>
                <a:cs typeface="DejaVu Sans"/>
              </a:rPr>
              <a:t> </a:t>
            </a:r>
            <a:r>
              <a:rPr sz="2800" b="1" spc="-12" dirty="0">
                <a:solidFill>
                  <a:srgbClr val="0D0D0D"/>
                </a:solidFill>
                <a:latin typeface="AJUDPA+Arial Bold"/>
                <a:cs typeface="AJUDPA+Arial Bold"/>
              </a:rPr>
              <a:t>Screenshots</a:t>
            </a:r>
          </a:p>
          <a:p>
            <a:pPr marL="0" marR="0">
              <a:lnSpc>
                <a:spcPts val="3123"/>
              </a:lnSpc>
              <a:spcBef>
                <a:spcPts val="286"/>
              </a:spcBef>
              <a:spcAft>
                <a:spcPts val="0"/>
              </a:spcAft>
            </a:pPr>
            <a:r>
              <a:rPr sz="2800" b="1" spc="51" dirty="0">
                <a:solidFill>
                  <a:srgbClr val="0D0D0D"/>
                </a:solidFill>
                <a:latin typeface="AJUDPA+Arial Bold"/>
                <a:cs typeface="AJUDPA+Arial Bold"/>
              </a:rPr>
              <a:t>8.</a:t>
            </a:r>
            <a:r>
              <a:rPr sz="2800" b="1" spc="609" dirty="0">
                <a:solidFill>
                  <a:srgbClr val="0D0D0D"/>
                </a:solidFill>
                <a:latin typeface="DejaVu Sans"/>
                <a:cs typeface="DejaVu Sans"/>
              </a:rPr>
              <a:t> </a:t>
            </a:r>
            <a:r>
              <a:rPr sz="2800" b="1" spc="43" dirty="0">
                <a:solidFill>
                  <a:srgbClr val="0D0D0D"/>
                </a:solidFill>
                <a:latin typeface="AJUDPA+Arial Bold"/>
                <a:cs typeface="AJUDPA+Arial Bold"/>
              </a:rPr>
              <a:t>Conclusion</a:t>
            </a:r>
          </a:p>
          <a:p>
            <a:pPr marL="0" marR="0">
              <a:lnSpc>
                <a:spcPts val="3126"/>
              </a:lnSpc>
              <a:spcBef>
                <a:spcPts val="234"/>
              </a:spcBef>
              <a:spcAft>
                <a:spcPts val="0"/>
              </a:spcAft>
            </a:pPr>
            <a:r>
              <a:rPr sz="2800" b="1" spc="123" dirty="0">
                <a:solidFill>
                  <a:srgbClr val="0D0D0D"/>
                </a:solidFill>
                <a:latin typeface="AJUDPA+Arial Bold"/>
                <a:cs typeface="AJUDPA+Arial Bold"/>
              </a:rPr>
              <a:t>9.</a:t>
            </a:r>
            <a:r>
              <a:rPr sz="2800" b="1" spc="465" dirty="0">
                <a:solidFill>
                  <a:srgbClr val="0D0D0D"/>
                </a:solidFill>
                <a:latin typeface="DejaVu Sans"/>
                <a:cs typeface="DejaVu Sans"/>
              </a:rPr>
              <a:t> </a:t>
            </a:r>
            <a:r>
              <a:rPr sz="2800" b="1" spc="115" dirty="0">
                <a:solidFill>
                  <a:srgbClr val="0D0D0D"/>
                </a:solidFill>
                <a:latin typeface="AJUDPA+Arial Bold"/>
                <a:cs typeface="AJUDPA+Arial Bold"/>
              </a:rPr>
              <a:t>Github</a:t>
            </a:r>
            <a:r>
              <a:rPr sz="2800" b="1" spc="-11" dirty="0">
                <a:solidFill>
                  <a:srgbClr val="0D0D0D"/>
                </a:solidFill>
                <a:latin typeface="DejaVu Sans"/>
                <a:cs typeface="DejaVu Sans"/>
              </a:rPr>
              <a:t> </a:t>
            </a:r>
            <a:r>
              <a:rPr sz="2800" b="1" spc="126" dirty="0">
                <a:solidFill>
                  <a:srgbClr val="0D0D0D"/>
                </a:solidFill>
                <a:latin typeface="AJUDPA+Arial Bold"/>
                <a:cs typeface="AJUDPA+Arial Bold"/>
              </a:rPr>
              <a:t>Link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381232" y="6472146"/>
            <a:ext cx="22592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D936A"/>
                </a:solidFill>
                <a:latin typeface="JSDCGP+Trebuchet MS"/>
                <a:cs typeface="JSDCGP+Trebuchet M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43513" y="410595"/>
            <a:ext cx="5629481" cy="628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35"/>
              </a:lnSpc>
              <a:spcBef>
                <a:spcPts val="0"/>
              </a:spcBef>
              <a:spcAft>
                <a:spcPts val="0"/>
              </a:spcAft>
            </a:pPr>
            <a:r>
              <a:rPr sz="4250" b="1" spc="-10" dirty="0">
                <a:solidFill>
                  <a:srgbClr val="558ED5"/>
                </a:solidFill>
                <a:latin typeface="QQBAWU+Trebuchet MS Bold"/>
                <a:cs typeface="QQBAWU+Trebuchet MS Bold"/>
              </a:rPr>
              <a:t>PROBLEM</a:t>
            </a:r>
            <a:r>
              <a:rPr sz="4250" b="1" spc="-18" dirty="0">
                <a:solidFill>
                  <a:srgbClr val="558ED5"/>
                </a:solidFill>
                <a:latin typeface="QQBAWU+Trebuchet MS Bold"/>
                <a:cs typeface="QQBAWU+Trebuchet MS Bold"/>
              </a:rPr>
              <a:t> </a:t>
            </a:r>
            <a:r>
              <a:rPr sz="4250" b="1" spc="-14" dirty="0">
                <a:solidFill>
                  <a:srgbClr val="558ED5"/>
                </a:solidFill>
                <a:latin typeface="QQBAWU+Trebuchet MS Bold"/>
                <a:cs typeface="QQBAWU+Trebuchet MS Bold"/>
              </a:rPr>
              <a:t>STATEMENT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3513" y="1696761"/>
            <a:ext cx="11040995" cy="1218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-18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In</a:t>
            </a:r>
            <a:r>
              <a:rPr sz="20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 today’s</a:t>
            </a:r>
            <a:r>
              <a:rPr sz="2000" b="1" spc="-1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digital</a:t>
            </a:r>
            <a:r>
              <a:rPr sz="2000" b="1" spc="-15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world,</a:t>
            </a:r>
            <a:r>
              <a:rPr sz="2000" b="1" spc="-17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students</a:t>
            </a:r>
            <a:r>
              <a:rPr sz="2000" b="1" spc="-24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often</a:t>
            </a:r>
            <a:r>
              <a:rPr sz="2000" b="1" spc="-20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struggle</a:t>
            </a:r>
            <a:r>
              <a:rPr sz="2000" b="1" spc="-22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to</a:t>
            </a:r>
            <a:r>
              <a:rPr sz="20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 present</a:t>
            </a:r>
            <a:r>
              <a:rPr sz="2000" b="1" spc="-32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their academic</a:t>
            </a:r>
            <a:r>
              <a:rPr sz="2000" b="1" spc="-18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achievements,</a:t>
            </a:r>
          </a:p>
          <a:p>
            <a:pPr marL="0" marR="0">
              <a:lnSpc>
                <a:spcPts val="2326"/>
              </a:lnSpc>
              <a:spcBef>
                <a:spcPts val="73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skills, and</a:t>
            </a:r>
            <a:r>
              <a:rPr sz="2000" b="1" spc="-3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certifications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in</a:t>
            </a:r>
            <a:r>
              <a:rPr sz="2000" b="1" spc="-2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an</a:t>
            </a:r>
            <a:r>
              <a:rPr sz="2000" b="1" spc="-18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organized</a:t>
            </a:r>
            <a:r>
              <a:rPr sz="2000" b="1" spc="-1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and</a:t>
            </a:r>
            <a:r>
              <a:rPr sz="2000" b="1" spc="-3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professional</a:t>
            </a:r>
            <a:r>
              <a:rPr sz="2000" b="1" spc="-28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way.</a:t>
            </a:r>
            <a:r>
              <a:rPr sz="2000" b="1" spc="-29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Traditional</a:t>
            </a:r>
            <a:r>
              <a:rPr sz="2000" b="1" spc="-27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26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paper-based</a:t>
            </a:r>
          </a:p>
          <a:p>
            <a:pPr marL="0" marR="0">
              <a:lnSpc>
                <a:spcPts val="2326"/>
              </a:lnSpc>
              <a:spcBef>
                <a:spcPts val="73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resumes</a:t>
            </a:r>
            <a:r>
              <a:rPr sz="2000" b="1" spc="-13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and</a:t>
            </a:r>
            <a:r>
              <a:rPr sz="2000" b="1" spc="-3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certificates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are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not</a:t>
            </a:r>
            <a:r>
              <a:rPr sz="2000" b="1" spc="-33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interactive</a:t>
            </a:r>
            <a:r>
              <a:rPr sz="2000" b="1" spc="-2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and</a:t>
            </a:r>
            <a:r>
              <a:rPr sz="2000" b="1" spc="-3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can</a:t>
            </a:r>
            <a:r>
              <a:rPr sz="2000" b="1" spc="-15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easily</a:t>
            </a:r>
            <a:r>
              <a:rPr sz="2000" b="1" spc="-13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be misplaced. Moreover, they</a:t>
            </a:r>
            <a:r>
              <a:rPr sz="2000" b="1" spc="-24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do</a:t>
            </a:r>
          </a:p>
          <a:p>
            <a:pPr marL="0" marR="0">
              <a:lnSpc>
                <a:spcPts val="2329"/>
              </a:lnSpc>
              <a:spcBef>
                <a:spcPts val="7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not</a:t>
            </a:r>
            <a:r>
              <a:rPr sz="2000" b="1" spc="-34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effectively</a:t>
            </a:r>
            <a:r>
              <a:rPr sz="2000" b="1" spc="-25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highlight</a:t>
            </a:r>
            <a:r>
              <a:rPr sz="2000" b="1" spc="-16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a</a:t>
            </a:r>
            <a:r>
              <a:rPr sz="2000" b="1" spc="-19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student’s</a:t>
            </a:r>
            <a:r>
              <a:rPr sz="2000" b="1" spc="-12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overall</a:t>
            </a:r>
            <a:r>
              <a:rPr sz="2000" b="1" spc="-17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profile,</a:t>
            </a:r>
            <a:r>
              <a:rPr sz="2000" b="1" spc="-17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including</a:t>
            </a:r>
            <a:r>
              <a:rPr sz="2000" b="1" spc="-29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projects</a:t>
            </a:r>
            <a:r>
              <a:rPr sz="2000" b="1" spc="12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and</a:t>
            </a:r>
            <a:r>
              <a:rPr sz="2000" b="1" spc="-35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personal</a:t>
            </a:r>
            <a:r>
              <a:rPr sz="2000" b="1" spc="-30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NJUAOL+Trebuchet MS Bold"/>
                <a:cs typeface="NJUAOL+Trebuchet MS Bold"/>
              </a:rPr>
              <a:t>goals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3509" y="3525941"/>
            <a:ext cx="11206452" cy="12182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Therefore,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there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is</a:t>
            </a:r>
            <a:r>
              <a:rPr sz="2000" b="1" spc="-15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</a:t>
            </a:r>
            <a:r>
              <a:rPr sz="2000" b="1" spc="-25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need</a:t>
            </a:r>
            <a:r>
              <a:rPr sz="2000" b="1" spc="-29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for</a:t>
            </a:r>
            <a:r>
              <a:rPr sz="2000" b="1" spc="-24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</a:t>
            </a:r>
            <a:r>
              <a:rPr sz="2000" b="1" spc="-25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digital</a:t>
            </a:r>
            <a:r>
              <a:rPr sz="2000" b="1" spc="-2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academic 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portfolio</a:t>
            </a:r>
            <a:r>
              <a:rPr sz="2000" b="1" spc="-2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where</a:t>
            </a:r>
            <a:r>
              <a:rPr sz="2000" b="1" spc="-14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students</a:t>
            </a:r>
            <a:r>
              <a:rPr sz="2000" b="1" spc="-28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can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showcase</a:t>
            </a:r>
            <a:r>
              <a:rPr sz="2000" b="1" spc="-15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their</a:t>
            </a:r>
          </a:p>
          <a:p>
            <a:pPr marL="0" marR="0">
              <a:lnSpc>
                <a:spcPts val="2326"/>
              </a:lnSpc>
              <a:spcBef>
                <a:spcPts val="73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education,</a:t>
            </a:r>
            <a:r>
              <a:rPr sz="2000" b="1" spc="-18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skills, certifications, and</a:t>
            </a:r>
            <a:r>
              <a:rPr sz="2000" b="1" spc="-3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projects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in</a:t>
            </a:r>
            <a:r>
              <a:rPr sz="2000" b="1" spc="-18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one</a:t>
            </a:r>
            <a:r>
              <a:rPr sz="2000" b="1" spc="-17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place.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This portfolio</a:t>
            </a:r>
            <a:r>
              <a:rPr sz="2000" b="1" spc="-17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should be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easily</a:t>
            </a:r>
          </a:p>
          <a:p>
            <a:pPr marL="0" marR="0">
              <a:lnSpc>
                <a:spcPts val="2329"/>
              </a:lnSpc>
              <a:spcBef>
                <a:spcPts val="7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accessible, visually</a:t>
            </a:r>
            <a:r>
              <a:rPr sz="2000" b="1" spc="-13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appealing,</a:t>
            </a:r>
            <a:r>
              <a:rPr sz="2000" b="1" spc="-29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and</a:t>
            </a:r>
            <a:r>
              <a:rPr sz="2000" b="1" spc="-35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interactive</a:t>
            </a:r>
            <a:r>
              <a:rPr sz="2000" b="1" spc="-24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so that</a:t>
            </a:r>
            <a:r>
              <a:rPr sz="2000" b="1" spc="-15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it</a:t>
            </a:r>
            <a:r>
              <a:rPr sz="2000" b="1" spc="-16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can be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shared</a:t>
            </a:r>
            <a:r>
              <a:rPr sz="2000" b="1" spc="-1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with</a:t>
            </a:r>
            <a:r>
              <a:rPr sz="2000" b="1" spc="-13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teachers,</a:t>
            </a:r>
          </a:p>
          <a:p>
            <a:pPr marL="0" marR="0">
              <a:lnSpc>
                <a:spcPts val="2326"/>
              </a:lnSpc>
              <a:spcBef>
                <a:spcPts val="74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recruiters, and</a:t>
            </a:r>
            <a:r>
              <a:rPr sz="2000" b="1" spc="-19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peers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as</a:t>
            </a:r>
            <a:r>
              <a:rPr sz="2000" b="1" spc="-1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proof</a:t>
            </a:r>
            <a:r>
              <a:rPr sz="2000" b="1" spc="-23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of</a:t>
            </a:r>
            <a:r>
              <a:rPr sz="2000" b="1" spc="-2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academic and</a:t>
            </a:r>
            <a:r>
              <a:rPr sz="2000" b="1" spc="-3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personal</a:t>
            </a:r>
            <a:r>
              <a:rPr sz="2000" b="1" spc="-149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development.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381232" y="6472146"/>
            <a:ext cx="22592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D936A"/>
                </a:solidFill>
                <a:latin typeface="JSDCGP+Trebuchet MS"/>
                <a:cs typeface="JSDCGP+Trebuchet M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747979" y="846957"/>
            <a:ext cx="11074968" cy="15517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880"/>
              </a:lnSpc>
              <a:spcBef>
                <a:spcPts val="0"/>
              </a:spcBef>
              <a:spcAft>
                <a:spcPts val="0"/>
              </a:spcAft>
            </a:pPr>
            <a:r>
              <a:rPr sz="3600" b="1" spc="-11" dirty="0">
                <a:solidFill>
                  <a:srgbClr val="558ED5"/>
                </a:solidFill>
                <a:latin typeface="HRAWEC+Calibri Bold"/>
                <a:cs typeface="HRAWEC+Calibri Bold"/>
              </a:rPr>
              <a:t>PROJECT</a:t>
            </a:r>
            <a:r>
              <a:rPr sz="3600" b="1" spc="-23" dirty="0">
                <a:solidFill>
                  <a:srgbClr val="558ED5"/>
                </a:solidFill>
                <a:latin typeface="HRAWEC+Calibri Bold"/>
                <a:cs typeface="HRAWEC+Calibri Bold"/>
              </a:rPr>
              <a:t> </a:t>
            </a:r>
            <a:r>
              <a:rPr sz="3600" b="1" spc="-13" dirty="0">
                <a:solidFill>
                  <a:srgbClr val="558ED5"/>
                </a:solidFill>
                <a:latin typeface="HRAWEC+Calibri Bold"/>
                <a:cs typeface="HRAWEC+Calibri Bold"/>
              </a:rPr>
              <a:t>OVERVIEW</a:t>
            </a:r>
            <a:r>
              <a:rPr sz="4000" b="1" dirty="0">
                <a:solidFill>
                  <a:srgbClr val="558ED5"/>
                </a:solidFill>
                <a:latin typeface="HRAWEC+Calibri Bold"/>
                <a:cs typeface="HRAWEC+Calibri Bold"/>
              </a:rPr>
              <a:t>:</a:t>
            </a:r>
          </a:p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The</a:t>
            </a:r>
            <a:r>
              <a:rPr sz="2000" b="1" spc="-24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HRAWEC+Calibri Bold"/>
                <a:cs typeface="HRAWEC+Calibri Bold"/>
              </a:rPr>
              <a:t>Current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Academic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Portfolio</a:t>
            </a:r>
            <a:r>
              <a:rPr sz="2000" b="1" spc="-17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is</a:t>
            </a:r>
            <a:r>
              <a:rPr sz="2000" b="1" spc="-15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a</a:t>
            </a:r>
            <a:r>
              <a:rPr sz="2000" b="1" spc="-23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web-based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 application</a:t>
            </a:r>
            <a:r>
              <a:rPr sz="2000" b="1" spc="-27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developed using</a:t>
            </a:r>
            <a:r>
              <a:rPr sz="2000" b="1" spc="-26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HTML,</a:t>
            </a:r>
            <a:r>
              <a:rPr sz="2000" b="1" spc="-23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HRAWEC+Calibri Bold"/>
                <a:cs typeface="HRAWEC+Calibri Bold"/>
              </a:rPr>
              <a:t>CSS,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 and </a:t>
            </a:r>
            <a:r>
              <a:rPr sz="2000" b="1" spc="-12" dirty="0">
                <a:solidFill>
                  <a:srgbClr val="000000"/>
                </a:solidFill>
                <a:latin typeface="HRAWEC+Calibri Bold"/>
                <a:cs typeface="HRAWEC+Calibri Bold"/>
              </a:rPr>
              <a:t>JavaScript.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 It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-11" dirty="0">
                <a:solidFill>
                  <a:srgbClr val="000000"/>
                </a:solidFill>
                <a:latin typeface="HRAWEC+Calibri Bold"/>
                <a:cs typeface="HRAWEC+Calibri Bold"/>
              </a:rPr>
              <a:t>serves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HRAWEC+Calibri Bold"/>
                <a:cs typeface="HRAWEC+Calibri Bold"/>
              </a:rPr>
              <a:t>as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 a</a:t>
            </a:r>
            <a:r>
              <a:rPr sz="2000" b="1" spc="-23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HRAWEC+Calibri Bold"/>
                <a:cs typeface="HRAWEC+Calibri Bold"/>
              </a:rPr>
              <a:t>digital</a:t>
            </a:r>
            <a:r>
              <a:rPr sz="2000" b="1" spc="-19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resume for</a:t>
            </a:r>
            <a:r>
              <a:rPr sz="2000" b="1" spc="-16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students,</a:t>
            </a:r>
            <a:r>
              <a:rPr sz="2000" b="1" spc="-37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allowing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 them</a:t>
            </a:r>
            <a:r>
              <a:rPr sz="2000" b="1" spc="-18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to</a:t>
            </a:r>
            <a:r>
              <a:rPr sz="2000" b="1" spc="-28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present their</a:t>
            </a:r>
            <a:r>
              <a:rPr sz="2000" b="1" spc="-14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HRAWEC+Calibri Bold"/>
                <a:cs typeface="HRAWEC+Calibri Bold"/>
              </a:rPr>
              <a:t>academic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 achievements,</a:t>
            </a:r>
            <a:r>
              <a:rPr sz="2000" b="1" spc="-1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skills,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certifications,</a:t>
            </a:r>
            <a:r>
              <a:rPr sz="2000" b="1" spc="-22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and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 projects</a:t>
            </a:r>
            <a:r>
              <a:rPr sz="2000" b="1" spc="-16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in</a:t>
            </a:r>
            <a:r>
              <a:rPr sz="2000" b="1" spc="-14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5" dirty="0">
                <a:solidFill>
                  <a:srgbClr val="000000"/>
                </a:solidFill>
                <a:latin typeface="HRAWEC+Calibri Bold"/>
                <a:cs typeface="HRAWEC+Calibri Bold"/>
              </a:rPr>
              <a:t>an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HRAWEC+Calibri Bold"/>
                <a:cs typeface="HRAWEC+Calibri Bold"/>
              </a:rPr>
              <a:t>interactive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and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 professional manner.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7980" y="2679146"/>
            <a:ext cx="5748137" cy="15517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9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The</a:t>
            </a:r>
            <a:r>
              <a:rPr sz="2000" b="1" spc="-26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portfolio</a:t>
            </a:r>
            <a:r>
              <a:rPr sz="2000" b="1" spc="-19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2" dirty="0">
                <a:solidFill>
                  <a:srgbClr val="000000"/>
                </a:solidFill>
                <a:latin typeface="HRAWEC+Calibri Bold"/>
                <a:cs typeface="HRAWEC+Calibri Bold"/>
              </a:rPr>
              <a:t>is</a:t>
            </a:r>
            <a:r>
              <a:rPr sz="2000" b="1" spc="-14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divided into</a:t>
            </a:r>
            <a:r>
              <a:rPr sz="2000" b="1" spc="-32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multiple</a:t>
            </a:r>
            <a:r>
              <a:rPr sz="2000" b="1" spc="-35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sections</a:t>
            </a:r>
            <a:r>
              <a:rPr sz="2000" b="1" spc="-18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such</a:t>
            </a:r>
            <a:r>
              <a:rPr sz="2000" b="1" spc="-20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as:</a:t>
            </a:r>
          </a:p>
          <a:p>
            <a:pPr marL="0" marR="0">
              <a:lnSpc>
                <a:spcPts val="2403"/>
              </a:lnSpc>
              <a:spcBef>
                <a:spcPts val="5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About</a:t>
            </a:r>
            <a:r>
              <a:rPr sz="2000" b="1" spc="-2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Me</a:t>
            </a:r>
            <a:r>
              <a:rPr sz="2000" b="1" spc="-1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MMUOFK+Calibri Bold"/>
                <a:cs typeface="MMUOFK+Calibri Bold"/>
              </a:rPr>
              <a:t>–</a:t>
            </a:r>
            <a:r>
              <a:rPr sz="2000" b="1" spc="-20" dirty="0">
                <a:solidFill>
                  <a:srgbClr val="000000"/>
                </a:solidFill>
                <a:latin typeface="MMUOFK+Calibri Bold"/>
                <a:cs typeface="MMUOFK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A</a:t>
            </a:r>
            <a:r>
              <a:rPr sz="2000" b="1" spc="-19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brief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 introduction</a:t>
            </a:r>
            <a:r>
              <a:rPr sz="2000" b="1" spc="-28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of</a:t>
            </a:r>
            <a:r>
              <a:rPr sz="2000" b="1" spc="-22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the</a:t>
            </a:r>
            <a:r>
              <a:rPr sz="2000" b="1" spc="-1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student.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Education</a:t>
            </a:r>
            <a:r>
              <a:rPr sz="2000" b="1" spc="-13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MMUOFK+Calibri Bold"/>
                <a:cs typeface="MMUOFK+Calibri Bold"/>
              </a:rPr>
              <a:t>–</a:t>
            </a:r>
            <a:r>
              <a:rPr sz="2000" b="1" spc="-20" dirty="0">
                <a:solidFill>
                  <a:srgbClr val="000000"/>
                </a:solidFill>
                <a:latin typeface="MMUOFK+Calibri Bold"/>
                <a:cs typeface="MMUOFK+Calibri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Academic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 qualifications.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Skills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MMUOFK+Calibri Bold"/>
                <a:cs typeface="MMUOFK+Calibri Bold"/>
              </a:rPr>
              <a:t>–</a:t>
            </a:r>
            <a:r>
              <a:rPr sz="2000" b="1" spc="-18" dirty="0">
                <a:solidFill>
                  <a:srgbClr val="000000"/>
                </a:solidFill>
                <a:latin typeface="MMUOFK+Calibri Bold"/>
                <a:cs typeface="MMUOFK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Technical</a:t>
            </a:r>
            <a:r>
              <a:rPr sz="2000" b="1" spc="-2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and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 professional</a:t>
            </a:r>
            <a:r>
              <a:rPr sz="2000" b="1" spc="-2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skills.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-11" dirty="0">
                <a:solidFill>
                  <a:srgbClr val="000000"/>
                </a:solidFill>
                <a:latin typeface="HRAWEC+Calibri Bold"/>
                <a:cs typeface="HRAWEC+Calibri Bold"/>
              </a:rPr>
              <a:t>Certificates</a:t>
            </a:r>
            <a:r>
              <a:rPr sz="2000" b="1" spc="13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MMUOFK+Calibri Bold"/>
                <a:cs typeface="MMUOFK+Calibri Bold"/>
              </a:rPr>
              <a:t>–</a:t>
            </a:r>
            <a:r>
              <a:rPr sz="2000" b="1" spc="-20" dirty="0">
                <a:solidFill>
                  <a:srgbClr val="000000"/>
                </a:solidFill>
                <a:latin typeface="MMUOFK+Calibri Bold"/>
                <a:cs typeface="MMUOFK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Achievements </a:t>
            </a:r>
            <a:r>
              <a:rPr sz="20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and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certifications.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47979" y="4508325"/>
            <a:ext cx="4575084" cy="628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9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Projects</a:t>
            </a:r>
            <a:r>
              <a:rPr sz="2000" b="1" spc="-13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MMUOFK+Calibri Bold"/>
                <a:cs typeface="MMUOFK+Calibri Bold"/>
              </a:rPr>
              <a:t>–</a:t>
            </a:r>
            <a:r>
              <a:rPr sz="2000" b="1" spc="-20" dirty="0">
                <a:solidFill>
                  <a:srgbClr val="000000"/>
                </a:solidFill>
                <a:latin typeface="MMUOFK+Calibri Bold"/>
                <a:cs typeface="MMUOFK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Mini/major</a:t>
            </a:r>
            <a:r>
              <a:rPr sz="2000" b="1" spc="-14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projects</a:t>
            </a:r>
            <a:r>
              <a:rPr sz="2000" b="1" spc="-17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completed.</a:t>
            </a:r>
          </a:p>
          <a:p>
            <a:pPr marL="0" marR="0">
              <a:lnSpc>
                <a:spcPts val="2401"/>
              </a:lnSpc>
              <a:spcBef>
                <a:spcPts val="50"/>
              </a:spcBef>
              <a:spcAft>
                <a:spcPts val="0"/>
              </a:spcAft>
            </a:pPr>
            <a:r>
              <a:rPr sz="20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Contact</a:t>
            </a:r>
            <a:r>
              <a:rPr sz="2000" b="1" spc="-16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MMUOFK+Calibri Bold"/>
                <a:cs typeface="MMUOFK+Calibri Bold"/>
              </a:rPr>
              <a:t>–</a:t>
            </a:r>
            <a:r>
              <a:rPr sz="2000" b="1" spc="-20" dirty="0">
                <a:solidFill>
                  <a:srgbClr val="000000"/>
                </a:solidFill>
                <a:latin typeface="MMUOFK+Calibri Bold"/>
                <a:cs typeface="MMUOFK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A</a:t>
            </a:r>
            <a:r>
              <a:rPr sz="2000" b="1" spc="-19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HRAWEC+Calibri Bold"/>
                <a:cs typeface="HRAWEC+Calibri Bold"/>
              </a:rPr>
              <a:t>form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to</a:t>
            </a:r>
            <a:r>
              <a:rPr sz="2000" b="1" spc="-16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3" dirty="0">
                <a:solidFill>
                  <a:srgbClr val="000000"/>
                </a:solidFill>
                <a:latin typeface="HRAWEC+Calibri Bold"/>
                <a:cs typeface="HRAWEC+Calibri Bold"/>
              </a:rPr>
              <a:t>reach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 the</a:t>
            </a:r>
            <a:r>
              <a:rPr sz="2000" b="1" spc="-25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student.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7979" y="5423295"/>
            <a:ext cx="1154435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This</a:t>
            </a:r>
            <a:r>
              <a:rPr sz="2000" b="1" spc="-32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project provides </a:t>
            </a:r>
            <a:r>
              <a:rPr sz="2000" b="1" spc="-13" dirty="0">
                <a:solidFill>
                  <a:srgbClr val="000000"/>
                </a:solidFill>
                <a:latin typeface="HRAWEC+Calibri Bold"/>
                <a:cs typeface="HRAWEC+Calibri Bold"/>
              </a:rPr>
              <a:t>an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 organized, accessible,</a:t>
            </a:r>
            <a:r>
              <a:rPr sz="2000" b="1" spc="-13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and</a:t>
            </a:r>
            <a:r>
              <a:rPr sz="2000" b="1" spc="-1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visually appealing</a:t>
            </a:r>
            <a:r>
              <a:rPr sz="2000" b="1" spc="-16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platform</a:t>
            </a:r>
            <a:r>
              <a:rPr sz="2000" b="1" spc="-15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for</a:t>
            </a:r>
            <a:r>
              <a:rPr sz="2000" b="1" spc="-13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students</a:t>
            </a:r>
            <a:r>
              <a:rPr sz="2000" b="1" spc="-3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to</a:t>
            </a:r>
            <a:r>
              <a:rPr sz="2000" b="1" spc="-18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showcase</a:t>
            </a:r>
            <a:r>
              <a:rPr sz="2000" b="1" spc="-14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their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profile, making it</a:t>
            </a:r>
            <a:r>
              <a:rPr sz="2000" b="1" spc="-19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useful</a:t>
            </a:r>
            <a:r>
              <a:rPr sz="20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for</a:t>
            </a:r>
            <a:r>
              <a:rPr sz="2000" b="1" spc="-14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internships,</a:t>
            </a:r>
            <a:r>
              <a:rPr sz="2000" b="1" spc="-36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job</a:t>
            </a:r>
            <a:r>
              <a:rPr sz="2000" b="1" spc="-17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opportunities,</a:t>
            </a:r>
            <a:r>
              <a:rPr sz="2000" b="1" spc="-36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and</a:t>
            </a:r>
            <a:r>
              <a:rPr sz="2000" b="1" spc="-14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HRAWEC+Calibri Bold"/>
                <a:cs typeface="HRAWEC+Calibri Bold"/>
              </a:rPr>
              <a:t>academic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 purpose.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381232" y="6472146"/>
            <a:ext cx="22592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D936A"/>
                </a:solidFill>
                <a:latin typeface="JSDCGP+Trebuchet MS"/>
                <a:cs typeface="JSDCGP+Trebuchet M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07745" y="913077"/>
            <a:ext cx="3670238" cy="9618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720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558ED5"/>
                </a:solidFill>
                <a:latin typeface="QQBAWU+Trebuchet MS Bold"/>
                <a:cs typeface="QQBAWU+Trebuchet MS Bold"/>
              </a:rPr>
              <a:t>WHO</a:t>
            </a:r>
            <a:r>
              <a:rPr sz="3200" b="1" spc="-80" dirty="0">
                <a:solidFill>
                  <a:srgbClr val="558ED5"/>
                </a:solidFill>
                <a:latin typeface="QQBAWU+Trebuchet MS Bold"/>
                <a:cs typeface="QQBAWU+Trebuchet MS Bold"/>
              </a:rPr>
              <a:t> </a:t>
            </a:r>
            <a:r>
              <a:rPr sz="3200" b="1" dirty="0">
                <a:solidFill>
                  <a:srgbClr val="558ED5"/>
                </a:solidFill>
                <a:latin typeface="QQBAWU+Trebuchet MS Bold"/>
                <a:cs typeface="QQBAWU+Trebuchet MS Bold"/>
              </a:rPr>
              <a:t>ARE</a:t>
            </a:r>
            <a:r>
              <a:rPr sz="3200" b="1" spc="-88" dirty="0">
                <a:solidFill>
                  <a:srgbClr val="558ED5"/>
                </a:solidFill>
                <a:latin typeface="QQBAWU+Trebuchet MS Bold"/>
                <a:cs typeface="QQBAWU+Trebuchet MS Bold"/>
              </a:rPr>
              <a:t> </a:t>
            </a:r>
            <a:r>
              <a:rPr sz="3200" b="1" dirty="0">
                <a:solidFill>
                  <a:srgbClr val="558ED5"/>
                </a:solidFill>
                <a:latin typeface="QQBAWU+Trebuchet MS Bold"/>
                <a:cs typeface="QQBAWU+Trebuchet MS Bold"/>
              </a:rPr>
              <a:t>THE</a:t>
            </a:r>
            <a:r>
              <a:rPr sz="3200" b="1" spc="-64" dirty="0">
                <a:solidFill>
                  <a:srgbClr val="558ED5"/>
                </a:solidFill>
                <a:latin typeface="QQBAWU+Trebuchet MS Bold"/>
                <a:cs typeface="QQBAWU+Trebuchet MS Bold"/>
              </a:rPr>
              <a:t> </a:t>
            </a:r>
            <a:r>
              <a:rPr sz="3200" b="1" spc="-19" dirty="0">
                <a:solidFill>
                  <a:srgbClr val="558ED5"/>
                </a:solidFill>
                <a:latin typeface="QQBAWU+Trebuchet MS Bold"/>
                <a:cs typeface="QQBAWU+Trebuchet MS Bold"/>
              </a:rPr>
              <a:t>END</a:t>
            </a:r>
          </a:p>
          <a:p>
            <a:pPr marL="0" marR="0">
              <a:lnSpc>
                <a:spcPts val="3720"/>
              </a:lnSpc>
              <a:spcBef>
                <a:spcPts val="83"/>
              </a:spcBef>
              <a:spcAft>
                <a:spcPts val="0"/>
              </a:spcAft>
            </a:pPr>
            <a:r>
              <a:rPr sz="3200" b="1" spc="-11" dirty="0">
                <a:solidFill>
                  <a:srgbClr val="558ED5"/>
                </a:solidFill>
                <a:latin typeface="QQBAWU+Trebuchet MS Bold"/>
                <a:cs typeface="QQBAWU+Trebuchet MS Bold"/>
              </a:rPr>
              <a:t>USERS?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2381" y="2055867"/>
            <a:ext cx="1432634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HRAWEC+Calibri Bold"/>
                <a:cs typeface="HRAWEC+Calibri Bold"/>
              </a:rPr>
              <a:t>1.</a:t>
            </a:r>
            <a:r>
              <a:rPr sz="2000" b="1" spc="687" dirty="0">
                <a:solidFill>
                  <a:srgbClr val="FF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FF0000"/>
                </a:solidFill>
                <a:latin typeface="HRAWEC+Calibri Bold"/>
                <a:cs typeface="HRAWEC+Calibri Bold"/>
              </a:rPr>
              <a:t>Students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2382" y="2360664"/>
            <a:ext cx="824399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* To</a:t>
            </a:r>
            <a:r>
              <a:rPr sz="2000" b="1" spc="-14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showcase their</a:t>
            </a:r>
            <a:r>
              <a:rPr sz="2000" b="1" spc="-27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academic achievements,</a:t>
            </a:r>
            <a:r>
              <a:rPr sz="2000" b="1" spc="-18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skills,</a:t>
            </a:r>
            <a:r>
              <a:rPr sz="2000" b="1" spc="-30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certificates,</a:t>
            </a:r>
            <a:r>
              <a:rPr sz="2000" b="1" spc="-19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and projects.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*To use as</a:t>
            </a:r>
            <a:r>
              <a:rPr sz="2000" b="1" spc="12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a digital</a:t>
            </a:r>
            <a:r>
              <a:rPr sz="2000" b="1" spc="-2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resume for internships</a:t>
            </a:r>
            <a:r>
              <a:rPr sz="2000" b="1" spc="-39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and job</a:t>
            </a:r>
            <a:r>
              <a:rPr sz="2000" b="1" spc="-18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applications.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2382" y="3275065"/>
            <a:ext cx="7434013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HRAWEC+Calibri Bold"/>
                <a:cs typeface="HRAWEC+Calibri Bold"/>
              </a:rPr>
              <a:t>2. Teachers / Mentors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MMUOFK+Calibri Bold"/>
                <a:cs typeface="MMUOFK+Calibri Bold"/>
              </a:rPr>
              <a:t>* To</a:t>
            </a:r>
            <a:r>
              <a:rPr sz="2000" b="1" spc="-15" dirty="0">
                <a:solidFill>
                  <a:srgbClr val="000000"/>
                </a:solidFill>
                <a:latin typeface="MMUOFK+Calibri Bold"/>
                <a:cs typeface="MMUOFK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MMUOFK+Calibri Bold"/>
                <a:cs typeface="MMUOFK+Calibri Bold"/>
              </a:rPr>
              <a:t>evaluate a student’s</a:t>
            </a:r>
            <a:r>
              <a:rPr sz="2000" b="1" spc="-36" dirty="0">
                <a:solidFill>
                  <a:srgbClr val="000000"/>
                </a:solidFill>
                <a:latin typeface="MMUOFK+Calibri Bold"/>
                <a:cs typeface="MMUOFK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academic</a:t>
            </a:r>
            <a:r>
              <a:rPr sz="2000" b="1" spc="-25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progress, skills,</a:t>
            </a:r>
            <a:r>
              <a:rPr sz="2000" b="1" spc="-20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and project</a:t>
            </a:r>
            <a:r>
              <a:rPr sz="2000" b="1" spc="-13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work.</a:t>
            </a:r>
          </a:p>
          <a:p>
            <a:pPr marL="0" marR="0">
              <a:lnSpc>
                <a:spcPts val="2401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* To</a:t>
            </a:r>
            <a:r>
              <a:rPr sz="2000" b="1" spc="-14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guide students</a:t>
            </a:r>
            <a:r>
              <a:rPr sz="2000" b="1" spc="-27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in</a:t>
            </a:r>
            <a:r>
              <a:rPr sz="2000" b="1" spc="-16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improving</a:t>
            </a:r>
            <a:r>
              <a:rPr sz="2000" b="1" spc="-22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their professional</a:t>
            </a:r>
            <a:r>
              <a:rPr sz="2000" b="1" spc="-39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profile.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62384" y="4494519"/>
            <a:ext cx="7394192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387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HRAWEC+Calibri Bold"/>
                <a:cs typeface="HRAWEC+Calibri Bold"/>
              </a:rPr>
              <a:t>3. Recruiters / Employers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MMUOFK+Calibri Bold"/>
                <a:cs typeface="MMUOFK+Calibri Bold"/>
              </a:rPr>
              <a:t>* To</a:t>
            </a:r>
            <a:r>
              <a:rPr sz="2000" b="1" spc="-14" dirty="0">
                <a:solidFill>
                  <a:srgbClr val="000000"/>
                </a:solidFill>
                <a:latin typeface="MMUOFK+Calibri Bold"/>
                <a:cs typeface="MMUOFK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MMUOFK+Calibri Bold"/>
                <a:cs typeface="MMUOFK+Calibri Bold"/>
              </a:rPr>
              <a:t>easily</a:t>
            </a:r>
            <a:r>
              <a:rPr sz="2000" b="1" spc="-12" dirty="0">
                <a:solidFill>
                  <a:srgbClr val="000000"/>
                </a:solidFill>
                <a:latin typeface="MMUOFK+Calibri Bold"/>
                <a:cs typeface="MMUOFK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MMUOFK+Calibri Bold"/>
                <a:cs typeface="MMUOFK+Calibri Bold"/>
              </a:rPr>
              <a:t>view the student’s</a:t>
            </a:r>
            <a:r>
              <a:rPr sz="2000" b="1" spc="-41" dirty="0">
                <a:solidFill>
                  <a:srgbClr val="000000"/>
                </a:solidFill>
                <a:latin typeface="MMUOFK+Calibri Bold"/>
                <a:cs typeface="MMUOFK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MMUOFK+Calibri Bold"/>
                <a:cs typeface="MMUOFK+Calibri Bold"/>
              </a:rPr>
              <a:t>qualifications,</a:t>
            </a:r>
            <a:r>
              <a:rPr sz="2000" b="1" spc="-38" dirty="0">
                <a:solidFill>
                  <a:srgbClr val="000000"/>
                </a:solidFill>
                <a:latin typeface="MMUOFK+Calibri Bold"/>
                <a:cs typeface="MMUOFK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MMUOFK+Calibri Bold"/>
                <a:cs typeface="MMUOFK+Calibri Bold"/>
              </a:rPr>
              <a:t>skills,</a:t>
            </a:r>
            <a:r>
              <a:rPr sz="2000" b="1" spc="-30" dirty="0">
                <a:solidFill>
                  <a:srgbClr val="000000"/>
                </a:solidFill>
                <a:latin typeface="MMUOFK+Calibri Bold"/>
                <a:cs typeface="MMUOFK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MMUOFK+Calibri Bold"/>
                <a:cs typeface="MMUOFK+Calibri Bold"/>
              </a:rPr>
              <a:t>and certifications.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* To</a:t>
            </a:r>
            <a:r>
              <a:rPr sz="2000" b="1" spc="-15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assess suitability</a:t>
            </a:r>
            <a:r>
              <a:rPr sz="2000" b="1" spc="-32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for internships</a:t>
            </a:r>
            <a:r>
              <a:rPr sz="2000" b="1" spc="-35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or</a:t>
            </a:r>
            <a:r>
              <a:rPr sz="2000" b="1" spc="-16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job opportunities.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62385" y="5714074"/>
            <a:ext cx="828183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0000"/>
                </a:solidFill>
                <a:latin typeface="HRAWEC+Calibri Bold"/>
                <a:cs typeface="HRAWEC+Calibri Bold"/>
              </a:rPr>
              <a:t>4. Peers / Academic</a:t>
            </a:r>
            <a:r>
              <a:rPr sz="2000" b="1" spc="-15" dirty="0">
                <a:solidFill>
                  <a:srgbClr val="FF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FF0000"/>
                </a:solidFill>
                <a:latin typeface="HRAWEC+Calibri Bold"/>
                <a:cs typeface="HRAWEC+Calibri Bold"/>
              </a:rPr>
              <a:t>Institutions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* To</a:t>
            </a:r>
            <a:r>
              <a:rPr sz="2000" b="1" spc="-14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collaborate,</a:t>
            </a:r>
            <a:r>
              <a:rPr sz="2000" b="1" spc="-2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share achievements,</a:t>
            </a:r>
            <a:r>
              <a:rPr sz="2000" b="1" spc="-28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and maintain</a:t>
            </a:r>
            <a:r>
              <a:rPr sz="2000" b="1" spc="-16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digital</a:t>
            </a:r>
            <a:r>
              <a:rPr sz="2000" b="1" spc="-38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academic</a:t>
            </a:r>
            <a:r>
              <a:rPr sz="2000" b="1" spc="1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records</a:t>
            </a:r>
            <a:r>
              <a:rPr sz="1800" b="1" dirty="0">
                <a:solidFill>
                  <a:srgbClr val="000000"/>
                </a:solidFill>
                <a:latin typeface="AJUDPA+Arial Bold"/>
                <a:cs typeface="AJUDPA+Arial Bold"/>
              </a:rPr>
              <a:t>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381232" y="6472146"/>
            <a:ext cx="22592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D936A"/>
                </a:solidFill>
                <a:latin typeface="JSDCGP+Trebuchet MS"/>
                <a:cs typeface="JSDCGP+Trebuchet M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34395" y="824038"/>
            <a:ext cx="5395937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182"/>
              </a:lnSpc>
              <a:spcBef>
                <a:spcPts val="0"/>
              </a:spcBef>
              <a:spcAft>
                <a:spcPts val="0"/>
              </a:spcAft>
            </a:pPr>
            <a:r>
              <a:rPr sz="3600" b="1" dirty="0">
                <a:solidFill>
                  <a:srgbClr val="558ED5"/>
                </a:solidFill>
                <a:latin typeface="QQBAWU+Trebuchet MS Bold"/>
                <a:cs typeface="QQBAWU+Trebuchet MS Bold"/>
              </a:rPr>
              <a:t>TOOLS</a:t>
            </a:r>
            <a:r>
              <a:rPr sz="3600" b="1" spc="-54" dirty="0">
                <a:solidFill>
                  <a:srgbClr val="558ED5"/>
                </a:solidFill>
                <a:latin typeface="QQBAWU+Trebuchet MS Bold"/>
                <a:cs typeface="QQBAWU+Trebuchet MS Bold"/>
              </a:rPr>
              <a:t> </a:t>
            </a:r>
            <a:r>
              <a:rPr sz="3600" b="1" dirty="0">
                <a:solidFill>
                  <a:srgbClr val="558ED5"/>
                </a:solidFill>
                <a:latin typeface="QQBAWU+Trebuchet MS Bold"/>
                <a:cs typeface="QQBAWU+Trebuchet MS Bold"/>
              </a:rPr>
              <a:t>AND</a:t>
            </a:r>
            <a:r>
              <a:rPr sz="3600" b="1" spc="-52" dirty="0">
                <a:solidFill>
                  <a:srgbClr val="558ED5"/>
                </a:solidFill>
                <a:latin typeface="QQBAWU+Trebuchet MS Bold"/>
                <a:cs typeface="QQBAWU+Trebuchet MS Bold"/>
              </a:rPr>
              <a:t> </a:t>
            </a:r>
            <a:r>
              <a:rPr sz="3600" b="1" dirty="0">
                <a:solidFill>
                  <a:srgbClr val="558ED5"/>
                </a:solidFill>
                <a:latin typeface="QQBAWU+Trebuchet MS Bold"/>
                <a:cs typeface="QQBAWU+Trebuchet MS Bold"/>
              </a:rPr>
              <a:t>TECHNIQUES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50365" y="1560311"/>
            <a:ext cx="8999886" cy="9618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Visual</a:t>
            </a:r>
            <a:r>
              <a:rPr sz="2000" b="1" spc="-12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Studio</a:t>
            </a:r>
            <a:r>
              <a:rPr sz="2000" b="1" spc="-30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Code (VS Code)</a:t>
            </a:r>
            <a:r>
              <a:rPr sz="2000" b="1" spc="-12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MMUOFK+Calibri Bold"/>
                <a:cs typeface="MMUOFK+Calibri Bold"/>
              </a:rPr>
              <a:t>–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For</a:t>
            </a:r>
            <a:r>
              <a:rPr sz="2000" b="1" spc="-28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coding</a:t>
            </a:r>
            <a:r>
              <a:rPr sz="2000" b="1" spc="-24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and</a:t>
            </a:r>
            <a:r>
              <a:rPr sz="2000" b="1" spc="-14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editing</a:t>
            </a:r>
            <a:r>
              <a:rPr sz="2000" b="1" spc="-1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the</a:t>
            </a:r>
            <a:r>
              <a:rPr sz="2000" b="1" spc="-23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project.</a:t>
            </a:r>
          </a:p>
          <a:p>
            <a:pPr marL="39623" marR="0">
              <a:lnSpc>
                <a:spcPts val="2446"/>
              </a:lnSpc>
              <a:spcBef>
                <a:spcPts val="253"/>
              </a:spcBef>
              <a:spcAft>
                <a:spcPts val="0"/>
              </a:spcAft>
            </a:pPr>
            <a:r>
              <a:rPr sz="2000" b="1" spc="-12" dirty="0">
                <a:solidFill>
                  <a:srgbClr val="000000"/>
                </a:solidFill>
                <a:latin typeface="HRAWEC+Calibri Bold"/>
                <a:cs typeface="HRAWEC+Calibri Bold"/>
              </a:rPr>
              <a:t>Web</a:t>
            </a:r>
            <a:r>
              <a:rPr sz="2000" b="1" spc="1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Browser</a:t>
            </a:r>
            <a:r>
              <a:rPr sz="2000" b="1" spc="-13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(Google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Chrome/Edge/Firefox)</a:t>
            </a:r>
            <a:r>
              <a:rPr sz="2000" b="1" spc="20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MMUOFK+Calibri Bold"/>
                <a:cs typeface="MMUOFK+Calibri Bold"/>
              </a:rPr>
              <a:t>–</a:t>
            </a:r>
            <a:r>
              <a:rPr sz="2000" b="1" spc="-20" dirty="0">
                <a:solidFill>
                  <a:srgbClr val="000000"/>
                </a:solidFill>
                <a:latin typeface="MMUOFK+Calibri Bold"/>
                <a:cs typeface="MMUOFK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For</a:t>
            </a:r>
            <a:r>
              <a:rPr sz="2000" b="1" spc="-16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testing</a:t>
            </a:r>
            <a:r>
              <a:rPr sz="2000" b="1" spc="-35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and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 running</a:t>
            </a:r>
            <a:r>
              <a:rPr sz="2000" b="1" spc="-24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the</a:t>
            </a:r>
            <a:r>
              <a:rPr sz="2000" b="1" spc="-1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portfolio.</a:t>
            </a:r>
          </a:p>
          <a:p>
            <a:pPr marL="96011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GitHub</a:t>
            </a:r>
            <a:r>
              <a:rPr sz="2000" b="1" spc="-14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/</a:t>
            </a:r>
            <a:r>
              <a:rPr sz="2000" b="1" spc="-15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Localhost</a:t>
            </a:r>
            <a:r>
              <a:rPr sz="2000" b="1" spc="-34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MMUOFK+Calibri Bold"/>
                <a:cs typeface="MMUOFK+Calibri Bold"/>
              </a:rPr>
              <a:t>–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For</a:t>
            </a:r>
            <a:r>
              <a:rPr sz="2000" b="1" spc="-28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hosting</a:t>
            </a:r>
            <a:r>
              <a:rPr sz="2000" b="1" spc="-36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and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 deployment</a:t>
            </a:r>
            <a:r>
              <a:rPr sz="2000" b="1" spc="-2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246376" y="2512813"/>
            <a:ext cx="875604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MS </a:t>
            </a:r>
            <a:r>
              <a:rPr sz="20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PowerPoint</a:t>
            </a:r>
            <a:r>
              <a:rPr sz="2000" b="1" spc="-20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/</a:t>
            </a:r>
            <a:r>
              <a:rPr sz="2000" b="1" spc="-16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HRAWEC+Calibri Bold"/>
                <a:cs typeface="HRAWEC+Calibri Bold"/>
              </a:rPr>
              <a:t>Canva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MMUOFK+Calibri Bold"/>
                <a:cs typeface="MMUOFK+Calibri Bold"/>
              </a:rPr>
              <a:t>–</a:t>
            </a:r>
            <a:r>
              <a:rPr sz="2000" b="1" spc="-20" dirty="0">
                <a:solidFill>
                  <a:srgbClr val="000000"/>
                </a:solidFill>
                <a:latin typeface="MMUOFK+Calibri Bold"/>
                <a:cs typeface="MMUOFK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For</a:t>
            </a:r>
            <a:r>
              <a:rPr sz="2000" b="1" spc="-28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preparing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 project documentation</a:t>
            </a:r>
            <a:r>
              <a:rPr sz="2000" b="1" spc="-40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and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 presentations.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89988" y="3122664"/>
            <a:ext cx="6039897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388" marR="0">
              <a:lnSpc>
                <a:spcPts val="244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TechnologiesHTML5</a:t>
            </a:r>
            <a:r>
              <a:rPr sz="2000" b="1" spc="-28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MMUOFK+Calibri Bold"/>
                <a:cs typeface="MMUOFK+Calibri Bold"/>
              </a:rPr>
              <a:t>–</a:t>
            </a:r>
            <a:r>
              <a:rPr sz="2000" b="1" spc="-20" dirty="0">
                <a:solidFill>
                  <a:srgbClr val="000000"/>
                </a:solidFill>
                <a:latin typeface="MMUOFK+Calibri Bold"/>
                <a:cs typeface="MMUOFK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For</a:t>
            </a:r>
            <a:r>
              <a:rPr sz="2000" b="1" spc="-16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structuring</a:t>
            </a:r>
            <a:r>
              <a:rPr sz="2000" b="1" spc="-34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the</a:t>
            </a:r>
            <a:r>
              <a:rPr sz="2000" b="1" spc="-1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2" dirty="0">
                <a:solidFill>
                  <a:srgbClr val="000000"/>
                </a:solidFill>
                <a:latin typeface="HRAWEC+Calibri Bold"/>
                <a:cs typeface="HRAWEC+Calibri Bold"/>
              </a:rPr>
              <a:t>web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pages.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-11" dirty="0">
                <a:solidFill>
                  <a:srgbClr val="000000"/>
                </a:solidFill>
                <a:latin typeface="HRAWEC+Calibri Bold"/>
                <a:cs typeface="HRAWEC+Calibri Bold"/>
              </a:rPr>
              <a:t>CSS3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MMUOFK+Calibri Bold"/>
                <a:cs typeface="MMUOFK+Calibri Bold"/>
              </a:rPr>
              <a:t>–</a:t>
            </a:r>
            <a:r>
              <a:rPr sz="2000" b="1" spc="-20" dirty="0">
                <a:solidFill>
                  <a:srgbClr val="000000"/>
                </a:solidFill>
                <a:latin typeface="MMUOFK+Calibri Bold"/>
                <a:cs typeface="MMUOFK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For</a:t>
            </a:r>
            <a:r>
              <a:rPr sz="2000" b="1" spc="-26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styling,</a:t>
            </a:r>
            <a:r>
              <a:rPr sz="2000" b="1" spc="-24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layouts,</a:t>
            </a:r>
            <a:r>
              <a:rPr sz="2000" b="1" spc="-29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and</a:t>
            </a:r>
            <a:r>
              <a:rPr sz="2000" b="1" spc="-1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responsive</a:t>
            </a:r>
            <a:r>
              <a:rPr sz="20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9" dirty="0">
                <a:solidFill>
                  <a:srgbClr val="000000"/>
                </a:solidFill>
                <a:latin typeface="HRAWEC+Calibri Bold"/>
                <a:cs typeface="HRAWEC+Calibri Bold"/>
              </a:rPr>
              <a:t>design.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-12" dirty="0">
                <a:solidFill>
                  <a:srgbClr val="000000"/>
                </a:solidFill>
                <a:latin typeface="HRAWEC+Calibri Bold"/>
                <a:cs typeface="HRAWEC+Calibri Bold"/>
              </a:rPr>
              <a:t>JavaScript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MMUOFK+Calibri Bold"/>
                <a:cs typeface="MMUOFK+Calibri Bold"/>
              </a:rPr>
              <a:t>–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For</a:t>
            </a:r>
            <a:r>
              <a:rPr sz="2000" b="1" spc="-28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adding</a:t>
            </a:r>
            <a:r>
              <a:rPr sz="2000" b="1" spc="-23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HRAWEC+Calibri Bold"/>
                <a:cs typeface="HRAWEC+Calibri Bold"/>
              </a:rPr>
              <a:t>interactivity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and</a:t>
            </a:r>
            <a:r>
              <a:rPr sz="2000" b="1" spc="-14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HRAWEC+Calibri Bold"/>
                <a:cs typeface="HRAWEC+Calibri Bold"/>
              </a:rPr>
              <a:t>form</a:t>
            </a:r>
            <a:r>
              <a:rPr sz="20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HRAWEC+Calibri Bold"/>
                <a:cs typeface="HRAWEC+Calibri Bold"/>
              </a:rPr>
              <a:t>validation.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381232" y="6472146"/>
            <a:ext cx="22592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D936A"/>
                </a:solidFill>
                <a:latin typeface="JSDCGP+Trebuchet MS"/>
                <a:cs typeface="JSDCGP+Trebuchet M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47983" y="334254"/>
            <a:ext cx="7564063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639"/>
              </a:lnSpc>
              <a:spcBef>
                <a:spcPts val="0"/>
              </a:spcBef>
              <a:spcAft>
                <a:spcPts val="0"/>
              </a:spcAft>
            </a:pPr>
            <a:r>
              <a:rPr sz="4000" b="1" dirty="0">
                <a:solidFill>
                  <a:srgbClr val="558ED5"/>
                </a:solidFill>
                <a:latin typeface="QQBAWU+Trebuchet MS Bold"/>
                <a:cs typeface="QQBAWU+Trebuchet MS Bold"/>
              </a:rPr>
              <a:t>POTFOLIO</a:t>
            </a:r>
            <a:r>
              <a:rPr sz="4000" b="1" spc="-116" dirty="0">
                <a:solidFill>
                  <a:srgbClr val="558ED5"/>
                </a:solidFill>
                <a:latin typeface="QQBAWU+Trebuchet MS Bold"/>
                <a:cs typeface="QQBAWU+Trebuchet MS Bold"/>
              </a:rPr>
              <a:t> </a:t>
            </a:r>
            <a:r>
              <a:rPr sz="4000" b="1" dirty="0">
                <a:solidFill>
                  <a:srgbClr val="558ED5"/>
                </a:solidFill>
                <a:latin typeface="QQBAWU+Trebuchet MS Bold"/>
                <a:cs typeface="QQBAWU+Trebuchet MS Bold"/>
              </a:rPr>
              <a:t>DESIGN</a:t>
            </a:r>
            <a:r>
              <a:rPr sz="4000" b="1" spc="-112" dirty="0">
                <a:solidFill>
                  <a:srgbClr val="558ED5"/>
                </a:solidFill>
                <a:latin typeface="QQBAWU+Trebuchet MS Bold"/>
                <a:cs typeface="QQBAWU+Trebuchet MS Bold"/>
              </a:rPr>
              <a:t> </a:t>
            </a:r>
            <a:r>
              <a:rPr sz="4000" b="1" dirty="0">
                <a:solidFill>
                  <a:srgbClr val="558ED5"/>
                </a:solidFill>
                <a:latin typeface="QQBAWU+Trebuchet MS Bold"/>
                <a:cs typeface="QQBAWU+Trebuchet MS Bold"/>
              </a:rPr>
              <a:t>AND</a:t>
            </a:r>
            <a:r>
              <a:rPr sz="4000" b="1" spc="-107" dirty="0">
                <a:solidFill>
                  <a:srgbClr val="558ED5"/>
                </a:solidFill>
                <a:latin typeface="QQBAWU+Trebuchet MS Bold"/>
                <a:cs typeface="QQBAWU+Trebuchet MS Bold"/>
              </a:rPr>
              <a:t> </a:t>
            </a:r>
            <a:r>
              <a:rPr sz="4000" b="1" spc="-12" dirty="0">
                <a:solidFill>
                  <a:srgbClr val="558ED5"/>
                </a:solidFill>
                <a:latin typeface="QQBAWU+Trebuchet MS Bold"/>
                <a:cs typeface="QQBAWU+Trebuchet MS Bold"/>
              </a:rPr>
              <a:t>LAYOUT</a:t>
            </a:r>
          </a:p>
          <a:p>
            <a:pPr marL="0" marR="0">
              <a:lnSpc>
                <a:spcPts val="2668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0000"/>
                </a:solidFill>
                <a:latin typeface="IRHWCC+Segoe UI Symbol"/>
                <a:cs typeface="IRHWCC+Segoe UI Symbol"/>
              </a:rPr>
              <a:t></a:t>
            </a:r>
            <a:r>
              <a:rPr sz="2000" spc="-54" dirty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sz="2000" b="1" dirty="0">
                <a:solidFill>
                  <a:srgbClr val="FF66CC"/>
                </a:solidFill>
                <a:latin typeface="QQBAWU+Trebuchet MS Bold"/>
                <a:cs typeface="QQBAWU+Trebuchet MS Bold"/>
              </a:rPr>
              <a:t>1. </a:t>
            </a:r>
            <a:r>
              <a:rPr sz="2000" b="1" spc="-11" dirty="0">
                <a:solidFill>
                  <a:srgbClr val="FF66CC"/>
                </a:solidFill>
                <a:latin typeface="QQBAWU+Trebuchet MS Bold"/>
                <a:cs typeface="QQBAWU+Trebuchet MS Bold"/>
              </a:rPr>
              <a:t>Header</a:t>
            </a:r>
            <a:r>
              <a:rPr sz="2000" b="1" spc="-18" dirty="0">
                <a:solidFill>
                  <a:srgbClr val="FF66CC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FF66CC"/>
                </a:solidFill>
                <a:latin typeface="QQBAWU+Trebuchet MS Bold"/>
                <a:cs typeface="QQBAWU+Trebuchet MS Bold"/>
              </a:rPr>
              <a:t>&amp;</a:t>
            </a:r>
            <a:r>
              <a:rPr sz="2000" b="1" spc="-22" dirty="0">
                <a:solidFill>
                  <a:srgbClr val="FF66CC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0" dirty="0">
                <a:solidFill>
                  <a:srgbClr val="FF66CC"/>
                </a:solidFill>
                <a:latin typeface="QQBAWU+Trebuchet MS Bold"/>
                <a:cs typeface="QQBAWU+Trebuchet MS Bold"/>
              </a:rPr>
              <a:t>Navigation</a:t>
            </a:r>
            <a:r>
              <a:rPr sz="2000" b="1" spc="-26" dirty="0">
                <a:solidFill>
                  <a:srgbClr val="FF66CC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2" dirty="0">
                <a:solidFill>
                  <a:srgbClr val="FF66CC"/>
                </a:solidFill>
                <a:latin typeface="QQBAWU+Trebuchet MS Bold"/>
                <a:cs typeface="QQBAWU+Trebuchet MS Bold"/>
              </a:rPr>
              <a:t>Bar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7982" y="1239566"/>
            <a:ext cx="4120419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Positioned</a:t>
            </a:r>
            <a:r>
              <a:rPr sz="2000" b="1" spc="-24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at</a:t>
            </a:r>
            <a:r>
              <a:rPr sz="2000" b="1" spc="-19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the</a:t>
            </a:r>
            <a:r>
              <a:rPr sz="2000" b="1" spc="-13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top</a:t>
            </a:r>
            <a:r>
              <a:rPr sz="2000" b="1" spc="-2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of</a:t>
            </a:r>
            <a:r>
              <a:rPr sz="2000" b="1" spc="-2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the</a:t>
            </a:r>
            <a:r>
              <a:rPr sz="2000" b="1" spc="-13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page.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7983" y="1544361"/>
            <a:ext cx="10501211" cy="9105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Contains</a:t>
            </a:r>
            <a:r>
              <a:rPr sz="2000" b="1" spc="-38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the</a:t>
            </a:r>
            <a:r>
              <a:rPr sz="2000" b="1" spc="-13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portfolio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3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title</a:t>
            </a:r>
            <a:r>
              <a:rPr sz="2000" b="1" spc="-1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(Student</a:t>
            </a:r>
            <a:r>
              <a:rPr sz="2000" b="1" spc="-19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Name) and</a:t>
            </a:r>
            <a:r>
              <a:rPr sz="2000" b="1" spc="-27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navigation</a:t>
            </a:r>
            <a:r>
              <a:rPr sz="2000" b="1" spc="-47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links.</a:t>
            </a:r>
          </a:p>
          <a:p>
            <a:pPr marL="0" marR="0">
              <a:lnSpc>
                <a:spcPts val="2326"/>
              </a:lnSpc>
              <a:spcBef>
                <a:spcPts val="73"/>
              </a:spcBef>
              <a:spcAft>
                <a:spcPts val="0"/>
              </a:spcAft>
            </a:pP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Links allow</a:t>
            </a:r>
            <a:r>
              <a:rPr sz="2000" b="1" spc="-13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smooth</a:t>
            </a:r>
            <a:r>
              <a:rPr sz="2000" b="1" spc="-18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scrolling</a:t>
            </a:r>
            <a:r>
              <a:rPr sz="2000" b="1" spc="-24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3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to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different</a:t>
            </a:r>
            <a:r>
              <a:rPr sz="2000" b="1" spc="-3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sections:</a:t>
            </a:r>
            <a:r>
              <a:rPr sz="2000" b="1" spc="-2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About,</a:t>
            </a:r>
            <a:r>
              <a:rPr sz="2000" b="1" spc="-2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Education,</a:t>
            </a:r>
            <a:r>
              <a:rPr sz="2000" b="1" spc="-2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3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Skills,</a:t>
            </a:r>
            <a:r>
              <a:rPr sz="2000" b="1" spc="17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Certificates,</a:t>
            </a:r>
          </a:p>
          <a:p>
            <a:pPr marL="0" marR="0">
              <a:lnSpc>
                <a:spcPts val="2326"/>
              </a:lnSpc>
              <a:spcBef>
                <a:spcPts val="73"/>
              </a:spcBef>
              <a:spcAft>
                <a:spcPts val="0"/>
              </a:spcAft>
            </a:pP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Projects,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and</a:t>
            </a:r>
            <a:r>
              <a:rPr sz="2000" b="1" spc="-29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Contact.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47982" y="2458480"/>
            <a:ext cx="7838201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9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Background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color: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Green</a:t>
            </a:r>
            <a:r>
              <a:rPr sz="2000" b="1" spc="-33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(#4CAF50)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for</a:t>
            </a:r>
            <a:r>
              <a:rPr sz="2000" b="1" spc="-23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professional</a:t>
            </a:r>
            <a:r>
              <a:rPr sz="2000" b="1" spc="-3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appearance.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7980" y="3033075"/>
            <a:ext cx="8005727" cy="1243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0000"/>
                </a:solidFill>
                <a:latin typeface="IRHWCC+Segoe UI Symbol"/>
                <a:cs typeface="IRHWCC+Segoe UI Symbol"/>
              </a:rPr>
              <a:t></a:t>
            </a:r>
            <a:r>
              <a:rPr sz="2000" spc="-54" dirty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sz="2000" b="1" dirty="0">
                <a:solidFill>
                  <a:srgbClr val="FF66CC"/>
                </a:solidFill>
                <a:latin typeface="QQBAWU+Trebuchet MS Bold"/>
                <a:cs typeface="QQBAWU+Trebuchet MS Bold"/>
              </a:rPr>
              <a:t>2. About</a:t>
            </a:r>
            <a:r>
              <a:rPr sz="2000" b="1" spc="-30" dirty="0">
                <a:solidFill>
                  <a:srgbClr val="FF66CC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1" dirty="0">
                <a:solidFill>
                  <a:srgbClr val="FF66CC"/>
                </a:solidFill>
                <a:latin typeface="QQBAWU+Trebuchet MS Bold"/>
                <a:cs typeface="QQBAWU+Trebuchet MS Bold"/>
              </a:rPr>
              <a:t>Section</a:t>
            </a:r>
          </a:p>
          <a:p>
            <a:pPr marL="0" marR="0">
              <a:lnSpc>
                <a:spcPts val="2326"/>
              </a:lnSpc>
              <a:spcBef>
                <a:spcPts val="15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Provides</a:t>
            </a:r>
            <a:r>
              <a:rPr sz="2000" b="1" spc="-1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</a:t>
            </a:r>
            <a:r>
              <a:rPr sz="2000" b="1" spc="-25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short</a:t>
            </a:r>
            <a:r>
              <a:rPr sz="2000" b="1" spc="-19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introduction</a:t>
            </a:r>
            <a:r>
              <a:rPr sz="2000" b="1" spc="-2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of</a:t>
            </a:r>
            <a:r>
              <a:rPr sz="2000" b="1" spc="-2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the</a:t>
            </a:r>
            <a:r>
              <a:rPr sz="2000" b="1" spc="-13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student.</a:t>
            </a:r>
          </a:p>
          <a:p>
            <a:pPr>
              <a:lnSpc>
                <a:spcPts val="2326"/>
              </a:lnSpc>
              <a:spcBef>
                <a:spcPts val="73"/>
              </a:spcBef>
            </a:pP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Includes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name,</a:t>
            </a:r>
            <a:r>
              <a:rPr sz="2000" b="1" spc="-24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course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3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(BCA),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and</a:t>
            </a:r>
            <a:r>
              <a:rPr sz="2000" b="1" spc="-27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ambition</a:t>
            </a:r>
            <a:r>
              <a:rPr sz="2000" b="1" spc="-23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4" dirty="0" smtClean="0">
                <a:solidFill>
                  <a:srgbClr val="000000"/>
                </a:solidFill>
                <a:latin typeface="QQBAWU+Trebuchet MS Bold"/>
                <a:cs typeface="QQBAWU+Trebuchet MS Bold"/>
              </a:rPr>
              <a:t>(</a:t>
            </a:r>
            <a:r>
              <a:rPr lang="en-US" sz="2000" b="1" spc="-14" dirty="0" smtClean="0">
                <a:solidFill>
                  <a:srgbClr val="000000"/>
                </a:solidFill>
                <a:latin typeface="QQBAWU+Trebuchet MS Bold"/>
                <a:cs typeface="QQBAWU+Trebuchet MS Bold"/>
              </a:rPr>
              <a:t>to become a cloud professional)</a:t>
            </a:r>
            <a:endParaRPr sz="2000" b="1" spc="-10" dirty="0">
              <a:solidFill>
                <a:srgbClr val="000000"/>
              </a:solidFill>
              <a:latin typeface="QQBAWU+Trebuchet MS Bold"/>
              <a:cs typeface="QQBAWU+Trebuchet MS 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7979" y="4252535"/>
            <a:ext cx="2870798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FF0000"/>
                </a:solidFill>
                <a:latin typeface="IRHWCC+Segoe UI Symbol"/>
                <a:cs typeface="IRHWCC+Segoe UI Symbol"/>
              </a:rPr>
              <a:t></a:t>
            </a:r>
            <a:r>
              <a:rPr sz="2000" spc="-54" dirty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sz="2000" b="1" dirty="0">
                <a:solidFill>
                  <a:srgbClr val="FF66CC"/>
                </a:solidFill>
                <a:latin typeface="QQBAWU+Trebuchet MS Bold"/>
                <a:cs typeface="QQBAWU+Trebuchet MS Bold"/>
              </a:rPr>
              <a:t>3. </a:t>
            </a:r>
            <a:r>
              <a:rPr sz="2000" b="1" spc="-10" dirty="0">
                <a:solidFill>
                  <a:srgbClr val="FF66CC"/>
                </a:solidFill>
                <a:latin typeface="QQBAWU+Trebuchet MS Bold"/>
                <a:cs typeface="QQBAWU+Trebuchet MS Bold"/>
              </a:rPr>
              <a:t>Education</a:t>
            </a:r>
            <a:r>
              <a:rPr sz="2000" b="1" dirty="0">
                <a:solidFill>
                  <a:srgbClr val="FF66CC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1" dirty="0">
                <a:solidFill>
                  <a:srgbClr val="FF66CC"/>
                </a:solidFill>
                <a:latin typeface="QQBAWU+Trebuchet MS Bold"/>
                <a:cs typeface="QQBAWU+Trebuchet MS Bold"/>
              </a:rPr>
              <a:t>Section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7979" y="4592996"/>
            <a:ext cx="9521122" cy="9105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26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Displays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academic qualifications</a:t>
            </a:r>
            <a:r>
              <a:rPr sz="2000" b="1" spc="-28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in</a:t>
            </a:r>
            <a:r>
              <a:rPr sz="2000" b="1" spc="-2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</a:t>
            </a:r>
            <a:r>
              <a:rPr sz="2000" b="1" spc="-25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list</a:t>
            </a:r>
            <a:r>
              <a:rPr sz="2000" b="1" spc="-18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format.</a:t>
            </a:r>
          </a:p>
          <a:p>
            <a:pPr marL="0" marR="0">
              <a:lnSpc>
                <a:spcPts val="2326"/>
              </a:lnSpc>
              <a:spcBef>
                <a:spcPts val="73"/>
              </a:spcBef>
              <a:spcAft>
                <a:spcPts val="0"/>
              </a:spcAft>
            </a:pP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Covers</a:t>
            </a:r>
            <a:r>
              <a:rPr sz="2000" b="1" spc="-1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current</a:t>
            </a:r>
            <a:r>
              <a:rPr sz="2000" b="1" spc="-18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and</a:t>
            </a:r>
            <a:r>
              <a:rPr sz="2000" b="1" spc="-29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past</a:t>
            </a:r>
            <a:r>
              <a:rPr sz="2000" b="1" spc="-18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education</a:t>
            </a:r>
            <a:r>
              <a:rPr sz="2000" b="1" spc="-2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2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(BCA,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0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12th,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10th).Organized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spc="-13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clearly</a:t>
            </a:r>
            <a:r>
              <a:rPr sz="2000" b="1" spc="-14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for</a:t>
            </a:r>
            <a:r>
              <a:rPr sz="2000" b="1" spc="-24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 </a:t>
            </a: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easy</a:t>
            </a:r>
          </a:p>
          <a:p>
            <a:pPr marL="0" marR="0">
              <a:lnSpc>
                <a:spcPts val="2326"/>
              </a:lnSpc>
              <a:spcBef>
                <a:spcPts val="73"/>
              </a:spcBef>
              <a:spcAft>
                <a:spcPts val="0"/>
              </a:spcAft>
            </a:pPr>
            <a:r>
              <a:rPr sz="2000" b="1" dirty="0">
                <a:solidFill>
                  <a:srgbClr val="000000"/>
                </a:solidFill>
                <a:latin typeface="QQBAWU+Trebuchet MS Bold"/>
                <a:cs typeface="QQBAWU+Trebuchet MS Bold"/>
              </a:rPr>
              <a:t>understanding.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381232" y="6472146"/>
            <a:ext cx="22592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81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2D936A"/>
                </a:solidFill>
                <a:latin typeface="JSDCGP+Trebuchet MS"/>
                <a:cs typeface="JSDCGP+Trebuchet MS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6003" y="339798"/>
            <a:ext cx="2425501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95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0000"/>
                </a:solidFill>
                <a:latin typeface="IRHWCC+Segoe UI Symbol"/>
                <a:cs typeface="IRHWCC+Segoe UI Symbol"/>
              </a:rPr>
              <a:t></a:t>
            </a:r>
            <a:r>
              <a:rPr sz="2400" spc="-226" dirty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sz="2400" b="1" dirty="0">
                <a:solidFill>
                  <a:srgbClr val="FF66CC"/>
                </a:solidFill>
                <a:latin typeface="HRAWEC+Calibri Bold"/>
                <a:cs typeface="HRAWEC+Calibri Bold"/>
              </a:rPr>
              <a:t>4.</a:t>
            </a:r>
            <a:r>
              <a:rPr sz="2400" b="1" spc="-13" dirty="0">
                <a:solidFill>
                  <a:srgbClr val="FF66CC"/>
                </a:solidFill>
                <a:latin typeface="HRAWEC+Calibri Bold"/>
                <a:cs typeface="HRAWEC+Calibri Bold"/>
              </a:rPr>
              <a:t> </a:t>
            </a:r>
            <a:r>
              <a:rPr sz="2400" b="1" dirty="0">
                <a:solidFill>
                  <a:srgbClr val="FF66CC"/>
                </a:solidFill>
                <a:latin typeface="HRAWEC+Calibri Bold"/>
                <a:cs typeface="HRAWEC+Calibri Bold"/>
              </a:rPr>
              <a:t>Skills Section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5999" y="741790"/>
            <a:ext cx="9700394" cy="14875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Skills</a:t>
            </a:r>
            <a:r>
              <a:rPr sz="2400" b="1" spc="-13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are displayed in a grid-based card layout.</a:t>
            </a:r>
          </a:p>
          <a:p>
            <a:pPr marL="0" marR="0">
              <a:lnSpc>
                <a:spcPts val="287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Each</a:t>
            </a:r>
            <a:r>
              <a:rPr sz="2400" b="1" spc="-1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card</a:t>
            </a:r>
            <a:r>
              <a:rPr sz="2400" b="1" spc="-20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contains one skill (HTML, CSS, JavaScript, Python,</a:t>
            </a:r>
            <a:r>
              <a:rPr sz="2400" b="1" spc="13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HRAWEC+Calibri Bold"/>
                <a:cs typeface="HRAWEC+Calibri Bold"/>
              </a:rPr>
              <a:t>cloud </a:t>
            </a:r>
            <a:r>
              <a:rPr lang="en-US" sz="2400" b="1" dirty="0" err="1" smtClean="0">
                <a:solidFill>
                  <a:srgbClr val="000000"/>
                </a:solidFill>
                <a:latin typeface="HRAWEC+Calibri Bold"/>
                <a:cs typeface="HRAWEC+Calibri Bold"/>
              </a:rPr>
              <a:t>computing,AI</a:t>
            </a:r>
            <a:r>
              <a:rPr lang="en-US" sz="2400" b="1" dirty="0" smtClean="0">
                <a:solidFill>
                  <a:srgbClr val="000000"/>
                </a:solidFill>
                <a:latin typeface="HRAWEC+Calibri Bold"/>
                <a:cs typeface="HRAWEC+Calibri Bold"/>
              </a:rPr>
              <a:t>,</a:t>
            </a:r>
            <a:r>
              <a:rPr sz="2400" b="1" spc="13" dirty="0" smtClean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DCA)</a:t>
            </a:r>
          </a:p>
          <a:p>
            <a:pPr marL="0" marR="0">
              <a:lnSpc>
                <a:spcPts val="287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Hover effect is applied for interactivity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6001" y="2169564"/>
            <a:ext cx="3224973" cy="4103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0000"/>
                </a:solidFill>
                <a:latin typeface="IRHWCC+Segoe UI Symbol"/>
                <a:cs typeface="IRHWCC+Segoe UI Symbol"/>
              </a:rPr>
              <a:t></a:t>
            </a:r>
            <a:r>
              <a:rPr sz="2400" spc="-226" dirty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sz="2400" b="1" dirty="0">
                <a:solidFill>
                  <a:srgbClr val="FF66CC"/>
                </a:solidFill>
                <a:latin typeface="HRAWEC+Calibri Bold"/>
                <a:cs typeface="HRAWEC+Calibri Bold"/>
              </a:rPr>
              <a:t>5.</a:t>
            </a:r>
            <a:r>
              <a:rPr sz="2400" b="1" spc="-10" dirty="0">
                <a:solidFill>
                  <a:srgbClr val="FF66CC"/>
                </a:solidFill>
                <a:latin typeface="HRAWEC+Calibri Bold"/>
                <a:cs typeface="HRAWEC+Calibri Bold"/>
              </a:rPr>
              <a:t> </a:t>
            </a:r>
            <a:r>
              <a:rPr sz="2400" b="1" dirty="0">
                <a:solidFill>
                  <a:srgbClr val="FF66CC"/>
                </a:solidFill>
                <a:latin typeface="HRAWEC+Calibri Bold"/>
                <a:cs typeface="HRAWEC+Calibri Bold"/>
              </a:rPr>
              <a:t>Certificates</a:t>
            </a:r>
            <a:r>
              <a:rPr sz="2400" b="1" spc="22" dirty="0">
                <a:solidFill>
                  <a:srgbClr val="FF66CC"/>
                </a:solidFill>
                <a:latin typeface="HRAWEC+Calibri Bold"/>
                <a:cs typeface="HRAWEC+Calibri Bold"/>
              </a:rPr>
              <a:t> </a:t>
            </a:r>
            <a:r>
              <a:rPr sz="2400" b="1" dirty="0">
                <a:solidFill>
                  <a:srgbClr val="FF66CC"/>
                </a:solidFill>
                <a:latin typeface="HRAWEC+Calibri Bold"/>
                <a:cs typeface="HRAWEC+Calibri Bold"/>
              </a:rPr>
              <a:t>Section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6000" y="3998619"/>
            <a:ext cx="9938311" cy="1526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9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FF0000"/>
                </a:solidFill>
                <a:latin typeface="IRHWCC+Segoe UI Symbol"/>
                <a:cs typeface="IRHWCC+Segoe UI Symbol"/>
              </a:rPr>
              <a:t></a:t>
            </a:r>
            <a:r>
              <a:rPr sz="2400" spc="-226" dirty="0">
                <a:solidFill>
                  <a:srgbClr val="FF0000"/>
                </a:solidFill>
                <a:latin typeface="DejaVu Sans"/>
                <a:cs typeface="DejaVu Sans"/>
              </a:rPr>
              <a:t> </a:t>
            </a:r>
            <a:r>
              <a:rPr sz="2400" b="1" dirty="0">
                <a:solidFill>
                  <a:srgbClr val="FF66CC"/>
                </a:solidFill>
                <a:latin typeface="HRAWEC+Calibri Bold"/>
                <a:cs typeface="HRAWEC+Calibri Bold"/>
              </a:rPr>
              <a:t>6.</a:t>
            </a:r>
            <a:r>
              <a:rPr sz="2400" b="1" spc="-10" dirty="0">
                <a:solidFill>
                  <a:srgbClr val="FF66CC"/>
                </a:solidFill>
                <a:latin typeface="HRAWEC+Calibri Bold"/>
                <a:cs typeface="HRAWEC+Calibri Bold"/>
              </a:rPr>
              <a:t> </a:t>
            </a:r>
            <a:r>
              <a:rPr sz="2400" b="1" dirty="0">
                <a:solidFill>
                  <a:srgbClr val="FF66CC"/>
                </a:solidFill>
                <a:latin typeface="HRAWEC+Calibri Bold"/>
                <a:cs typeface="HRAWEC+Calibri Bold"/>
              </a:rPr>
              <a:t>Projects Section</a:t>
            </a:r>
          </a:p>
          <a:p>
            <a:pPr marL="0" marR="0">
              <a:lnSpc>
                <a:spcPts val="2855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Lists mini/major projects completed.</a:t>
            </a:r>
          </a:p>
          <a:p>
            <a:pPr marL="0" marR="0">
              <a:lnSpc>
                <a:spcPts val="287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Each</a:t>
            </a:r>
            <a:r>
              <a:rPr sz="2400" b="1" spc="-1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project is shown in a</a:t>
            </a:r>
            <a:r>
              <a:rPr sz="2400" b="1" spc="-1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card style with project</a:t>
            </a:r>
            <a:r>
              <a:rPr sz="2400" b="1" spc="-15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name and short description.</a:t>
            </a:r>
          </a:p>
          <a:p>
            <a:pPr marL="0" marR="0">
              <a:lnSpc>
                <a:spcPts val="2883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Example:</a:t>
            </a:r>
            <a:r>
              <a:rPr sz="2400" b="1" spc="-19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Portfolio Website,</a:t>
            </a:r>
            <a:r>
              <a:rPr sz="2400" b="1" spc="28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Library</a:t>
            </a:r>
            <a:r>
              <a:rPr sz="2400" b="1" spc="-11" dirty="0">
                <a:solidFill>
                  <a:srgbClr val="000000"/>
                </a:solidFill>
                <a:latin typeface="HRAWEC+Calibri Bold"/>
                <a:cs typeface="HRAWEC+Calibri Bold"/>
              </a:rPr>
              <a:t> </a:t>
            </a:r>
            <a:r>
              <a:rPr sz="2400" b="1" dirty="0">
                <a:solidFill>
                  <a:srgbClr val="000000"/>
                </a:solidFill>
                <a:latin typeface="HRAWEC+Calibri Bold"/>
                <a:cs typeface="HRAWEC+Calibri Bold"/>
              </a:rPr>
              <a:t>Management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329010" y="2708920"/>
            <a:ext cx="60896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Arial Black" pitchFamily="34" charset="0"/>
              </a:rPr>
              <a:t>Highlights completed certifications in a card format. Each card has a certificate name and a short description. Examples: AI, UI &amp; UX Design, DCA</a:t>
            </a:r>
            <a:endParaRPr lang="en-US" sz="2000" b="1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1274</Words>
  <Application>Microsoft Office PowerPoint</Application>
  <PresentationFormat>Custom</PresentationFormat>
  <Paragraphs>159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Calibri</vt:lpstr>
      <vt:lpstr>AJUDPA+Arial Bold</vt:lpstr>
      <vt:lpstr>HFOMJM+Calibri</vt:lpstr>
      <vt:lpstr>JSDCGP+Trebuchet MS</vt:lpstr>
      <vt:lpstr>QQBAWU+Trebuchet MS Bold</vt:lpstr>
      <vt:lpstr>NJUAOL+Trebuchet MS Bold</vt:lpstr>
      <vt:lpstr>HRAWEC+Calibri Bold</vt:lpstr>
      <vt:lpstr>DejaVu Sans</vt:lpstr>
      <vt:lpstr>MMUOFK+Calibri Bold</vt:lpstr>
      <vt:lpstr>IRHWCC+Segoe UI Symbol</vt:lpstr>
      <vt:lpstr>Arial Black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root</dc:creator>
  <cp:lastModifiedBy>Monish Kumar P</cp:lastModifiedBy>
  <cp:revision>20</cp:revision>
  <dcterms:modified xsi:type="dcterms:W3CDTF">2025-09-16T16:50:10Z</dcterms:modified>
</cp:coreProperties>
</file>