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2A551ED-C7F9-4761-B5CF-7670BB6E7E31}"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839B19D-DE08-414A-99D9-B0A4A7F1499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C2E22C6-9369-4FA0-A8BC-E94657EEAC3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1B41D75-6CF0-4DD6-ACC0-BF41CA1FC3D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2925AF9-6AE0-4E57-A1B0-5BE37698A51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799E416B-49B7-4EAA-8119-10BB692DBFFF}"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18DEC472-38E8-4AD4-AF18-14384A7391D9}"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8C2E78B0-1805-42C8-B2E2-6D5D29A57813}"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79742EE-9B06-414B-91D7-2AC20B9BFA8E}"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A3AB5718-8F51-4B94-AB04-C096D238CA10}"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E725096-9C61-4267-BF3D-BE95930F6E2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9BDF5D88-45C5-44F0-BF47-25EA22FF496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AF1E2B0D-50D8-4A29-896B-9921F6B46A86}"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7AA1CD2E-D0F1-48AC-B914-2E0D57CBF81D}"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A22055EB-5B70-49B0-B687-F88CA199421E}"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7B8DF3FD-1CD0-43EE-92B5-FAAD3965305E}"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FD316E39-CA86-4951-AABD-939DA4D1D7EE}"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6F8B9865-47C8-43D4-877E-5D46E4A6A9DB}"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7FD10B6-DBFB-41A7-89A8-B95241091E5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86C51E8-ABC0-4E42-BDA5-4AAEF357DAC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A3072BC-EC81-4908-AFDB-0304FA56CBC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2C00F19-B2F4-4F82-A006-82CE03548B5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0DD328-8FD8-4DBB-805D-DA45803F73B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EAE8AD0-BC15-42C6-A8D7-816973F2B9C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785C6A1A-7E66-4E38-86B7-83180969E06D}"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3E585A22-3E8D-42BA-9B97-3AF5FF7F85AD}"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key logger and security</a:t>
            </a:r>
            <a:endParaRPr lang="en-US" sz="3600" b="0" strike="noStrike" spc="-1">
              <a:solidFill>
                <a:schemeClr val="dk1"/>
              </a:solidFill>
              <a:latin typeface="Franklin Gothic Book"/>
            </a:endParaRPr>
          </a:p>
        </p:txBody>
      </p:sp>
      <p:sp>
        <p:nvSpPr>
          <p:cNvPr id="135"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136" name="TextBox 3"/>
          <p:cNvSpPr/>
          <p:nvPr/>
        </p:nvSpPr>
        <p:spPr>
          <a:xfrm>
            <a:off x="2820240" y="4269240"/>
            <a:ext cx="7979760" cy="13107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defTabSz="914400">
              <a:lnSpc>
                <a:spcPct val="100000"/>
              </a:lnSpc>
            </a:pPr>
            <a:r>
              <a:rPr lang="en-US" sz="2000" b="1" strike="noStrike" spc="-1" dirty="0">
                <a:solidFill>
                  <a:schemeClr val="accent1">
                    <a:lumMod val="75000"/>
                  </a:schemeClr>
                </a:solidFill>
                <a:latin typeface="Arial"/>
              </a:rPr>
              <a:t>Presented By:</a:t>
            </a:r>
            <a:endParaRPr lang="en-IN" sz="2000" b="0" strike="noStrike" spc="-1" dirty="0">
              <a:solidFill>
                <a:srgbClr val="000000"/>
              </a:solidFill>
              <a:latin typeface="Arial"/>
            </a:endParaRPr>
          </a:p>
          <a:p>
            <a:pPr defTabSz="914400">
              <a:lnSpc>
                <a:spcPct val="100000"/>
              </a:lnSpc>
            </a:pPr>
            <a:endParaRPr lang="en-IN"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a:t>
            </a:r>
            <a:r>
              <a:rPr lang="en-US" sz="2000" b="1" spc="-1" dirty="0" err="1">
                <a:solidFill>
                  <a:schemeClr val="accent1">
                    <a:lumMod val="75000"/>
                  </a:schemeClr>
                </a:solidFill>
                <a:latin typeface="Arial"/>
              </a:rPr>
              <a:t>Monish.r</a:t>
            </a:r>
            <a:r>
              <a:rPr lang="en-US" sz="2000" b="1" strike="noStrike" spc="-1" dirty="0">
                <a:solidFill>
                  <a:schemeClr val="accent1">
                    <a:lumMod val="75000"/>
                  </a:schemeClr>
                </a:solidFill>
                <a:latin typeface="Arial"/>
              </a:rPr>
              <a:t>  - Ganapathy </a:t>
            </a:r>
            <a:r>
              <a:rPr lang="en-US" sz="2000" b="1" strike="noStrike" spc="-1" dirty="0" err="1">
                <a:solidFill>
                  <a:schemeClr val="accent1">
                    <a:lumMod val="75000"/>
                  </a:schemeClr>
                </a:solidFill>
                <a:latin typeface="Arial"/>
              </a:rPr>
              <a:t>Chettiar</a:t>
            </a:r>
            <a:r>
              <a:rPr lang="en-US" sz="2000" b="1" strike="noStrike" spc="-1" dirty="0">
                <a:solidFill>
                  <a:schemeClr val="accent1">
                    <a:lumMod val="75000"/>
                  </a:schemeClr>
                </a:solidFill>
                <a:latin typeface="Arial"/>
              </a:rPr>
              <a:t> College of Engineering and     Technology – BE.CSE</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chemeClr val="dk1"/>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rgbClr val="002060"/>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rgbClr val="002060"/>
                </a:solidFill>
                <a:latin typeface="Arial"/>
              </a:rPr>
              <a:t>OUTLINE</a:t>
            </a:r>
            <a:endParaRPr lang="en-US" sz="2800" b="0" strike="noStrike" spc="-1">
              <a:solidFill>
                <a:schemeClr val="dk1"/>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r>
              <a:rPr lang="en-US" sz="2000" b="0" strike="noStrike" spc="-1">
                <a:solidFill>
                  <a:schemeClr val="dk1">
                    <a:lumMod val="75000"/>
                    <a:lumOff val="25000"/>
                  </a:schemeClr>
                </a:solidFill>
                <a:latin typeface="Arial"/>
                <a:ea typeface="Franklin Gothic Book"/>
              </a:rPr>
              <a:t>(Should not include solution)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Proposed System/Solution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System Development Approach </a:t>
            </a:r>
            <a:r>
              <a:rPr lang="en-US" sz="2000" b="0" strike="noStrike" spc="-1">
                <a:solidFill>
                  <a:schemeClr val="dk1">
                    <a:lumMod val="75000"/>
                    <a:lumOff val="25000"/>
                  </a:schemeClr>
                </a:solidFill>
                <a:latin typeface="Arial"/>
                <a:ea typeface="Franklin Gothic Book"/>
              </a:rPr>
              <a:t>(Technology Used)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Algorithm &amp; Deployment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 (Output Image)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References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641"/>
              </a:spcBef>
              <a:spcAft>
                <a:spcPts val="601"/>
              </a:spcAft>
              <a:buNone/>
              <a:tabLst>
                <a:tab pos="0" algn="l"/>
              </a:tabLst>
            </a:pPr>
            <a:r>
              <a:rPr lang="en-IN" sz="3200" b="0" strike="noStrike" spc="-1">
                <a:solidFill>
                  <a:srgbClr val="0F0F0F"/>
                </a:solidFill>
                <a:latin typeface="Franklin Gothic Book"/>
                <a:ea typeface="Franklin Gothic Book"/>
              </a:rPr>
              <a:t>Example:</a:t>
            </a:r>
            <a:r>
              <a:rPr lang="en-IN" sz="2800" b="0" strike="noStrike" spc="-1">
                <a:solidFill>
                  <a:srgbClr val="0F0F0F"/>
                </a:solidFill>
                <a:latin typeface="Franklin Gothic Book"/>
                <a:ea typeface="Franklin Gothic Book"/>
              </a:rPr>
              <a:t> </a:t>
            </a:r>
            <a:r>
              <a:rPr lang="en-IN" sz="2400" b="0" strike="noStrike" spc="-1">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4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Proposed Solution</a:t>
            </a:r>
            <a:endParaRPr lang="en-US" sz="4400" b="0" strike="noStrike" spc="-1">
              <a:solidFill>
                <a:schemeClr val="dk1"/>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Data Collection:</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Gather historical data on bike rentals, including time, date, location, and other relevant factors.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Utilize real-time data sources, such as weather conditions, events, and holidays, to enhance prediction accuracy.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Data Preprocessing:</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Clean and preprocess the collected data to handle missing values, outliers, and inconsistencies.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Feature engineering to extract relevant features from the data that might impact bike demand.</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Machine Learning Algorithm:</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Implement a machine learning algorithm, such as a time-series forecasting model (e.g., ARIMA, SARIMA, or LSTM), to predict bike counts based on historical patterns.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Consider incorporating other factors like weather conditions, day of the week, and special events to improve prediction accuracy.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Deployment:</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Develop a user-friendly interface or application that provides real-time predictions for bike counts at different hours.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Deploy the solution on a scalable and reliable platform, considering factors like server infrastructure, response time, and user accessibility.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Evaluation:</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Assess the model's performance using appropriate metrics such as Mean Absolute Error (MAE), Root Mean Squared Error (RMSE), or other relevant metrics.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Fine-tune the model based on feedback and continuous monitoring of prediction accuracy.</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ea typeface="Franklin Gothic Book"/>
              </a:rPr>
              <a:t>Result:</a:t>
            </a:r>
            <a:endParaRPr lang="en-US" sz="12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360"/>
              </a:spcBef>
              <a:spcAft>
                <a:spcPts val="601"/>
              </a:spcAft>
              <a:buNone/>
              <a:tabLst>
                <a:tab pos="0" algn="l"/>
              </a:tabLst>
            </a:pPr>
            <a:r>
              <a:rPr lang="en-IN" sz="1800" b="1" strike="noStrike" spc="-1">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pos="0" algn="l"/>
              </a:tabLst>
            </a:pPr>
            <a:r>
              <a:rPr lang="en-IN" sz="1800" b="1" strike="noStrike" spc="-1">
                <a:solidFill>
                  <a:srgbClr val="0F0F0F"/>
                </a:solidFill>
                <a:latin typeface="Franklin Gothic Book"/>
                <a:ea typeface="Franklin Gothic Book"/>
              </a:rPr>
              <a:t>System requirements</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pos="0" algn="l"/>
              </a:tabLst>
            </a:pPr>
            <a:r>
              <a:rPr lang="en-IN" sz="1800" b="1" strike="noStrike" spc="-1">
                <a:solidFill>
                  <a:srgbClr val="0F0F0F"/>
                </a:solidFill>
                <a:latin typeface="Franklin Gothic Book"/>
                <a:ea typeface="Franklin Gothic Book"/>
              </a:rPr>
              <a:t>Library required to build the model</a:t>
            </a: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marL="305280" indent="-305280" defTabSz="457200">
              <a:lnSpc>
                <a:spcPct val="11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In the Algorithm section, describe the machine learning algorithm chosen for predicting bike counts. Here's an example structure for this section:</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Algorithm Selection:</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Data Input:</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Specify the input features used by the algorithm, such as historical bike rental data, weather conditions, day of the week, and any other relevant factors.</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Training Process:</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Explain how the algorithm is trained using historical data. Highlight any specific considerations or techniques employed, such as cross-validation or hyperparameter tuning.</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Prediction Process:</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Detail how the trained algorithm makes predictions for future bike counts. Discuss any real-time data inputs considered during the prediction phase.</a:t>
            </a:r>
            <a:endParaRPr lang="en-US" sz="14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indent="0" defTabSz="457200">
              <a:lnSpc>
                <a:spcPct val="110000"/>
              </a:lnSpc>
              <a:spcBef>
                <a:spcPts val="479"/>
              </a:spcBef>
              <a:spcAft>
                <a:spcPts val="601"/>
              </a:spcAft>
              <a:buNone/>
              <a:tabLst>
                <a:tab pos="0" algn="l"/>
              </a:tabLst>
            </a:pPr>
            <a:r>
              <a:rPr lang="en-IN" sz="2400" b="0" strike="noStrike" spc="-1">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chemeClr val="dk1"/>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00"/>
              </a:spcBef>
              <a:spcAft>
                <a:spcPts val="601"/>
              </a:spcAft>
              <a:buClr>
                <a:srgbClr val="1CADE4"/>
              </a:buClr>
              <a:buSzPct val="92000"/>
              <a:buFont typeface="Wingdings 2" charset="2"/>
              <a:buChar char=""/>
            </a:pPr>
            <a:r>
              <a:rPr lang="en-IN" sz="2000" b="0" strike="noStrike" spc="-1">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000" b="0" strike="noStrike" spc="-1">
              <a:solidFill>
                <a:schemeClr val="dk1">
                  <a:lumMod val="75000"/>
                  <a:lumOff val="25000"/>
                </a:schemeClr>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chemeClr val="dk1">
                    <a:lumMod val="75000"/>
                    <a:lumOff val="25000"/>
                  </a:schemeClr>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52"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983" lnSpcReduction="10000"/>
          </a:bodyPr>
          <a:lstStyle/>
          <a:p>
            <a:pPr defTabSz="457200">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8</TotalTime>
  <Words>785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vt:lpstr>
      <vt:lpstr>Calibri</vt:lpstr>
      <vt:lpstr>Franklin Gothic Book</vt:lpstr>
      <vt:lpstr>Franklin Gothic Demi</vt:lpstr>
      <vt:lpstr>Symbol</vt:lpstr>
      <vt:lpstr>Times New Roman</vt:lpstr>
      <vt:lpstr>Wingdings</vt:lpstr>
      <vt:lpstr>Wingdings 2</vt:lpstr>
      <vt:lpstr>DividendVTI</vt:lpstr>
      <vt:lpstr>DividendVTI</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Gccet-1</cp:lastModifiedBy>
  <cp:revision>26</cp:revision>
  <dcterms:created xsi:type="dcterms:W3CDTF">2021-05-26T16:50:10Z</dcterms:created>
  <dcterms:modified xsi:type="dcterms:W3CDTF">2024-04-30T09:35:40Z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