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4"/>
  </p:notesMasterIdLst>
  <p:sldIdLst>
    <p:sldId id="256" r:id="rId2"/>
    <p:sldId id="257" r:id="rId3"/>
    <p:sldId id="259" r:id="rId4"/>
    <p:sldId id="260" r:id="rId5"/>
    <p:sldId id="261" r:id="rId6"/>
    <p:sldId id="262" r:id="rId7"/>
    <p:sldId id="271" r:id="rId8"/>
    <p:sldId id="263" r:id="rId9"/>
    <p:sldId id="269" r:id="rId10"/>
    <p:sldId id="266" r:id="rId11"/>
    <p:sldId id="278" r:id="rId12"/>
    <p:sldId id="267" r:id="rId13"/>
    <p:sldId id="268" r:id="rId14"/>
    <p:sldId id="265" r:id="rId15"/>
    <p:sldId id="258" r:id="rId16"/>
    <p:sldId id="272" r:id="rId17"/>
    <p:sldId id="264" r:id="rId18"/>
    <p:sldId id="273" r:id="rId19"/>
    <p:sldId id="277" r:id="rId20"/>
    <p:sldId id="276" r:id="rId21"/>
    <p:sldId id="274"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565CF-2745-4DE8-B262-314B3AF6DE79}" type="datetimeFigureOut">
              <a:rPr lang="en-IN" smtClean="0"/>
              <a:t>15-06-2020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CAEFF-4997-40DC-A1E3-9CCBD89E0EC2}" type="slidenum">
              <a:rPr lang="en-IN" smtClean="0"/>
              <a:t>‹#›</a:t>
            </a:fld>
            <a:endParaRPr lang="en-IN"/>
          </a:p>
        </p:txBody>
      </p:sp>
    </p:spTree>
    <p:extLst>
      <p:ext uri="{BB962C8B-B14F-4D97-AF65-F5344CB8AC3E}">
        <p14:creationId xmlns:p14="http://schemas.microsoft.com/office/powerpoint/2010/main" val="30458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CAEFF-4997-40DC-A1E3-9CCBD89E0EC2}" type="slidenum">
              <a:rPr lang="en-IN" smtClean="0"/>
              <a:t>20</a:t>
            </a:fld>
            <a:endParaRPr lang="en-IN"/>
          </a:p>
        </p:txBody>
      </p:sp>
    </p:spTree>
    <p:extLst>
      <p:ext uri="{BB962C8B-B14F-4D97-AF65-F5344CB8AC3E}">
        <p14:creationId xmlns:p14="http://schemas.microsoft.com/office/powerpoint/2010/main" val="203786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2533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ED45C-AA19-46D5-849B-9273B04445F8}"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91729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208726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662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393329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2443281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359712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1808390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384132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211181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179135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ED45C-AA19-46D5-849B-9273B04445F8}"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320259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ED45C-AA19-46D5-849B-9273B04445F8}" type="datetimeFigureOut">
              <a:rPr lang="en-IN" smtClean="0"/>
              <a:t>15-06-2020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88095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174559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277159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53ED45C-AA19-46D5-849B-9273B04445F8}" type="datetimeFigureOut">
              <a:rPr lang="en-IN" smtClean="0"/>
              <a:t>15-06-2020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10356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ED45C-AA19-46D5-849B-9273B04445F8}"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03253-8F2D-4840-BE0D-A8EE81F1E880}" type="slidenum">
              <a:rPr lang="en-IN" smtClean="0"/>
              <a:t>‹#›</a:t>
            </a:fld>
            <a:endParaRPr lang="en-IN"/>
          </a:p>
        </p:txBody>
      </p:sp>
    </p:spTree>
    <p:extLst>
      <p:ext uri="{BB962C8B-B14F-4D97-AF65-F5344CB8AC3E}">
        <p14:creationId xmlns:p14="http://schemas.microsoft.com/office/powerpoint/2010/main" val="114687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3ED45C-AA19-46D5-849B-9273B04445F8}" type="datetimeFigureOut">
              <a:rPr lang="en-IN" smtClean="0"/>
              <a:t>15-06-2020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803253-8F2D-4840-BE0D-A8EE81F1E880}" type="slidenum">
              <a:rPr lang="en-IN" smtClean="0"/>
              <a:t>‹#›</a:t>
            </a:fld>
            <a:endParaRPr lang="en-IN"/>
          </a:p>
        </p:txBody>
      </p:sp>
    </p:spTree>
    <p:extLst>
      <p:ext uri="{BB962C8B-B14F-4D97-AF65-F5344CB8AC3E}">
        <p14:creationId xmlns:p14="http://schemas.microsoft.com/office/powerpoint/2010/main" val="140160170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7EEC-5C4B-4314-89DC-7FA696244B79}"/>
              </a:ext>
            </a:extLst>
          </p:cNvPr>
          <p:cNvSpPr>
            <a:spLocks noGrp="1"/>
          </p:cNvSpPr>
          <p:nvPr>
            <p:ph type="ctrTitle"/>
          </p:nvPr>
        </p:nvSpPr>
        <p:spPr>
          <a:xfrm>
            <a:off x="1154955" y="2173670"/>
            <a:ext cx="8825658" cy="3329581"/>
          </a:xfrm>
        </p:spPr>
        <p:txBody>
          <a:bodyPr>
            <a:normAutofit fontScale="90000"/>
          </a:bodyPr>
          <a:lstStyle/>
          <a:p>
            <a:r>
              <a:rPr lang="en-IN" b="1" dirty="0"/>
              <a:t>An Intro to Android Development – Android Studio</a:t>
            </a:r>
            <a:br>
              <a:rPr lang="en-IN" dirty="0"/>
            </a:br>
            <a:endParaRPr lang="en-IN" dirty="0"/>
          </a:p>
        </p:txBody>
      </p:sp>
      <p:sp>
        <p:nvSpPr>
          <p:cNvPr id="3" name="Subtitle 2">
            <a:extLst>
              <a:ext uri="{FF2B5EF4-FFF2-40B4-BE49-F238E27FC236}">
                <a16:creationId xmlns:a16="http://schemas.microsoft.com/office/drawing/2014/main" id="{04633DDA-F93D-426F-821A-BC81CCB407D5}"/>
              </a:ext>
            </a:extLst>
          </p:cNvPr>
          <p:cNvSpPr>
            <a:spLocks noGrp="1"/>
          </p:cNvSpPr>
          <p:nvPr>
            <p:ph type="subTitle" idx="1"/>
          </p:nvPr>
        </p:nvSpPr>
        <p:spPr>
          <a:xfrm>
            <a:off x="2201336" y="4758526"/>
            <a:ext cx="8825658" cy="861420"/>
          </a:xfrm>
        </p:spPr>
        <p:txBody>
          <a:bodyPr>
            <a:noAutofit/>
          </a:bodyPr>
          <a:lstStyle/>
          <a:p>
            <a:pPr algn="r"/>
            <a:r>
              <a:rPr lang="en-IN" sz="2400" b="1" dirty="0"/>
              <a:t>- By </a:t>
            </a:r>
          </a:p>
          <a:p>
            <a:pPr algn="r"/>
            <a:r>
              <a:rPr lang="en-IN" sz="2400" b="1" dirty="0"/>
              <a:t>Monish Kumar V</a:t>
            </a:r>
          </a:p>
        </p:txBody>
      </p:sp>
      <p:sp>
        <p:nvSpPr>
          <p:cNvPr id="4" name="Title 1">
            <a:extLst>
              <a:ext uri="{FF2B5EF4-FFF2-40B4-BE49-F238E27FC236}">
                <a16:creationId xmlns:a16="http://schemas.microsoft.com/office/drawing/2014/main" id="{1433213D-B963-4CA4-976E-E84CE06721BE}"/>
              </a:ext>
            </a:extLst>
          </p:cNvPr>
          <p:cNvSpPr txBox="1">
            <a:spLocks/>
          </p:cNvSpPr>
          <p:nvPr/>
        </p:nvSpPr>
        <p:spPr>
          <a:xfrm>
            <a:off x="1154955" y="1030672"/>
            <a:ext cx="7093500" cy="50207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solidFill>
                  <a:schemeClr val="accent1"/>
                </a:solidFill>
              </a:rPr>
              <a:t>Shaastra Online Workshop Series presents,</a:t>
            </a:r>
          </a:p>
        </p:txBody>
      </p:sp>
    </p:spTree>
    <p:extLst>
      <p:ext uri="{BB962C8B-B14F-4D97-AF65-F5344CB8AC3E}">
        <p14:creationId xmlns:p14="http://schemas.microsoft.com/office/powerpoint/2010/main" val="328512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0030-E27D-47DB-8C3E-701628BD0971}"/>
              </a:ext>
            </a:extLst>
          </p:cNvPr>
          <p:cNvSpPr>
            <a:spLocks noGrp="1"/>
          </p:cNvSpPr>
          <p:nvPr>
            <p:ph type="title"/>
          </p:nvPr>
        </p:nvSpPr>
        <p:spPr/>
        <p:txBody>
          <a:bodyPr/>
          <a:lstStyle/>
          <a:p>
            <a:r>
              <a:rPr lang="en-IN" dirty="0"/>
              <a:t>Fragments</a:t>
            </a:r>
          </a:p>
        </p:txBody>
      </p:sp>
      <p:sp>
        <p:nvSpPr>
          <p:cNvPr id="3" name="Content Placeholder 2">
            <a:extLst>
              <a:ext uri="{FF2B5EF4-FFF2-40B4-BE49-F238E27FC236}">
                <a16:creationId xmlns:a16="http://schemas.microsoft.com/office/drawing/2014/main" id="{14217988-F3FA-4B24-AADE-36A31BABD257}"/>
              </a:ext>
            </a:extLst>
          </p:cNvPr>
          <p:cNvSpPr>
            <a:spLocks noGrp="1"/>
          </p:cNvSpPr>
          <p:nvPr>
            <p:ph idx="1"/>
          </p:nvPr>
        </p:nvSpPr>
        <p:spPr>
          <a:xfrm>
            <a:off x="319720" y="1825625"/>
            <a:ext cx="7110463" cy="4351338"/>
          </a:xfrm>
        </p:spPr>
        <p:txBody>
          <a:bodyPr>
            <a:normAutofit/>
          </a:bodyPr>
          <a:lstStyle/>
          <a:p>
            <a:r>
              <a:rPr lang="en-US" dirty="0"/>
              <a:t>You can think of a fragment as a modular section of an activity, which has its own lifecycle, receives its own input events, and which you can add or remove while the activity is running (sort of like a "sub activity" that you can reuse in different activities).</a:t>
            </a:r>
          </a:p>
          <a:p>
            <a:endParaRPr lang="en-US" dirty="0"/>
          </a:p>
          <a:p>
            <a:r>
              <a:rPr lang="en-US" dirty="0"/>
              <a:t>You can combine multiple fragments in a single activity to build a multi-pane UI and reuse a fragment in multiple activities.</a:t>
            </a:r>
          </a:p>
          <a:p>
            <a:endParaRPr lang="en-US" dirty="0"/>
          </a:p>
          <a:p>
            <a:r>
              <a:rPr lang="en-US" dirty="0"/>
              <a:t>It has its own layout, behavior and lifecycle callbacks, but it is killed/stopped if the activity is too.</a:t>
            </a:r>
            <a:endParaRPr lang="en-IN" dirty="0"/>
          </a:p>
        </p:txBody>
      </p:sp>
      <p:pic>
        <p:nvPicPr>
          <p:cNvPr id="4" name="Picture 3">
            <a:extLst>
              <a:ext uri="{FF2B5EF4-FFF2-40B4-BE49-F238E27FC236}">
                <a16:creationId xmlns:a16="http://schemas.microsoft.com/office/drawing/2014/main" id="{E5410AD1-5842-4CFE-B384-C7EE5FDAFA87}"/>
              </a:ext>
            </a:extLst>
          </p:cNvPr>
          <p:cNvPicPr>
            <a:picLocks noChangeAspect="1"/>
          </p:cNvPicPr>
          <p:nvPr/>
        </p:nvPicPr>
        <p:blipFill>
          <a:blip r:embed="rId2"/>
          <a:stretch>
            <a:fillRect/>
          </a:stretch>
        </p:blipFill>
        <p:spPr>
          <a:xfrm>
            <a:off x="8084467" y="289710"/>
            <a:ext cx="3491649" cy="6207376"/>
          </a:xfrm>
          <a:prstGeom prst="rect">
            <a:avLst/>
          </a:prstGeom>
        </p:spPr>
      </p:pic>
      <p:cxnSp>
        <p:nvCxnSpPr>
          <p:cNvPr id="6" name="Straight Arrow Connector 5">
            <a:extLst>
              <a:ext uri="{FF2B5EF4-FFF2-40B4-BE49-F238E27FC236}">
                <a16:creationId xmlns:a16="http://schemas.microsoft.com/office/drawing/2014/main" id="{AA25EA3A-EEBF-415E-A22A-10AA1D8AA34B}"/>
              </a:ext>
            </a:extLst>
          </p:cNvPr>
          <p:cNvCxnSpPr>
            <a:cxnSpLocks/>
          </p:cNvCxnSpPr>
          <p:nvPr/>
        </p:nvCxnSpPr>
        <p:spPr>
          <a:xfrm>
            <a:off x="7117237" y="1442301"/>
            <a:ext cx="831426" cy="38332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7367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776155-33C0-45AB-AB0D-CA2EBBC8C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627" y="167326"/>
            <a:ext cx="6523348" cy="6523348"/>
          </a:xfrm>
        </p:spPr>
      </p:pic>
      <p:cxnSp>
        <p:nvCxnSpPr>
          <p:cNvPr id="9" name="Straight Arrow Connector 8">
            <a:extLst>
              <a:ext uri="{FF2B5EF4-FFF2-40B4-BE49-F238E27FC236}">
                <a16:creationId xmlns:a16="http://schemas.microsoft.com/office/drawing/2014/main" id="{89C8CF33-7B24-417B-94E9-B216AE5E8458}"/>
              </a:ext>
            </a:extLst>
          </p:cNvPr>
          <p:cNvCxnSpPr/>
          <p:nvPr/>
        </p:nvCxnSpPr>
        <p:spPr>
          <a:xfrm flipH="1" flipV="1">
            <a:off x="7588577" y="894245"/>
            <a:ext cx="725864" cy="32993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a:extLst>
              <a:ext uri="{FF2B5EF4-FFF2-40B4-BE49-F238E27FC236}">
                <a16:creationId xmlns:a16="http://schemas.microsoft.com/office/drawing/2014/main" id="{46EBF77C-71FC-4F44-80CC-0B34B89D3616}"/>
              </a:ext>
            </a:extLst>
          </p:cNvPr>
          <p:cNvCxnSpPr>
            <a:cxnSpLocks/>
          </p:cNvCxnSpPr>
          <p:nvPr/>
        </p:nvCxnSpPr>
        <p:spPr>
          <a:xfrm flipV="1">
            <a:off x="3553906" y="887732"/>
            <a:ext cx="895547" cy="7002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EBCF8AF5-2F22-4A47-945F-FF194BDE35F6}"/>
              </a:ext>
            </a:extLst>
          </p:cNvPr>
          <p:cNvCxnSpPr>
            <a:cxnSpLocks/>
          </p:cNvCxnSpPr>
          <p:nvPr/>
        </p:nvCxnSpPr>
        <p:spPr>
          <a:xfrm>
            <a:off x="2468251" y="6199273"/>
            <a:ext cx="161355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14">
            <a:extLst>
              <a:ext uri="{FF2B5EF4-FFF2-40B4-BE49-F238E27FC236}">
                <a16:creationId xmlns:a16="http://schemas.microsoft.com/office/drawing/2014/main" id="{AA320E61-E420-4836-B588-F2D0A83FBF56}"/>
              </a:ext>
            </a:extLst>
          </p:cNvPr>
          <p:cNvSpPr/>
          <p:nvPr/>
        </p:nvSpPr>
        <p:spPr>
          <a:xfrm>
            <a:off x="4238919" y="5833890"/>
            <a:ext cx="3623035" cy="603315"/>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3FB0657-5ACA-4203-9488-2EC6BB6DABFC}"/>
              </a:ext>
            </a:extLst>
          </p:cNvPr>
          <p:cNvCxnSpPr>
            <a:cxnSpLocks/>
          </p:cNvCxnSpPr>
          <p:nvPr/>
        </p:nvCxnSpPr>
        <p:spPr>
          <a:xfrm flipH="1" flipV="1">
            <a:off x="5542961" y="2421387"/>
            <a:ext cx="857839" cy="64102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Title 21">
            <a:extLst>
              <a:ext uri="{FF2B5EF4-FFF2-40B4-BE49-F238E27FC236}">
                <a16:creationId xmlns:a16="http://schemas.microsoft.com/office/drawing/2014/main" id="{F5A80A1D-5F96-4FB8-A890-A0FF58EADDA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035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8D35-3AAC-4537-AECF-28775B758265}"/>
              </a:ext>
            </a:extLst>
          </p:cNvPr>
          <p:cNvSpPr>
            <a:spLocks noGrp="1"/>
          </p:cNvSpPr>
          <p:nvPr>
            <p:ph type="title"/>
          </p:nvPr>
        </p:nvSpPr>
        <p:spPr/>
        <p:txBody>
          <a:bodyPr/>
          <a:lstStyle/>
          <a:p>
            <a:r>
              <a:rPr lang="en-IN" dirty="0"/>
              <a:t>Intent</a:t>
            </a:r>
          </a:p>
        </p:txBody>
      </p:sp>
      <p:sp>
        <p:nvSpPr>
          <p:cNvPr id="3" name="Content Placeholder 2">
            <a:extLst>
              <a:ext uri="{FF2B5EF4-FFF2-40B4-BE49-F238E27FC236}">
                <a16:creationId xmlns:a16="http://schemas.microsoft.com/office/drawing/2014/main" id="{6AA87CAF-A0D1-4BA1-864F-F467D9E07C41}"/>
              </a:ext>
            </a:extLst>
          </p:cNvPr>
          <p:cNvSpPr>
            <a:spLocks noGrp="1"/>
          </p:cNvSpPr>
          <p:nvPr>
            <p:ph idx="1"/>
          </p:nvPr>
        </p:nvSpPr>
        <p:spPr/>
        <p:txBody>
          <a:bodyPr>
            <a:normAutofit fontScale="92500" lnSpcReduction="10000"/>
          </a:bodyPr>
          <a:lstStyle/>
          <a:p>
            <a:r>
              <a:rPr lang="en-US" dirty="0"/>
              <a:t>An </a:t>
            </a:r>
            <a:r>
              <a:rPr lang="en-US" b="1" dirty="0"/>
              <a:t>Intent </a:t>
            </a:r>
            <a:r>
              <a:rPr lang="en-US" dirty="0"/>
              <a:t>is an abstract description of an operation to be performed.</a:t>
            </a:r>
          </a:p>
          <a:p>
            <a:r>
              <a:rPr lang="en-US" dirty="0"/>
              <a:t>In simple terms, intent is an messaging object which is passed between components like services, content providers, activities etc.</a:t>
            </a:r>
          </a:p>
          <a:p>
            <a:r>
              <a:rPr lang="en-US" dirty="0"/>
              <a:t>It is basically a passive data structure holding an abstract description of an action to be performed.</a:t>
            </a:r>
          </a:p>
          <a:p>
            <a:r>
              <a:rPr lang="en-US" dirty="0"/>
              <a:t>Its most significant use is in the launching of activities or moving between one activity to another.</a:t>
            </a:r>
          </a:p>
          <a:p>
            <a:r>
              <a:rPr lang="en-US" dirty="0"/>
              <a:t>Actions performed by intents (other than launching activities): sending info to broadcast receivers, communicating with background services (pause and play buttons in music players) and many more…</a:t>
            </a:r>
          </a:p>
          <a:p>
            <a:r>
              <a:rPr lang="en-US" dirty="0"/>
              <a:t>NOTE: The above mentioned intent actions can be performed two different apps or within the same app itself.</a:t>
            </a:r>
            <a:endParaRPr lang="en-IN" dirty="0"/>
          </a:p>
        </p:txBody>
      </p:sp>
    </p:spTree>
    <p:extLst>
      <p:ext uri="{BB962C8B-B14F-4D97-AF65-F5344CB8AC3E}">
        <p14:creationId xmlns:p14="http://schemas.microsoft.com/office/powerpoint/2010/main" val="33533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F2ED-B2D8-469A-AC8F-493678D549CB}"/>
              </a:ext>
            </a:extLst>
          </p:cNvPr>
          <p:cNvSpPr>
            <a:spLocks noGrp="1"/>
          </p:cNvSpPr>
          <p:nvPr>
            <p:ph type="title"/>
          </p:nvPr>
        </p:nvSpPr>
        <p:spPr/>
        <p:txBody>
          <a:bodyPr/>
          <a:lstStyle/>
          <a:p>
            <a:r>
              <a:rPr lang="en-IN" dirty="0"/>
              <a:t>Types of intents</a:t>
            </a:r>
          </a:p>
        </p:txBody>
      </p:sp>
      <p:sp>
        <p:nvSpPr>
          <p:cNvPr id="3" name="Content Placeholder 2">
            <a:extLst>
              <a:ext uri="{FF2B5EF4-FFF2-40B4-BE49-F238E27FC236}">
                <a16:creationId xmlns:a16="http://schemas.microsoft.com/office/drawing/2014/main" id="{D5D7F0E9-68E6-46CA-A233-CAC3553E5892}"/>
              </a:ext>
            </a:extLst>
          </p:cNvPr>
          <p:cNvSpPr>
            <a:spLocks noGrp="1"/>
          </p:cNvSpPr>
          <p:nvPr>
            <p:ph idx="1"/>
          </p:nvPr>
        </p:nvSpPr>
        <p:spPr>
          <a:xfrm>
            <a:off x="396299" y="1734532"/>
            <a:ext cx="8946541" cy="4513867"/>
          </a:xfrm>
        </p:spPr>
        <p:txBody>
          <a:bodyPr>
            <a:normAutofit/>
          </a:bodyPr>
          <a:lstStyle/>
          <a:p>
            <a:r>
              <a:rPr lang="en-US" dirty="0"/>
              <a:t>There are two types of intents in android: implicit and explicit.</a:t>
            </a:r>
          </a:p>
          <a:p>
            <a:endParaRPr lang="en-US" dirty="0"/>
          </a:p>
          <a:p>
            <a:r>
              <a:rPr lang="en-US" b="1" dirty="0"/>
              <a:t>Implicit Intent:</a:t>
            </a:r>
            <a:r>
              <a:rPr lang="en-US" dirty="0"/>
              <a:t> While using an implicit Intent component, the component to which you are sending a particular message is not specified. An action to be performed is declared by implicit intent. Then android operating system will filter out component which will respond to the action and lets user decide the target component. (Ex: Sharing photos from your Gallery app).</a:t>
            </a:r>
          </a:p>
          <a:p>
            <a:endParaRPr lang="en-US" dirty="0"/>
          </a:p>
          <a:p>
            <a:r>
              <a:rPr lang="en-US" b="1" dirty="0"/>
              <a:t>Explicit Intent:</a:t>
            </a:r>
            <a:r>
              <a:rPr lang="en-US" dirty="0"/>
              <a:t> While using an explicit intent the target component is specified. So only the specified target component will be invoked. (Ex: Moving between Activities).</a:t>
            </a:r>
            <a:endParaRPr lang="en-IN" dirty="0"/>
          </a:p>
        </p:txBody>
      </p:sp>
      <p:pic>
        <p:nvPicPr>
          <p:cNvPr id="5" name="Picture 4">
            <a:extLst>
              <a:ext uri="{FF2B5EF4-FFF2-40B4-BE49-F238E27FC236}">
                <a16:creationId xmlns:a16="http://schemas.microsoft.com/office/drawing/2014/main" id="{485C474A-82F1-49E6-BC94-6C7B3B83F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7216" y="2215299"/>
            <a:ext cx="2860241" cy="2554664"/>
          </a:xfrm>
          <a:prstGeom prst="rect">
            <a:avLst/>
          </a:prstGeom>
          <a:ln>
            <a:noFill/>
          </a:ln>
          <a:effectLst>
            <a:softEdge rad="112500"/>
          </a:effectLst>
        </p:spPr>
      </p:pic>
    </p:spTree>
    <p:extLst>
      <p:ext uri="{BB962C8B-B14F-4D97-AF65-F5344CB8AC3E}">
        <p14:creationId xmlns:p14="http://schemas.microsoft.com/office/powerpoint/2010/main" val="19310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1816-E1E1-4A6F-945A-816538C0CF1C}"/>
              </a:ext>
            </a:extLst>
          </p:cNvPr>
          <p:cNvSpPr>
            <a:spLocks noGrp="1"/>
          </p:cNvSpPr>
          <p:nvPr>
            <p:ph type="title"/>
          </p:nvPr>
        </p:nvSpPr>
        <p:spPr/>
        <p:txBody>
          <a:bodyPr/>
          <a:lstStyle/>
          <a:p>
            <a:r>
              <a:rPr lang="en-IN" dirty="0"/>
              <a:t>Android App Lifecyle</a:t>
            </a:r>
          </a:p>
        </p:txBody>
      </p:sp>
      <p:sp>
        <p:nvSpPr>
          <p:cNvPr id="3" name="Content Placeholder 2">
            <a:extLst>
              <a:ext uri="{FF2B5EF4-FFF2-40B4-BE49-F238E27FC236}">
                <a16:creationId xmlns:a16="http://schemas.microsoft.com/office/drawing/2014/main" id="{B23CDDE9-CC49-4B88-BF2A-E07E27BEA73A}"/>
              </a:ext>
            </a:extLst>
          </p:cNvPr>
          <p:cNvSpPr>
            <a:spLocks noGrp="1"/>
          </p:cNvSpPr>
          <p:nvPr>
            <p:ph idx="1"/>
          </p:nvPr>
        </p:nvSpPr>
        <p:spPr>
          <a:xfrm>
            <a:off x="838200" y="1382560"/>
            <a:ext cx="6608975" cy="4351338"/>
          </a:xfrm>
        </p:spPr>
        <p:txBody>
          <a:bodyPr>
            <a:noAutofit/>
          </a:bodyPr>
          <a:lstStyle/>
          <a:p>
            <a:r>
              <a:rPr lang="en-US" sz="1700" dirty="0"/>
              <a:t>As a user navigates through, out of, and back to your app, the Activity instances in your app transition through different states in their lifecycle. The Activity class provides a number of callbacks that allow the activity to know that a state has changed: that the system is creating or stopping or resuming or destroying the process in which the activity resides.</a:t>
            </a:r>
          </a:p>
          <a:p>
            <a:r>
              <a:rPr lang="en-US" sz="1700" dirty="0"/>
              <a:t>To navigate transitions between stages of the activity lifecycle, the Activity class provides a core set of six callbacks:</a:t>
            </a:r>
          </a:p>
          <a:p>
            <a:pPr marL="914400" lvl="1" indent="-457200">
              <a:buFont typeface="+mj-lt"/>
              <a:buAutoNum type="arabicPeriod"/>
            </a:pPr>
            <a:r>
              <a:rPr lang="en-US" sz="1700" dirty="0" err="1"/>
              <a:t>onCreate</a:t>
            </a:r>
            <a:r>
              <a:rPr lang="en-US" sz="1700" dirty="0"/>
              <a:t>()</a:t>
            </a:r>
          </a:p>
          <a:p>
            <a:pPr marL="914400" lvl="1" indent="-457200">
              <a:buFont typeface="+mj-lt"/>
              <a:buAutoNum type="arabicPeriod"/>
            </a:pPr>
            <a:r>
              <a:rPr lang="en-US" sz="1700" dirty="0" err="1"/>
              <a:t>onStart</a:t>
            </a:r>
            <a:r>
              <a:rPr lang="en-US" sz="1700" dirty="0"/>
              <a:t>()</a:t>
            </a:r>
          </a:p>
          <a:p>
            <a:pPr marL="914400" lvl="1" indent="-457200">
              <a:buFont typeface="+mj-lt"/>
              <a:buAutoNum type="arabicPeriod"/>
            </a:pPr>
            <a:r>
              <a:rPr lang="en-US" sz="1700" dirty="0" err="1"/>
              <a:t>onResume</a:t>
            </a:r>
            <a:r>
              <a:rPr lang="en-US" sz="1700" dirty="0"/>
              <a:t>()</a:t>
            </a:r>
          </a:p>
          <a:p>
            <a:pPr marL="914400" lvl="1" indent="-457200">
              <a:buFont typeface="+mj-lt"/>
              <a:buAutoNum type="arabicPeriod"/>
            </a:pPr>
            <a:r>
              <a:rPr lang="en-US" sz="1700" dirty="0" err="1"/>
              <a:t>onPause</a:t>
            </a:r>
            <a:r>
              <a:rPr lang="en-US" sz="1700" dirty="0"/>
              <a:t>()</a:t>
            </a:r>
          </a:p>
          <a:p>
            <a:pPr marL="914400" lvl="1" indent="-457200">
              <a:buFont typeface="+mj-lt"/>
              <a:buAutoNum type="arabicPeriod"/>
            </a:pPr>
            <a:r>
              <a:rPr lang="en-US" sz="1700" dirty="0" err="1"/>
              <a:t>onStop</a:t>
            </a:r>
            <a:r>
              <a:rPr lang="en-US" sz="1700" dirty="0"/>
              <a:t>()</a:t>
            </a:r>
          </a:p>
          <a:p>
            <a:pPr marL="914400" lvl="1" indent="-457200">
              <a:buFont typeface="+mj-lt"/>
              <a:buAutoNum type="arabicPeriod"/>
            </a:pPr>
            <a:r>
              <a:rPr lang="en-US" sz="1700" dirty="0" err="1"/>
              <a:t>onResume</a:t>
            </a:r>
            <a:r>
              <a:rPr lang="en-US" sz="1700" dirty="0"/>
              <a:t>()</a:t>
            </a:r>
            <a:endParaRPr lang="en-IN" sz="1700" dirty="0"/>
          </a:p>
        </p:txBody>
      </p:sp>
      <p:pic>
        <p:nvPicPr>
          <p:cNvPr id="3074" name="Picture 2">
            <a:extLst>
              <a:ext uri="{FF2B5EF4-FFF2-40B4-BE49-F238E27FC236}">
                <a16:creationId xmlns:a16="http://schemas.microsoft.com/office/drawing/2014/main" id="{32F1ADC2-560B-41AF-A8D3-1EB72A9C7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96048"/>
            <a:ext cx="4886325"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9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1E9A-5471-466F-B541-A30E40DEAA88}"/>
              </a:ext>
            </a:extLst>
          </p:cNvPr>
          <p:cNvSpPr>
            <a:spLocks noGrp="1"/>
          </p:cNvSpPr>
          <p:nvPr>
            <p:ph type="title"/>
          </p:nvPr>
        </p:nvSpPr>
        <p:spPr/>
        <p:txBody>
          <a:bodyPr/>
          <a:lstStyle/>
          <a:p>
            <a:r>
              <a:rPr lang="en-IN" dirty="0"/>
              <a:t>Setting up the environment for development</a:t>
            </a:r>
          </a:p>
        </p:txBody>
      </p:sp>
      <p:sp>
        <p:nvSpPr>
          <p:cNvPr id="3" name="Content Placeholder 2">
            <a:extLst>
              <a:ext uri="{FF2B5EF4-FFF2-40B4-BE49-F238E27FC236}">
                <a16:creationId xmlns:a16="http://schemas.microsoft.com/office/drawing/2014/main" id="{4E53154E-5A94-4520-AD30-7FE8F5798385}"/>
              </a:ext>
            </a:extLst>
          </p:cNvPr>
          <p:cNvSpPr>
            <a:spLocks noGrp="1"/>
          </p:cNvSpPr>
          <p:nvPr>
            <p:ph idx="1"/>
          </p:nvPr>
        </p:nvSpPr>
        <p:spPr/>
        <p:txBody>
          <a:bodyPr/>
          <a:lstStyle/>
          <a:p>
            <a:endParaRPr lang="en-IN" dirty="0"/>
          </a:p>
          <a:p>
            <a:r>
              <a:rPr lang="en-IN" dirty="0"/>
              <a:t>Install Java - </a:t>
            </a:r>
            <a:r>
              <a:rPr lang="en-IN" i="1" dirty="0"/>
              <a:t>Java SE 11 (LTS)</a:t>
            </a:r>
          </a:p>
          <a:p>
            <a:endParaRPr lang="en-IN" i="1" dirty="0"/>
          </a:p>
          <a:p>
            <a:r>
              <a:rPr lang="en-IN" dirty="0"/>
              <a:t>Install Android Studio</a:t>
            </a:r>
          </a:p>
          <a:p>
            <a:endParaRPr lang="en-IN" dirty="0"/>
          </a:p>
          <a:p>
            <a:r>
              <a:rPr lang="en-IN" dirty="0"/>
              <a:t>Install a Virtual Device (or) you could connect your mobile phone via a USB cable</a:t>
            </a:r>
          </a:p>
        </p:txBody>
      </p:sp>
    </p:spTree>
    <p:extLst>
      <p:ext uri="{BB962C8B-B14F-4D97-AF65-F5344CB8AC3E}">
        <p14:creationId xmlns:p14="http://schemas.microsoft.com/office/powerpoint/2010/main" val="158181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E80C-3E75-4647-91D9-123C6E36CAF4}"/>
              </a:ext>
            </a:extLst>
          </p:cNvPr>
          <p:cNvSpPr>
            <a:spLocks noGrp="1"/>
          </p:cNvSpPr>
          <p:nvPr>
            <p:ph type="title"/>
          </p:nvPr>
        </p:nvSpPr>
        <p:spPr/>
        <p:txBody>
          <a:bodyPr/>
          <a:lstStyle/>
          <a:p>
            <a:r>
              <a:rPr lang="en-IN" dirty="0"/>
              <a:t>Hello World Example – An App Overview</a:t>
            </a:r>
          </a:p>
        </p:txBody>
      </p:sp>
      <p:sp>
        <p:nvSpPr>
          <p:cNvPr id="4" name="Text Placeholder 3">
            <a:extLst>
              <a:ext uri="{FF2B5EF4-FFF2-40B4-BE49-F238E27FC236}">
                <a16:creationId xmlns:a16="http://schemas.microsoft.com/office/drawing/2014/main" id="{677403B2-3482-4543-9542-AC93A057225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3945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EAA1-4582-4887-B043-40E4F24350E9}"/>
              </a:ext>
            </a:extLst>
          </p:cNvPr>
          <p:cNvSpPr>
            <a:spLocks noGrp="1"/>
          </p:cNvSpPr>
          <p:nvPr>
            <p:ph type="title"/>
          </p:nvPr>
        </p:nvSpPr>
        <p:spPr/>
        <p:txBody>
          <a:bodyPr/>
          <a:lstStyle/>
          <a:p>
            <a:r>
              <a:rPr lang="en-IN" dirty="0"/>
              <a:t>Project Structure</a:t>
            </a:r>
          </a:p>
        </p:txBody>
      </p:sp>
      <p:sp>
        <p:nvSpPr>
          <p:cNvPr id="3" name="Content Placeholder 2">
            <a:extLst>
              <a:ext uri="{FF2B5EF4-FFF2-40B4-BE49-F238E27FC236}">
                <a16:creationId xmlns:a16="http://schemas.microsoft.com/office/drawing/2014/main" id="{5A43352A-3FE1-41F7-A433-19B85E00B62D}"/>
              </a:ext>
            </a:extLst>
          </p:cNvPr>
          <p:cNvSpPr>
            <a:spLocks noGrp="1"/>
          </p:cNvSpPr>
          <p:nvPr>
            <p:ph idx="1"/>
          </p:nvPr>
        </p:nvSpPr>
        <p:spPr>
          <a:xfrm>
            <a:off x="754514" y="2052918"/>
            <a:ext cx="8946541" cy="4195481"/>
          </a:xfrm>
        </p:spPr>
        <p:txBody>
          <a:bodyPr>
            <a:normAutofit fontScale="92500" lnSpcReduction="20000"/>
          </a:bodyPr>
          <a:lstStyle/>
          <a:p>
            <a:r>
              <a:rPr lang="en-IN" dirty="0"/>
              <a:t>java: Java class files containing app logic</a:t>
            </a:r>
          </a:p>
          <a:p>
            <a:r>
              <a:rPr lang="en-IN" dirty="0"/>
              <a:t>res: Different resource files</a:t>
            </a:r>
          </a:p>
          <a:p>
            <a:r>
              <a:rPr lang="en-IN" dirty="0"/>
              <a:t>anim: Animation resource files</a:t>
            </a:r>
          </a:p>
          <a:p>
            <a:r>
              <a:rPr lang="en-IN" dirty="0"/>
              <a:t>drawable: Images</a:t>
            </a:r>
          </a:p>
          <a:p>
            <a:r>
              <a:rPr lang="en-IN" dirty="0"/>
              <a:t>drawable-</a:t>
            </a:r>
            <a:r>
              <a:rPr lang="en-IN" dirty="0" err="1"/>
              <a:t>xdpi</a:t>
            </a:r>
            <a:r>
              <a:rPr lang="en-IN" dirty="0"/>
              <a:t>: Images depending on screen density</a:t>
            </a:r>
          </a:p>
          <a:p>
            <a:r>
              <a:rPr lang="en-IN" dirty="0"/>
              <a:t>layout: App layout files</a:t>
            </a:r>
          </a:p>
          <a:p>
            <a:r>
              <a:rPr lang="en-IN" dirty="0"/>
              <a:t>menu: Layout menu files</a:t>
            </a:r>
          </a:p>
          <a:p>
            <a:r>
              <a:rPr lang="en-IN" dirty="0"/>
              <a:t>values: Value files (strings, colors, arrays, etc)</a:t>
            </a:r>
          </a:p>
          <a:p>
            <a:r>
              <a:rPr lang="en-IN" dirty="0"/>
              <a:t>xml: XML files </a:t>
            </a:r>
          </a:p>
          <a:p>
            <a:r>
              <a:rPr lang="en-IN" dirty="0"/>
              <a:t>AndroidManifest.xml: App metadata file</a:t>
            </a:r>
          </a:p>
          <a:p>
            <a:r>
              <a:rPr lang="en-IN" dirty="0"/>
              <a:t>build.gradle: Build related settings</a:t>
            </a:r>
          </a:p>
        </p:txBody>
      </p:sp>
      <p:pic>
        <p:nvPicPr>
          <p:cNvPr id="4" name="Picture 3">
            <a:extLst>
              <a:ext uri="{FF2B5EF4-FFF2-40B4-BE49-F238E27FC236}">
                <a16:creationId xmlns:a16="http://schemas.microsoft.com/office/drawing/2014/main" id="{A1B3C519-B096-49D1-8F1E-BE34AFDF3E0E}"/>
              </a:ext>
            </a:extLst>
          </p:cNvPr>
          <p:cNvPicPr>
            <a:picLocks noChangeAspect="1"/>
          </p:cNvPicPr>
          <p:nvPr/>
        </p:nvPicPr>
        <p:blipFill>
          <a:blip r:embed="rId2"/>
          <a:stretch>
            <a:fillRect/>
          </a:stretch>
        </p:blipFill>
        <p:spPr>
          <a:xfrm>
            <a:off x="7993936" y="486149"/>
            <a:ext cx="3874416" cy="59501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652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DABC-7810-4FA4-8D12-CFFC8B8970F3}"/>
              </a:ext>
            </a:extLst>
          </p:cNvPr>
          <p:cNvSpPr>
            <a:spLocks noGrp="1"/>
          </p:cNvSpPr>
          <p:nvPr>
            <p:ph type="title"/>
          </p:nvPr>
        </p:nvSpPr>
        <p:spPr/>
        <p:txBody>
          <a:bodyPr/>
          <a:lstStyle/>
          <a:p>
            <a:r>
              <a:rPr lang="en-IN" sz="4400" dirty="0"/>
              <a:t>Android User Interface (XML)</a:t>
            </a:r>
            <a:endParaRPr lang="en-IN" dirty="0"/>
          </a:p>
        </p:txBody>
      </p:sp>
      <p:sp>
        <p:nvSpPr>
          <p:cNvPr id="7" name="Text Placeholder 6">
            <a:extLst>
              <a:ext uri="{FF2B5EF4-FFF2-40B4-BE49-F238E27FC236}">
                <a16:creationId xmlns:a16="http://schemas.microsoft.com/office/drawing/2014/main" id="{562CD384-B0D5-487D-BB20-216BF450FC9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5260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3F1DAE-378A-4A38-9367-9DEF15FEB525}"/>
              </a:ext>
            </a:extLst>
          </p:cNvPr>
          <p:cNvSpPr>
            <a:spLocks noGrp="1"/>
          </p:cNvSpPr>
          <p:nvPr>
            <p:ph type="title"/>
          </p:nvPr>
        </p:nvSpPr>
        <p:spPr/>
        <p:txBody>
          <a:bodyPr/>
          <a:lstStyle/>
          <a:p>
            <a:r>
              <a:rPr lang="en-IN" dirty="0"/>
              <a:t>View and ViewGroups</a:t>
            </a:r>
          </a:p>
        </p:txBody>
      </p:sp>
      <p:sp>
        <p:nvSpPr>
          <p:cNvPr id="5" name="Content Placeholder 4">
            <a:extLst>
              <a:ext uri="{FF2B5EF4-FFF2-40B4-BE49-F238E27FC236}">
                <a16:creationId xmlns:a16="http://schemas.microsoft.com/office/drawing/2014/main" id="{B65C7666-128F-4AF2-B386-0949AB137D2E}"/>
              </a:ext>
            </a:extLst>
          </p:cNvPr>
          <p:cNvSpPr>
            <a:spLocks noGrp="1"/>
          </p:cNvSpPr>
          <p:nvPr>
            <p:ph idx="1"/>
          </p:nvPr>
        </p:nvSpPr>
        <p:spPr/>
        <p:txBody>
          <a:bodyPr/>
          <a:lstStyle/>
          <a:p>
            <a:r>
              <a:rPr lang="en-US" b="1" dirty="0"/>
              <a:t>View: </a:t>
            </a:r>
            <a:r>
              <a:rPr lang="en-US" dirty="0"/>
              <a:t>The basic building block for user interface is a </a:t>
            </a:r>
            <a:r>
              <a:rPr lang="en-US" b="1" dirty="0"/>
              <a:t>View</a:t>
            </a:r>
            <a:r>
              <a:rPr lang="en-US" dirty="0"/>
              <a:t> object that is created from the View class and occupies a rectangular area on the screen. Views are the base class for UI components like TextView, Button, EditText, ImageView, etc…</a:t>
            </a:r>
          </a:p>
          <a:p>
            <a:endParaRPr lang="en-US" dirty="0"/>
          </a:p>
          <a:p>
            <a:r>
              <a:rPr lang="en-US" b="1" dirty="0"/>
              <a:t>ViewGroup: </a:t>
            </a:r>
            <a:r>
              <a:rPr lang="en-US" dirty="0"/>
              <a:t>The ViewGroup is a subclass of View. One or more Views can be grouped together into a ViewGroup. A ViewGroup provides the android layout in which we can order the appearance and sequence of views. Examples of ViewGroup are LinearLayout, FrameLayout, RelativeLayout etc.</a:t>
            </a:r>
            <a:endParaRPr lang="en-IN" dirty="0"/>
          </a:p>
        </p:txBody>
      </p:sp>
    </p:spTree>
    <p:extLst>
      <p:ext uri="{BB962C8B-B14F-4D97-AF65-F5344CB8AC3E}">
        <p14:creationId xmlns:p14="http://schemas.microsoft.com/office/powerpoint/2010/main" val="263567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5C17-E24C-41EB-A87D-9E64FD40CB03}"/>
              </a:ext>
            </a:extLst>
          </p:cNvPr>
          <p:cNvSpPr>
            <a:spLocks noGrp="1"/>
          </p:cNvSpPr>
          <p:nvPr>
            <p:ph type="title"/>
          </p:nvPr>
        </p:nvSpPr>
        <p:spPr/>
        <p:txBody>
          <a:bodyPr/>
          <a:lstStyle/>
          <a:p>
            <a:r>
              <a:rPr lang="en-IN" dirty="0"/>
              <a:t>What is Android and Android Studio?</a:t>
            </a:r>
          </a:p>
        </p:txBody>
      </p:sp>
      <p:sp>
        <p:nvSpPr>
          <p:cNvPr id="3" name="Content Placeholder 2">
            <a:extLst>
              <a:ext uri="{FF2B5EF4-FFF2-40B4-BE49-F238E27FC236}">
                <a16:creationId xmlns:a16="http://schemas.microsoft.com/office/drawing/2014/main" id="{0E306C9F-3402-4A0E-A1B8-1FA83331E35E}"/>
              </a:ext>
            </a:extLst>
          </p:cNvPr>
          <p:cNvSpPr>
            <a:spLocks noGrp="1"/>
          </p:cNvSpPr>
          <p:nvPr>
            <p:ph idx="1"/>
          </p:nvPr>
        </p:nvSpPr>
        <p:spPr/>
        <p:txBody>
          <a:bodyPr/>
          <a:lstStyle/>
          <a:p>
            <a:endParaRPr lang="en-US" dirty="0"/>
          </a:p>
          <a:p>
            <a:r>
              <a:rPr lang="en-US" dirty="0"/>
              <a:t>Android is an open source and Linux-based Operating System for mobile devices such as smartphones and tablets. Android was developed by the Open Handset Alliance, led by Google, and some other companies.</a:t>
            </a:r>
          </a:p>
          <a:p>
            <a:endParaRPr lang="en-US" dirty="0"/>
          </a:p>
          <a:p>
            <a:r>
              <a:rPr lang="en-US" dirty="0"/>
              <a:t>Android Studio is an </a:t>
            </a:r>
            <a:r>
              <a:rPr lang="en-IN" dirty="0"/>
              <a:t>integrated development environment </a:t>
            </a:r>
            <a:r>
              <a:rPr lang="en-US" dirty="0"/>
              <a:t>(IDE). It is a software that is used to build apps that are compatible with the Android OS.</a:t>
            </a:r>
            <a:endParaRPr lang="en-IN" dirty="0"/>
          </a:p>
        </p:txBody>
      </p:sp>
    </p:spTree>
    <p:extLst>
      <p:ext uri="{BB962C8B-B14F-4D97-AF65-F5344CB8AC3E}">
        <p14:creationId xmlns:p14="http://schemas.microsoft.com/office/powerpoint/2010/main" val="408858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7AFCF3-7B48-4FC2-9147-3333DE348DB8}"/>
              </a:ext>
            </a:extLst>
          </p:cNvPr>
          <p:cNvSpPr>
            <a:spLocks noGrp="1"/>
          </p:cNvSpPr>
          <p:nvPr>
            <p:ph type="title"/>
          </p:nvPr>
        </p:nvSpPr>
        <p:spPr/>
        <p:txBody>
          <a:bodyPr/>
          <a:lstStyle/>
          <a:p>
            <a:r>
              <a:rPr lang="en-IN" dirty="0"/>
              <a:t>Attributes (to name a few…)</a:t>
            </a:r>
          </a:p>
        </p:txBody>
      </p:sp>
      <p:sp>
        <p:nvSpPr>
          <p:cNvPr id="5" name="Content Placeholder 4">
            <a:extLst>
              <a:ext uri="{FF2B5EF4-FFF2-40B4-BE49-F238E27FC236}">
                <a16:creationId xmlns:a16="http://schemas.microsoft.com/office/drawing/2014/main" id="{4D31DE26-21C8-42EB-9C6F-DFC51338C20C}"/>
              </a:ext>
            </a:extLst>
          </p:cNvPr>
          <p:cNvSpPr>
            <a:spLocks noGrp="1"/>
          </p:cNvSpPr>
          <p:nvPr>
            <p:ph idx="1"/>
          </p:nvPr>
        </p:nvSpPr>
        <p:spPr>
          <a:xfrm>
            <a:off x="1103312" y="2052918"/>
            <a:ext cx="9332160" cy="4195481"/>
          </a:xfrm>
        </p:spPr>
        <p:txBody>
          <a:bodyPr>
            <a:normAutofit fontScale="92500"/>
          </a:bodyPr>
          <a:lstStyle/>
          <a:p>
            <a:r>
              <a:rPr lang="en-IN" dirty="0"/>
              <a:t>id – </a:t>
            </a:r>
            <a:r>
              <a:rPr lang="en-US" dirty="0"/>
              <a:t>The convention is to use </a:t>
            </a:r>
            <a:r>
              <a:rPr lang="en-US" b="1" i="1" dirty="0"/>
              <a:t>@+id/mybutton </a:t>
            </a:r>
            <a:endParaRPr lang="en-IN" dirty="0"/>
          </a:p>
          <a:p>
            <a:r>
              <a:rPr lang="en-IN" dirty="0"/>
              <a:t>Layout width and height – Ex: 20dp, </a:t>
            </a:r>
            <a:r>
              <a:rPr lang="en-IN" dirty="0" err="1"/>
              <a:t>match_parent</a:t>
            </a:r>
            <a:r>
              <a:rPr lang="en-IN" dirty="0"/>
              <a:t>, </a:t>
            </a:r>
            <a:r>
              <a:rPr lang="en-IN" dirty="0" err="1"/>
              <a:t>wrap_content</a:t>
            </a:r>
            <a:endParaRPr lang="en-IN" dirty="0"/>
          </a:p>
          <a:p>
            <a:r>
              <a:rPr lang="en-IN" dirty="0" err="1"/>
              <a:t>textSize</a:t>
            </a:r>
            <a:r>
              <a:rPr lang="en-IN" dirty="0"/>
              <a:t> (recommended to use sp as units), </a:t>
            </a:r>
            <a:r>
              <a:rPr lang="en-IN" dirty="0" err="1"/>
              <a:t>textColor</a:t>
            </a:r>
            <a:r>
              <a:rPr lang="en-IN" dirty="0"/>
              <a:t>, </a:t>
            </a:r>
            <a:r>
              <a:rPr lang="en-IN" dirty="0" err="1"/>
              <a:t>textStyle</a:t>
            </a:r>
            <a:r>
              <a:rPr lang="en-IN" dirty="0"/>
              <a:t>, </a:t>
            </a:r>
            <a:r>
              <a:rPr lang="en-IN" dirty="0" err="1"/>
              <a:t>fontFamily</a:t>
            </a:r>
            <a:endParaRPr lang="en-IN" dirty="0"/>
          </a:p>
          <a:p>
            <a:r>
              <a:rPr lang="en-IN" dirty="0"/>
              <a:t>visibility</a:t>
            </a:r>
          </a:p>
          <a:p>
            <a:r>
              <a:rPr lang="en-IN" dirty="0"/>
              <a:t>margin v/s padding</a:t>
            </a:r>
          </a:p>
          <a:p>
            <a:r>
              <a:rPr lang="en-IN" dirty="0"/>
              <a:t>gravity (alignment) – fill, centre, </a:t>
            </a:r>
            <a:r>
              <a:rPr lang="en-IN" dirty="0" err="1"/>
              <a:t>centre_horizontal</a:t>
            </a:r>
            <a:r>
              <a:rPr lang="en-IN" dirty="0"/>
              <a:t>, </a:t>
            </a:r>
            <a:r>
              <a:rPr lang="en-IN" dirty="0" err="1"/>
              <a:t>centre_vertical</a:t>
            </a:r>
            <a:r>
              <a:rPr lang="en-IN" dirty="0"/>
              <a:t>, top, bottom, left, right, etc…</a:t>
            </a:r>
          </a:p>
          <a:p>
            <a:r>
              <a:rPr lang="en-IN" dirty="0" err="1"/>
              <a:t>src</a:t>
            </a:r>
            <a:r>
              <a:rPr lang="en-IN" dirty="0"/>
              <a:t> &amp; background (both have the same purpose) – pictures are usually saved in the drawable folder. </a:t>
            </a:r>
            <a:r>
              <a:rPr lang="en-US" dirty="0"/>
              <a:t>You can also set the image content based on a URI from a content provider via </a:t>
            </a:r>
            <a:r>
              <a:rPr lang="en-US" dirty="0" err="1"/>
              <a:t>setImageURI</a:t>
            </a:r>
            <a:r>
              <a:rPr lang="en-US" dirty="0"/>
              <a:t>() in your Java file.</a:t>
            </a:r>
            <a:endParaRPr lang="en-IN" dirty="0"/>
          </a:p>
          <a:p>
            <a:r>
              <a:rPr lang="en-IN" dirty="0" err="1"/>
              <a:t>onClick</a:t>
            </a:r>
            <a:endParaRPr lang="en-IN" dirty="0"/>
          </a:p>
        </p:txBody>
      </p:sp>
    </p:spTree>
    <p:extLst>
      <p:ext uri="{BB962C8B-B14F-4D97-AF65-F5344CB8AC3E}">
        <p14:creationId xmlns:p14="http://schemas.microsoft.com/office/powerpoint/2010/main" val="201060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CDEF-B067-4A2B-AE40-4CD4A4E54506}"/>
              </a:ext>
            </a:extLst>
          </p:cNvPr>
          <p:cNvSpPr>
            <a:spLocks noGrp="1"/>
          </p:cNvSpPr>
          <p:nvPr>
            <p:ph type="title"/>
          </p:nvPr>
        </p:nvSpPr>
        <p:spPr/>
        <p:txBody>
          <a:bodyPr/>
          <a:lstStyle/>
          <a:p>
            <a:r>
              <a:rPr lang="en-IN" dirty="0"/>
              <a:t>Layouts (the popular ones..)</a:t>
            </a:r>
          </a:p>
        </p:txBody>
      </p:sp>
      <p:sp>
        <p:nvSpPr>
          <p:cNvPr id="3" name="Content Placeholder 2">
            <a:extLst>
              <a:ext uri="{FF2B5EF4-FFF2-40B4-BE49-F238E27FC236}">
                <a16:creationId xmlns:a16="http://schemas.microsoft.com/office/drawing/2014/main" id="{EF119995-8FD5-4177-BC92-857D9BDE20E1}"/>
              </a:ext>
            </a:extLst>
          </p:cNvPr>
          <p:cNvSpPr>
            <a:spLocks noGrp="1"/>
          </p:cNvSpPr>
          <p:nvPr>
            <p:ph idx="1"/>
          </p:nvPr>
        </p:nvSpPr>
        <p:spPr>
          <a:xfrm>
            <a:off x="1103312" y="1649690"/>
            <a:ext cx="8946541" cy="4598709"/>
          </a:xfrm>
        </p:spPr>
        <p:txBody>
          <a:bodyPr>
            <a:normAutofit fontScale="92500" lnSpcReduction="10000"/>
          </a:bodyPr>
          <a:lstStyle/>
          <a:p>
            <a:r>
              <a:rPr lang="en-US" b="1" dirty="0"/>
              <a:t>RelativeLayout:</a:t>
            </a:r>
            <a:r>
              <a:rPr lang="en-US" dirty="0"/>
              <a:t> RelativeLayout enables you to specify how child views are positioned relative to each other. The position of each element (view) can be specified as relative to sibling elements (such as to the left-of or below another view) or in positions relative to the parent RelativeLayout area (such as aligned to the bottom, left or center). Example: </a:t>
            </a:r>
            <a:r>
              <a:rPr lang="en-US" dirty="0" err="1"/>
              <a:t>android:layout_toRightOf</a:t>
            </a:r>
            <a:r>
              <a:rPr lang="en-US" dirty="0"/>
              <a:t>="@+id/button1"</a:t>
            </a:r>
          </a:p>
          <a:p>
            <a:endParaRPr lang="en-US" dirty="0"/>
          </a:p>
          <a:p>
            <a:r>
              <a:rPr lang="en-IN" b="1" dirty="0"/>
              <a:t>LinearLayout: </a:t>
            </a:r>
            <a:r>
              <a:rPr lang="en-US" dirty="0"/>
              <a:t>Android LinearLayout is a view group that aligns all children in either </a:t>
            </a:r>
            <a:r>
              <a:rPr lang="en-US" i="1" dirty="0"/>
              <a:t>vertically</a:t>
            </a:r>
            <a:r>
              <a:rPr lang="en-US" dirty="0"/>
              <a:t> or </a:t>
            </a:r>
            <a:r>
              <a:rPr lang="en-US" i="1" dirty="0"/>
              <a:t>horizontally in the same order of creation</a:t>
            </a:r>
            <a:r>
              <a:rPr lang="en-US" dirty="0"/>
              <a:t>.</a:t>
            </a:r>
          </a:p>
          <a:p>
            <a:endParaRPr lang="en-US" dirty="0"/>
          </a:p>
          <a:p>
            <a:r>
              <a:rPr lang="en-US" b="1" dirty="0"/>
              <a:t>ConstraintLayout: </a:t>
            </a:r>
            <a:r>
              <a:rPr lang="en-US" dirty="0"/>
              <a:t>ConstraintLayout, which is now the default layout in Android Studio, gives you many ways to place objects. You can constrain them to their container, to each other or to guidelines. This allows you to create large, complex, dynamic and responsive views in a flat hierarchy.</a:t>
            </a:r>
            <a:endParaRPr lang="en-IN" dirty="0"/>
          </a:p>
          <a:p>
            <a:endParaRPr lang="en-IN" dirty="0"/>
          </a:p>
        </p:txBody>
      </p:sp>
    </p:spTree>
    <p:extLst>
      <p:ext uri="{BB962C8B-B14F-4D97-AF65-F5344CB8AC3E}">
        <p14:creationId xmlns:p14="http://schemas.microsoft.com/office/powerpoint/2010/main" val="716723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044C-4141-4B41-A59C-BD88CCF85187}"/>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44932036-7981-4855-A211-6B6027F9D925}"/>
              </a:ext>
            </a:extLst>
          </p:cNvPr>
          <p:cNvSpPr>
            <a:spLocks noGrp="1"/>
          </p:cNvSpPr>
          <p:nvPr>
            <p:ph type="subTitle" idx="1"/>
          </p:nvPr>
        </p:nvSpPr>
        <p:spPr/>
        <p:txBody>
          <a:bodyPr>
            <a:normAutofit/>
          </a:bodyPr>
          <a:lstStyle/>
          <a:p>
            <a:r>
              <a:rPr lang="en-IN" sz="1600" dirty="0"/>
              <a:t>Up next: a Simple app with a login page</a:t>
            </a:r>
          </a:p>
        </p:txBody>
      </p:sp>
    </p:spTree>
    <p:extLst>
      <p:ext uri="{BB962C8B-B14F-4D97-AF65-F5344CB8AC3E}">
        <p14:creationId xmlns:p14="http://schemas.microsoft.com/office/powerpoint/2010/main" val="396879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AB35-2F36-49B5-A2CB-B9CA62BD87F8}"/>
              </a:ext>
            </a:extLst>
          </p:cNvPr>
          <p:cNvSpPr>
            <a:spLocks noGrp="1"/>
          </p:cNvSpPr>
          <p:nvPr>
            <p:ph type="title"/>
          </p:nvPr>
        </p:nvSpPr>
        <p:spPr>
          <a:xfrm>
            <a:off x="655538" y="443291"/>
            <a:ext cx="9404723" cy="1400530"/>
          </a:xfrm>
        </p:spPr>
        <p:txBody>
          <a:bodyPr/>
          <a:lstStyle/>
          <a:p>
            <a:r>
              <a:rPr lang="en-IN" dirty="0"/>
              <a:t>Components of an Android Application</a:t>
            </a:r>
          </a:p>
        </p:txBody>
      </p:sp>
      <p:pic>
        <p:nvPicPr>
          <p:cNvPr id="5" name="Content Placeholder 4">
            <a:extLst>
              <a:ext uri="{FF2B5EF4-FFF2-40B4-BE49-F238E27FC236}">
                <a16:creationId xmlns:a16="http://schemas.microsoft.com/office/drawing/2014/main" id="{2F1649A2-5872-469A-BCDF-C89311ED1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247" y="1989333"/>
            <a:ext cx="9477505" cy="4415949"/>
          </a:xfrm>
          <a:prstGeom prst="rect">
            <a:avLst/>
          </a:prstGeom>
          <a:ln>
            <a:noFill/>
          </a:ln>
          <a:effectLst>
            <a:softEdge rad="112500"/>
          </a:effectLst>
        </p:spPr>
      </p:pic>
    </p:spTree>
    <p:extLst>
      <p:ext uri="{BB962C8B-B14F-4D97-AF65-F5344CB8AC3E}">
        <p14:creationId xmlns:p14="http://schemas.microsoft.com/office/powerpoint/2010/main" val="373239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F5DF-AD28-4DE4-B7BD-225A49B05CFD}"/>
              </a:ext>
            </a:extLst>
          </p:cNvPr>
          <p:cNvSpPr>
            <a:spLocks noGrp="1"/>
          </p:cNvSpPr>
          <p:nvPr>
            <p:ph type="title"/>
          </p:nvPr>
        </p:nvSpPr>
        <p:spPr/>
        <p:txBody>
          <a:bodyPr/>
          <a:lstStyle/>
          <a:p>
            <a:r>
              <a:rPr lang="en-IN" dirty="0"/>
              <a:t>Activities</a:t>
            </a:r>
          </a:p>
        </p:txBody>
      </p:sp>
      <p:sp>
        <p:nvSpPr>
          <p:cNvPr id="3" name="Content Placeholder 2">
            <a:extLst>
              <a:ext uri="{FF2B5EF4-FFF2-40B4-BE49-F238E27FC236}">
                <a16:creationId xmlns:a16="http://schemas.microsoft.com/office/drawing/2014/main" id="{8B6CE0F2-21EB-4202-8EAE-7F28AD7F58CD}"/>
              </a:ext>
            </a:extLst>
          </p:cNvPr>
          <p:cNvSpPr>
            <a:spLocks noGrp="1"/>
          </p:cNvSpPr>
          <p:nvPr>
            <p:ph idx="1"/>
          </p:nvPr>
        </p:nvSpPr>
        <p:spPr>
          <a:xfrm>
            <a:off x="838200" y="1825625"/>
            <a:ext cx="5939672" cy="4351338"/>
          </a:xfrm>
        </p:spPr>
        <p:txBody>
          <a:bodyPr>
            <a:normAutofit/>
          </a:bodyPr>
          <a:lstStyle/>
          <a:p>
            <a:r>
              <a:rPr lang="en-US" dirty="0"/>
              <a:t>An activity represents a single screen with a user interface.</a:t>
            </a:r>
          </a:p>
          <a:p>
            <a:r>
              <a:rPr lang="en-US" dirty="0"/>
              <a:t>For example, an email application might have one activity that shows a list of new emails, another activity to compose an email, and one for reading emails.</a:t>
            </a:r>
          </a:p>
          <a:p>
            <a:r>
              <a:rPr lang="en-US" dirty="0"/>
              <a:t>If an application has more than one activity, then one of them should be marked as the activity that is presented when the application is launched.</a:t>
            </a:r>
          </a:p>
          <a:p>
            <a:r>
              <a:rPr lang="en-US" dirty="0"/>
              <a:t>TLDR: Any screen you come across in an android app is an ‘Activity’</a:t>
            </a:r>
            <a:endParaRPr lang="en-IN" dirty="0"/>
          </a:p>
        </p:txBody>
      </p:sp>
      <p:pic>
        <p:nvPicPr>
          <p:cNvPr id="2052" name="Picture 4" descr="Harbor Android App Design by Abhash Bikram Thapa for Leapfrog ...">
            <a:extLst>
              <a:ext uri="{FF2B5EF4-FFF2-40B4-BE49-F238E27FC236}">
                <a16:creationId xmlns:a16="http://schemas.microsoft.com/office/drawing/2014/main" id="{B01E579D-91BB-4806-86BD-8C89540F4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961" y="1825625"/>
            <a:ext cx="4933361" cy="37000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49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FD84-E076-4A84-B5EA-B3F332A7745B}"/>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2CCFFF1B-695F-40B2-B0C1-EE72D0D14647}"/>
              </a:ext>
            </a:extLst>
          </p:cNvPr>
          <p:cNvSpPr>
            <a:spLocks noGrp="1"/>
          </p:cNvSpPr>
          <p:nvPr>
            <p:ph idx="1"/>
          </p:nvPr>
        </p:nvSpPr>
        <p:spPr>
          <a:xfrm>
            <a:off x="424204" y="1960772"/>
            <a:ext cx="8653805" cy="4127368"/>
          </a:xfrm>
        </p:spPr>
        <p:txBody>
          <a:bodyPr>
            <a:normAutofit fontScale="92500" lnSpcReduction="10000"/>
          </a:bodyPr>
          <a:lstStyle/>
          <a:p>
            <a:r>
              <a:rPr lang="en-US" dirty="0"/>
              <a:t>A service is a component that runs in the background to perform long-running operations. </a:t>
            </a:r>
          </a:p>
          <a:p>
            <a:endParaRPr lang="en-US" dirty="0"/>
          </a:p>
          <a:p>
            <a:r>
              <a:rPr lang="en-US" dirty="0"/>
              <a:t>For example, a service might play music in the background while the user is in a different application, or it might fetch data (example: downloading) over the network without blocking user interaction with an activity.</a:t>
            </a:r>
          </a:p>
          <a:p>
            <a:endParaRPr lang="en-US" dirty="0"/>
          </a:p>
          <a:p>
            <a:r>
              <a:rPr lang="en-US" dirty="0"/>
              <a:t>Unlike an activity, a service doesn’t have an user interface (UI).</a:t>
            </a:r>
          </a:p>
          <a:p>
            <a:endParaRPr lang="en-US" dirty="0"/>
          </a:p>
          <a:p>
            <a:r>
              <a:rPr lang="en-US" dirty="0"/>
              <a:t>A service stops running once the app is shutdown (i.e. removed from recent tab history).</a:t>
            </a:r>
            <a:endParaRPr lang="en-IN" dirty="0"/>
          </a:p>
        </p:txBody>
      </p:sp>
      <p:pic>
        <p:nvPicPr>
          <p:cNvPr id="7" name="Picture 6">
            <a:extLst>
              <a:ext uri="{FF2B5EF4-FFF2-40B4-BE49-F238E27FC236}">
                <a16:creationId xmlns:a16="http://schemas.microsoft.com/office/drawing/2014/main" id="{BF0D4E60-F73B-4CC8-950A-ACD10B601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6435" y="4660684"/>
            <a:ext cx="2046777" cy="1767930"/>
          </a:xfrm>
          <a:prstGeom prst="rect">
            <a:avLst/>
          </a:prstGeom>
        </p:spPr>
      </p:pic>
      <p:pic>
        <p:nvPicPr>
          <p:cNvPr id="9" name="Picture 8">
            <a:extLst>
              <a:ext uri="{FF2B5EF4-FFF2-40B4-BE49-F238E27FC236}">
                <a16:creationId xmlns:a16="http://schemas.microsoft.com/office/drawing/2014/main" id="{0902EDA8-ED5B-49C0-9595-F6A2CC072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834" y="1451726"/>
            <a:ext cx="1540409" cy="2955303"/>
          </a:xfrm>
          <a:prstGeom prst="rect">
            <a:avLst/>
          </a:prstGeom>
        </p:spPr>
      </p:pic>
    </p:spTree>
    <p:extLst>
      <p:ext uri="{BB962C8B-B14F-4D97-AF65-F5344CB8AC3E}">
        <p14:creationId xmlns:p14="http://schemas.microsoft.com/office/powerpoint/2010/main" val="35986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88C3-8678-424C-86A6-F21308EAD0C2}"/>
              </a:ext>
            </a:extLst>
          </p:cNvPr>
          <p:cNvSpPr>
            <a:spLocks noGrp="1"/>
          </p:cNvSpPr>
          <p:nvPr>
            <p:ph type="title"/>
          </p:nvPr>
        </p:nvSpPr>
        <p:spPr/>
        <p:txBody>
          <a:bodyPr/>
          <a:lstStyle/>
          <a:p>
            <a:r>
              <a:rPr lang="en-IN" dirty="0"/>
              <a:t>Broadcast Receivers</a:t>
            </a:r>
          </a:p>
        </p:txBody>
      </p:sp>
      <p:sp>
        <p:nvSpPr>
          <p:cNvPr id="3" name="Content Placeholder 2">
            <a:extLst>
              <a:ext uri="{FF2B5EF4-FFF2-40B4-BE49-F238E27FC236}">
                <a16:creationId xmlns:a16="http://schemas.microsoft.com/office/drawing/2014/main" id="{09489F57-322F-4842-9638-6BAD529DF8D5}"/>
              </a:ext>
            </a:extLst>
          </p:cNvPr>
          <p:cNvSpPr>
            <a:spLocks noGrp="1"/>
          </p:cNvSpPr>
          <p:nvPr>
            <p:ph idx="1"/>
          </p:nvPr>
        </p:nvSpPr>
        <p:spPr>
          <a:xfrm>
            <a:off x="414779" y="1838228"/>
            <a:ext cx="11142483" cy="4730684"/>
          </a:xfrm>
        </p:spPr>
        <p:txBody>
          <a:bodyPr>
            <a:normAutofit lnSpcReduction="10000"/>
          </a:bodyPr>
          <a:lstStyle/>
          <a:p>
            <a:r>
              <a:rPr lang="en-US" dirty="0"/>
              <a:t>Android apps can send (or) receive broadcast messages from the Android system (or) other Android apps. These broadcasts are sent when an event of interest occurs. </a:t>
            </a:r>
          </a:p>
          <a:p>
            <a:endParaRPr lang="en-US" dirty="0"/>
          </a:p>
          <a:p>
            <a:r>
              <a:rPr lang="en-US" dirty="0"/>
              <a:t>For example, the Android system sends broadcasts when various system events occur, such as when the system boots up or the device starts charging. </a:t>
            </a:r>
          </a:p>
          <a:p>
            <a:endParaRPr lang="en-US" dirty="0"/>
          </a:p>
          <a:p>
            <a:r>
              <a:rPr lang="en-US" dirty="0"/>
              <a:t>Apps can also send custom broadcasts, for example, to notify other apps of something that they might be interested in (for example, some new data has been downloaded).</a:t>
            </a:r>
          </a:p>
          <a:p>
            <a:endParaRPr lang="en-US" dirty="0"/>
          </a:p>
          <a:p>
            <a:r>
              <a:rPr lang="en-US" dirty="0"/>
              <a:t>Apps can register to receive specific broadcasts. When a broadcast is sent, the system automatically routes these broadcasts to apps that have subscribed to receive that particular type of broadcast.</a:t>
            </a:r>
          </a:p>
        </p:txBody>
      </p:sp>
    </p:spTree>
    <p:extLst>
      <p:ext uri="{BB962C8B-B14F-4D97-AF65-F5344CB8AC3E}">
        <p14:creationId xmlns:p14="http://schemas.microsoft.com/office/powerpoint/2010/main" val="130680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1C93-17A8-4910-8347-D0E6B9E2AE08}"/>
              </a:ext>
            </a:extLst>
          </p:cNvPr>
          <p:cNvSpPr>
            <a:spLocks noGrp="1"/>
          </p:cNvSpPr>
          <p:nvPr>
            <p:ph type="title"/>
          </p:nvPr>
        </p:nvSpPr>
        <p:spPr/>
        <p:txBody>
          <a:bodyPr/>
          <a:lstStyle/>
          <a:p>
            <a:r>
              <a:rPr lang="en-IN" dirty="0"/>
              <a:t>Broadcast Receivers (contd.)</a:t>
            </a:r>
          </a:p>
        </p:txBody>
      </p:sp>
      <p:sp>
        <p:nvSpPr>
          <p:cNvPr id="3" name="Content Placeholder 2">
            <a:extLst>
              <a:ext uri="{FF2B5EF4-FFF2-40B4-BE49-F238E27FC236}">
                <a16:creationId xmlns:a16="http://schemas.microsoft.com/office/drawing/2014/main" id="{7AB81CBB-4DA3-46A8-9979-3FE54B273CED}"/>
              </a:ext>
            </a:extLst>
          </p:cNvPr>
          <p:cNvSpPr>
            <a:spLocks noGrp="1"/>
          </p:cNvSpPr>
          <p:nvPr>
            <p:ph idx="1"/>
          </p:nvPr>
        </p:nvSpPr>
        <p:spPr/>
        <p:txBody>
          <a:bodyPr/>
          <a:lstStyle/>
          <a:p>
            <a:r>
              <a:rPr lang="en-US" dirty="0"/>
              <a:t>Can be invoked when even when an app is not running.</a:t>
            </a:r>
          </a:p>
          <a:p>
            <a:endParaRPr lang="en-US" dirty="0"/>
          </a:p>
          <a:p>
            <a:r>
              <a:rPr lang="en-US" dirty="0"/>
              <a:t>Example: Notifications when you receive a message, alert messages when your network connectivity changes (Wi-Fi on/off, airplane mode,…) etc.</a:t>
            </a:r>
            <a:endParaRPr lang="en-IN" dirty="0"/>
          </a:p>
          <a:p>
            <a:endParaRPr lang="en-IN" dirty="0"/>
          </a:p>
        </p:txBody>
      </p:sp>
      <p:pic>
        <p:nvPicPr>
          <p:cNvPr id="5" name="Picture 4">
            <a:extLst>
              <a:ext uri="{FF2B5EF4-FFF2-40B4-BE49-F238E27FC236}">
                <a16:creationId xmlns:a16="http://schemas.microsoft.com/office/drawing/2014/main" id="{91A49083-1BBD-4287-B4FC-8CEBD96C6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869" y="4081707"/>
            <a:ext cx="4313500" cy="1879913"/>
          </a:xfrm>
          <a:prstGeom prst="rect">
            <a:avLst/>
          </a:prstGeom>
          <a:ln>
            <a:noFill/>
          </a:ln>
          <a:effectLst>
            <a:softEdge rad="112500"/>
          </a:effectLst>
        </p:spPr>
      </p:pic>
    </p:spTree>
    <p:extLst>
      <p:ext uri="{BB962C8B-B14F-4D97-AF65-F5344CB8AC3E}">
        <p14:creationId xmlns:p14="http://schemas.microsoft.com/office/powerpoint/2010/main" val="95863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7C33-9756-4ABD-8868-2F01328249BE}"/>
              </a:ext>
            </a:extLst>
          </p:cNvPr>
          <p:cNvSpPr>
            <a:spLocks noGrp="1"/>
          </p:cNvSpPr>
          <p:nvPr>
            <p:ph type="title"/>
          </p:nvPr>
        </p:nvSpPr>
        <p:spPr>
          <a:xfrm>
            <a:off x="838200" y="289711"/>
            <a:ext cx="10515600" cy="1325563"/>
          </a:xfrm>
        </p:spPr>
        <p:txBody>
          <a:bodyPr/>
          <a:lstStyle/>
          <a:p>
            <a:r>
              <a:rPr lang="en-IN" dirty="0"/>
              <a:t>Content Providers</a:t>
            </a:r>
          </a:p>
        </p:txBody>
      </p:sp>
      <p:sp>
        <p:nvSpPr>
          <p:cNvPr id="3" name="Content Placeholder 2">
            <a:extLst>
              <a:ext uri="{FF2B5EF4-FFF2-40B4-BE49-F238E27FC236}">
                <a16:creationId xmlns:a16="http://schemas.microsoft.com/office/drawing/2014/main" id="{C468A8AD-D250-4561-B1ED-1799665B9C85}"/>
              </a:ext>
            </a:extLst>
          </p:cNvPr>
          <p:cNvSpPr>
            <a:spLocks noGrp="1"/>
          </p:cNvSpPr>
          <p:nvPr>
            <p:ph idx="1"/>
          </p:nvPr>
        </p:nvSpPr>
        <p:spPr>
          <a:xfrm>
            <a:off x="311086" y="1687402"/>
            <a:ext cx="11547834" cy="4986780"/>
          </a:xfrm>
        </p:spPr>
        <p:txBody>
          <a:bodyPr>
            <a:normAutofit fontScale="92500" lnSpcReduction="20000"/>
          </a:bodyPr>
          <a:lstStyle/>
          <a:p>
            <a:r>
              <a:rPr lang="en-US" dirty="0"/>
              <a:t>As the name suggests, they provide content (data) to an application.</a:t>
            </a:r>
          </a:p>
          <a:p>
            <a:pPr marL="0" indent="0">
              <a:buNone/>
            </a:pPr>
            <a:endParaRPr lang="en-US" dirty="0"/>
          </a:p>
          <a:p>
            <a:r>
              <a:rPr lang="en-US" dirty="0"/>
              <a:t>Content providers can help an application manage access to data stored by itself or stored by other apps or provide a way to share data with other apps.</a:t>
            </a:r>
          </a:p>
          <a:p>
            <a:endParaRPr lang="en-US" dirty="0"/>
          </a:p>
          <a:p>
            <a:r>
              <a:rPr lang="en-US" dirty="0"/>
              <a:t>They encapsulate the data, and provide mechanisms for defining data security. Content providers are the standard interface that connects data in one process with code running in another process. </a:t>
            </a:r>
          </a:p>
          <a:p>
            <a:endParaRPr lang="en-US" dirty="0"/>
          </a:p>
          <a:p>
            <a:r>
              <a:rPr lang="en-US" dirty="0"/>
              <a:t>Content providers let you centralize content in one place and have many different applications access it as needed. Example: WhatsApp and Phone directory app</a:t>
            </a:r>
          </a:p>
          <a:p>
            <a:endParaRPr lang="en-US" dirty="0"/>
          </a:p>
          <a:p>
            <a:r>
              <a:rPr lang="en-US" dirty="0"/>
              <a:t>A content provider behaves very much like a database where you can query it, edit its content, as well as add or delete content using insert(), update(), delete(), and query() methods. In most cases this data is stored in an </a:t>
            </a:r>
            <a:r>
              <a:rPr lang="en-US" b="1" dirty="0" err="1"/>
              <a:t>SQlite</a:t>
            </a:r>
            <a:r>
              <a:rPr lang="en-US" dirty="0"/>
              <a:t> database.</a:t>
            </a:r>
            <a:endParaRPr lang="en-IN" dirty="0"/>
          </a:p>
        </p:txBody>
      </p:sp>
    </p:spTree>
    <p:extLst>
      <p:ext uri="{BB962C8B-B14F-4D97-AF65-F5344CB8AC3E}">
        <p14:creationId xmlns:p14="http://schemas.microsoft.com/office/powerpoint/2010/main" val="412779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C084-C667-4584-BF76-03711C23BB0B}"/>
              </a:ext>
            </a:extLst>
          </p:cNvPr>
          <p:cNvSpPr>
            <a:spLocks noGrp="1"/>
          </p:cNvSpPr>
          <p:nvPr>
            <p:ph type="title"/>
          </p:nvPr>
        </p:nvSpPr>
        <p:spPr/>
        <p:txBody>
          <a:bodyPr/>
          <a:lstStyle/>
          <a:p>
            <a:r>
              <a:rPr lang="en-IN" dirty="0"/>
              <a:t>Other popular terms every android developer comes across..</a:t>
            </a:r>
          </a:p>
        </p:txBody>
      </p:sp>
      <p:sp>
        <p:nvSpPr>
          <p:cNvPr id="3" name="Text Placeholder 2">
            <a:extLst>
              <a:ext uri="{FF2B5EF4-FFF2-40B4-BE49-F238E27FC236}">
                <a16:creationId xmlns:a16="http://schemas.microsoft.com/office/drawing/2014/main" id="{B73CC816-007D-4E1F-9A4E-90F1F8EC6EA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74465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803</TotalTime>
  <Words>1575</Words>
  <Application>Microsoft Office PowerPoint</Application>
  <PresentationFormat>Widescreen</PresentationFormat>
  <Paragraphs>117</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An Intro to Android Development – Android Studio </vt:lpstr>
      <vt:lpstr>What is Android and Android Studio?</vt:lpstr>
      <vt:lpstr>Components of an Android Application</vt:lpstr>
      <vt:lpstr>Activities</vt:lpstr>
      <vt:lpstr>Services</vt:lpstr>
      <vt:lpstr>Broadcast Receivers</vt:lpstr>
      <vt:lpstr>Broadcast Receivers (contd.)</vt:lpstr>
      <vt:lpstr>Content Providers</vt:lpstr>
      <vt:lpstr>Other popular terms every android developer comes across..</vt:lpstr>
      <vt:lpstr>Fragments</vt:lpstr>
      <vt:lpstr>PowerPoint Presentation</vt:lpstr>
      <vt:lpstr>Intent</vt:lpstr>
      <vt:lpstr>Types of intents</vt:lpstr>
      <vt:lpstr>Android App Lifecyle</vt:lpstr>
      <vt:lpstr>Setting up the environment for development</vt:lpstr>
      <vt:lpstr>Hello World Example – An App Overview</vt:lpstr>
      <vt:lpstr>Project Structure</vt:lpstr>
      <vt:lpstr>Android User Interface (XML)</vt:lpstr>
      <vt:lpstr>View and ViewGroups</vt:lpstr>
      <vt:lpstr>Attributes (to name a few…)</vt:lpstr>
      <vt:lpstr>Layouts (the popular ones..)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 Kumar</dc:creator>
  <cp:lastModifiedBy>Monish Kumar</cp:lastModifiedBy>
  <cp:revision>87</cp:revision>
  <dcterms:created xsi:type="dcterms:W3CDTF">2020-05-25T13:02:25Z</dcterms:created>
  <dcterms:modified xsi:type="dcterms:W3CDTF">2020-06-15T09:44:15Z</dcterms:modified>
</cp:coreProperties>
</file>