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878" autoAdjust="0"/>
    <p:restoredTop sz="94660"/>
  </p:normalViewPr>
  <p:slideViewPr>
    <p:cSldViewPr snapToGrid="0">
      <p:cViewPr varScale="1">
        <p:scale>
          <a:sx n="78" d="100"/>
          <a:sy n="78" d="100"/>
        </p:scale>
        <p:origin x="149"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87E8FD-B950-4490-8709-0F44F176F9A8}" type="datetimeFigureOut">
              <a:rPr lang="en-IN" smtClean="0"/>
              <a:t>09-09-2024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963077-C9F9-44C9-9F4B-5E8F3CCCA803}" type="slidenum">
              <a:rPr lang="en-IN" smtClean="0"/>
              <a:t>‹#›</a:t>
            </a:fld>
            <a:endParaRPr lang="en-IN"/>
          </a:p>
        </p:txBody>
      </p:sp>
    </p:spTree>
    <p:extLst>
      <p:ext uri="{BB962C8B-B14F-4D97-AF65-F5344CB8AC3E}">
        <p14:creationId xmlns:p14="http://schemas.microsoft.com/office/powerpoint/2010/main" val="1477486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963077-C9F9-44C9-9F4B-5E8F3CCCA803}" type="slidenum">
              <a:rPr lang="en-IN" smtClean="0"/>
              <a:t>1</a:t>
            </a:fld>
            <a:endParaRPr lang="en-IN"/>
          </a:p>
        </p:txBody>
      </p:sp>
    </p:spTree>
    <p:extLst>
      <p:ext uri="{BB962C8B-B14F-4D97-AF65-F5344CB8AC3E}">
        <p14:creationId xmlns:p14="http://schemas.microsoft.com/office/powerpoint/2010/main" val="682358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963077-C9F9-44C9-9F4B-5E8F3CCCA803}" type="slidenum">
              <a:rPr lang="en-IN" smtClean="0"/>
              <a:t>3</a:t>
            </a:fld>
            <a:endParaRPr lang="en-IN"/>
          </a:p>
        </p:txBody>
      </p:sp>
    </p:spTree>
    <p:extLst>
      <p:ext uri="{BB962C8B-B14F-4D97-AF65-F5344CB8AC3E}">
        <p14:creationId xmlns:p14="http://schemas.microsoft.com/office/powerpoint/2010/main" val="959036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8DC037-B719-49A6-A669-129F1E4FEA42}"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545477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8DC037-B719-49A6-A669-129F1E4FEA42}"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1904274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28DC037-B719-49A6-A669-129F1E4FEA42}"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3342638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28DC037-B719-49A6-A669-129F1E4FEA42}"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13976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DC037-B719-49A6-A669-129F1E4FEA42}"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954648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28DC037-B719-49A6-A669-129F1E4FEA42}" type="datetimeFigureOut">
              <a:rPr lang="en-IN" smtClean="0"/>
              <a:t>09-09-2024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4285323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28DC037-B719-49A6-A669-129F1E4FEA42}" type="datetimeFigureOut">
              <a:rPr lang="en-IN" smtClean="0"/>
              <a:t>09-09-2024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2071510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DC037-B719-49A6-A669-129F1E4FEA42}"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2366028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DC037-B719-49A6-A669-129F1E4FEA42}"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1498878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28DC037-B719-49A6-A669-129F1E4FEA42}"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1909899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DC037-B719-49A6-A669-129F1E4FEA42}"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1208106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8DC037-B719-49A6-A669-129F1E4FEA42}"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419237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8DC037-B719-49A6-A669-129F1E4FEA42}" type="datetimeFigureOut">
              <a:rPr lang="en-IN" smtClean="0"/>
              <a:t>09-09-2024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2801948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28DC037-B719-49A6-A669-129F1E4FEA42}" type="datetimeFigureOut">
              <a:rPr lang="en-IN" smtClean="0"/>
              <a:t>09-09-2024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367322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28DC037-B719-49A6-A669-129F1E4FEA42}" type="datetimeFigureOut">
              <a:rPr lang="en-IN" smtClean="0"/>
              <a:t>09-09-2024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548685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28DC037-B719-49A6-A669-129F1E4FEA42}" type="datetimeFigureOut">
              <a:rPr lang="en-IN" smtClean="0"/>
              <a:t>09-09-2024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225647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8DC037-B719-49A6-A669-129F1E4FEA42}"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3517572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28DC037-B719-49A6-A669-129F1E4FEA42}" type="datetimeFigureOut">
              <a:rPr lang="en-IN" smtClean="0"/>
              <a:t>09-09-2024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EDE68B5-3221-4A1E-AED2-4F9C6C1022E7}" type="slidenum">
              <a:rPr lang="en-IN" smtClean="0"/>
              <a:t>‹#›</a:t>
            </a:fld>
            <a:endParaRPr lang="en-IN"/>
          </a:p>
        </p:txBody>
      </p:sp>
    </p:spTree>
    <p:extLst>
      <p:ext uri="{BB962C8B-B14F-4D97-AF65-F5344CB8AC3E}">
        <p14:creationId xmlns:p14="http://schemas.microsoft.com/office/powerpoint/2010/main" val="192705329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ACD892-4D81-CF5D-324C-A6206D8241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111" y="512903"/>
            <a:ext cx="960120" cy="960120"/>
          </a:xfrm>
          <a:prstGeom prst="rect">
            <a:avLst/>
          </a:prstGeom>
        </p:spPr>
      </p:pic>
      <p:pic>
        <p:nvPicPr>
          <p:cNvPr id="7" name="Picture 6">
            <a:extLst>
              <a:ext uri="{FF2B5EF4-FFF2-40B4-BE49-F238E27FC236}">
                <a16:creationId xmlns:a16="http://schemas.microsoft.com/office/drawing/2014/main" id="{275D06EF-D4A7-5101-6692-538699FD6ED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51069" y="512903"/>
            <a:ext cx="967740" cy="967740"/>
          </a:xfrm>
          <a:prstGeom prst="rect">
            <a:avLst/>
          </a:prstGeom>
          <a:noFill/>
        </p:spPr>
      </p:pic>
      <p:sp>
        <p:nvSpPr>
          <p:cNvPr id="9" name="TextBox 8">
            <a:extLst>
              <a:ext uri="{FF2B5EF4-FFF2-40B4-BE49-F238E27FC236}">
                <a16:creationId xmlns:a16="http://schemas.microsoft.com/office/drawing/2014/main" id="{B837F289-D78D-E2AD-A161-88538720F667}"/>
              </a:ext>
            </a:extLst>
          </p:cNvPr>
          <p:cNvSpPr txBox="1"/>
          <p:nvPr/>
        </p:nvSpPr>
        <p:spPr>
          <a:xfrm>
            <a:off x="2237015" y="680450"/>
            <a:ext cx="6097554" cy="1130374"/>
          </a:xfrm>
          <a:prstGeom prst="rect">
            <a:avLst/>
          </a:prstGeom>
          <a:noFill/>
        </p:spPr>
        <p:txBody>
          <a:bodyPr wrap="square">
            <a:spAutoFit/>
          </a:bodyPr>
          <a:lstStyle/>
          <a:p>
            <a:pPr algn="ctr">
              <a:lnSpc>
                <a:spcPct val="115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SAVEETHA SCHOOL OF ENGINEERING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SAVEETHA INSTITUTE OF MEDICAL AND TECHNICAL SCIENCES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12A33FF7-5224-A2F7-9341-BC356C17948B}"/>
              </a:ext>
            </a:extLst>
          </p:cNvPr>
          <p:cNvSpPr txBox="1"/>
          <p:nvPr/>
        </p:nvSpPr>
        <p:spPr>
          <a:xfrm>
            <a:off x="747758" y="1795937"/>
            <a:ext cx="9268131" cy="646331"/>
          </a:xfrm>
          <a:prstGeom prst="rect">
            <a:avLst/>
          </a:prstGeom>
          <a:noFill/>
        </p:spPr>
        <p:txBody>
          <a:bodyPr wrap="square" rtlCol="0">
            <a:spAutoFit/>
          </a:bodyPr>
          <a:lstStyle/>
          <a:p>
            <a:pPr algn="ctr"/>
            <a:endParaRPr lang="en-IN" dirty="0"/>
          </a:p>
          <a:p>
            <a:pPr algn="ctr"/>
            <a:r>
              <a:rPr lang="en-IN" b="1" dirty="0"/>
              <a:t>CSA0697  </a:t>
            </a:r>
            <a:r>
              <a:rPr lang="en-US" b="1" dirty="0"/>
              <a:t>DESIGN AND ANALYSIS OF ALGORITHM FOR LOWER BOUND THEORY</a:t>
            </a:r>
          </a:p>
        </p:txBody>
      </p:sp>
      <p:sp>
        <p:nvSpPr>
          <p:cNvPr id="11" name="TextBox 10">
            <a:extLst>
              <a:ext uri="{FF2B5EF4-FFF2-40B4-BE49-F238E27FC236}">
                <a16:creationId xmlns:a16="http://schemas.microsoft.com/office/drawing/2014/main" id="{8EE2D2F3-2C78-9F77-E96A-910AD1C1CB8E}"/>
              </a:ext>
            </a:extLst>
          </p:cNvPr>
          <p:cNvSpPr txBox="1"/>
          <p:nvPr/>
        </p:nvSpPr>
        <p:spPr>
          <a:xfrm>
            <a:off x="351452" y="2753739"/>
            <a:ext cx="9224347" cy="1384995"/>
          </a:xfrm>
          <a:prstGeom prst="rect">
            <a:avLst/>
          </a:prstGeom>
          <a:noFill/>
        </p:spPr>
        <p:txBody>
          <a:bodyPr wrap="square" rtlCol="0">
            <a:spAutoFit/>
          </a:bodyPr>
          <a:lstStyle/>
          <a:p>
            <a:r>
              <a:rPr lang="en-US" sz="2800" b="1" dirty="0"/>
              <a:t>TOPIC</a:t>
            </a:r>
            <a:r>
              <a:rPr lang="en-US" sz="2800" dirty="0"/>
              <a:t>:</a:t>
            </a:r>
          </a:p>
          <a:p>
            <a:r>
              <a:rPr lang="en-US" sz="2800" dirty="0"/>
              <a:t>DYNAMIC PROGRAMMING FOR REAL-TIME APPLICATIONS</a:t>
            </a:r>
          </a:p>
        </p:txBody>
      </p:sp>
      <p:sp>
        <p:nvSpPr>
          <p:cNvPr id="12" name="TextBox 11">
            <a:extLst>
              <a:ext uri="{FF2B5EF4-FFF2-40B4-BE49-F238E27FC236}">
                <a16:creationId xmlns:a16="http://schemas.microsoft.com/office/drawing/2014/main" id="{C17161B9-6A3C-7805-C433-1EA15808BE76}"/>
              </a:ext>
            </a:extLst>
          </p:cNvPr>
          <p:cNvSpPr txBox="1"/>
          <p:nvPr/>
        </p:nvSpPr>
        <p:spPr>
          <a:xfrm rot="10800000" flipH="1" flipV="1">
            <a:off x="343108" y="4746894"/>
            <a:ext cx="4471245" cy="369332"/>
          </a:xfrm>
          <a:prstGeom prst="rect">
            <a:avLst/>
          </a:prstGeom>
          <a:noFill/>
        </p:spPr>
        <p:txBody>
          <a:bodyPr wrap="square" rtlCol="0">
            <a:spAutoFit/>
          </a:bodyPr>
          <a:lstStyle/>
          <a:p>
            <a:r>
              <a:rPr lang="en-US" b="1" dirty="0"/>
              <a:t>FACULTY NAME: Dr.Gnana Soundari</a:t>
            </a:r>
            <a:endParaRPr lang="en-IN" b="1" dirty="0"/>
          </a:p>
        </p:txBody>
      </p:sp>
      <p:sp>
        <p:nvSpPr>
          <p:cNvPr id="13" name="TextBox 12">
            <a:extLst>
              <a:ext uri="{FF2B5EF4-FFF2-40B4-BE49-F238E27FC236}">
                <a16:creationId xmlns:a16="http://schemas.microsoft.com/office/drawing/2014/main" id="{39E8C2BB-31B2-753B-5F83-1A19C03234D3}"/>
              </a:ext>
            </a:extLst>
          </p:cNvPr>
          <p:cNvSpPr txBox="1"/>
          <p:nvPr/>
        </p:nvSpPr>
        <p:spPr>
          <a:xfrm>
            <a:off x="380061" y="5254220"/>
            <a:ext cx="3163078" cy="923330"/>
          </a:xfrm>
          <a:prstGeom prst="rect">
            <a:avLst/>
          </a:prstGeom>
          <a:noFill/>
        </p:spPr>
        <p:txBody>
          <a:bodyPr wrap="square" rtlCol="0">
            <a:spAutoFit/>
          </a:bodyPr>
          <a:lstStyle/>
          <a:p>
            <a:r>
              <a:rPr lang="en-US" dirty="0"/>
              <a:t>By,</a:t>
            </a:r>
          </a:p>
          <a:p>
            <a:r>
              <a:rPr lang="en-US" dirty="0"/>
              <a:t>NAME :M.Monish</a:t>
            </a:r>
          </a:p>
          <a:p>
            <a:r>
              <a:rPr lang="en-IN" dirty="0"/>
              <a:t>REG.NO:192210315</a:t>
            </a:r>
          </a:p>
        </p:txBody>
      </p:sp>
      <p:pic>
        <p:nvPicPr>
          <p:cNvPr id="2" name="Picture 2">
            <a:extLst>
              <a:ext uri="{FF2B5EF4-FFF2-40B4-BE49-F238E27FC236}">
                <a16:creationId xmlns:a16="http://schemas.microsoft.com/office/drawing/2014/main" id="{CA571F0C-0EC7-2C1C-C160-C10E7CB1B3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82376" y="4562200"/>
            <a:ext cx="286702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62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AE366-FF99-B081-D953-9ECEF2DF6088}"/>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F6B5D3F-FBB6-E12F-8B21-6690F38DE813}"/>
              </a:ext>
            </a:extLst>
          </p:cNvPr>
          <p:cNvSpPr>
            <a:spLocks noGrp="1"/>
          </p:cNvSpPr>
          <p:nvPr>
            <p:ph idx="1"/>
          </p:nvPr>
        </p:nvSpPr>
        <p:spPr/>
        <p:txBody>
          <a:bodyPr>
            <a:normAutofit/>
          </a:bodyPr>
          <a:lstStyle/>
          <a:p>
            <a:pPr algn="just">
              <a:lnSpc>
                <a:spcPct val="150000"/>
              </a:lnSpc>
            </a:pPr>
            <a:r>
              <a:rPr lang="en-IN" sz="1800" dirty="0">
                <a:effectLst/>
                <a:latin typeface="Times New Roman" panose="02020603050405020304" pitchFamily="18" charset="0"/>
                <a:ea typeface="Arial" panose="020B0604020202020204" pitchFamily="34" charset="0"/>
              </a:rPr>
              <a:t>Dynamic programming is a crucial algorithmic technique that excels in solving complex</a:t>
            </a:r>
            <a:r>
              <a:rPr lang="en-IN" sz="1800" dirty="0">
                <a:latin typeface="Arial" panose="020B0604020202020204" pitchFamily="34" charset="0"/>
                <a:ea typeface="Arial" panose="020B0604020202020204" pitchFamily="34" charset="0"/>
              </a:rPr>
              <a:t> </a:t>
            </a:r>
            <a:r>
              <a:rPr lang="en-IN" sz="1800" dirty="0">
                <a:effectLst/>
                <a:latin typeface="Times New Roman" panose="02020603050405020304" pitchFamily="18" charset="0"/>
                <a:ea typeface="Arial" panose="020B0604020202020204" pitchFamily="34" charset="0"/>
              </a:rPr>
              <a:t>problems efficiently by breaking them down into simpler sub problems and storing their solutions to avoid redundant calculations. Minimizing costs by determining optimal stock</a:t>
            </a:r>
            <a:r>
              <a:rPr lang="en-IN" sz="1800" dirty="0">
                <a:latin typeface="Arial" panose="020B0604020202020204" pitchFamily="34" charset="0"/>
                <a:ea typeface="Arial" panose="020B0604020202020204" pitchFamily="34" charset="0"/>
              </a:rPr>
              <a:t> </a:t>
            </a:r>
            <a:r>
              <a:rPr lang="en-IN" sz="1800" dirty="0">
                <a:effectLst/>
                <a:latin typeface="Times New Roman" panose="02020603050405020304" pitchFamily="18" charset="0"/>
                <a:ea typeface="Arial" panose="020B0604020202020204" pitchFamily="34" charset="0"/>
              </a:rPr>
              <a:t>levels. Optimizing computational resources in cloud computing environments. By leveraging</a:t>
            </a:r>
            <a:r>
              <a:rPr lang="en-IN" sz="1800" dirty="0">
                <a:latin typeface="Arial" panose="020B0604020202020204" pitchFamily="34" charset="0"/>
                <a:ea typeface="Arial" panose="020B0604020202020204" pitchFamily="34" charset="0"/>
              </a:rPr>
              <a:t> </a:t>
            </a:r>
            <a:r>
              <a:rPr lang="en-IN" sz="1800" dirty="0">
                <a:effectLst/>
                <a:latin typeface="Times New Roman" panose="02020603050405020304" pitchFamily="18" charset="0"/>
                <a:ea typeface="Arial" panose="020B0604020202020204" pitchFamily="34" charset="0"/>
              </a:rPr>
              <a:t>dynamic programming, these applications achieve significant improvements in performance,</a:t>
            </a:r>
            <a:r>
              <a:rPr lang="en-IN" sz="1800" dirty="0">
                <a:latin typeface="Arial" panose="020B0604020202020204" pitchFamily="34" charset="0"/>
                <a:ea typeface="Arial" panose="020B0604020202020204" pitchFamily="34" charset="0"/>
              </a:rPr>
              <a:t> </a:t>
            </a:r>
            <a:r>
              <a:rPr lang="en-IN" sz="1800" dirty="0">
                <a:effectLst/>
                <a:latin typeface="Times New Roman" panose="02020603050405020304" pitchFamily="18" charset="0"/>
                <a:ea typeface="Arial" panose="020B0604020202020204" pitchFamily="34" charset="0"/>
              </a:rPr>
              <a:t>cost-efficiency, and accuracy, demonstrating the technique's widespread utility and</a:t>
            </a:r>
            <a:r>
              <a:rPr lang="en-IN" sz="1800" dirty="0">
                <a:latin typeface="Arial" panose="020B0604020202020204" pitchFamily="34" charset="0"/>
                <a:ea typeface="Arial" panose="020B0604020202020204" pitchFamily="34" charset="0"/>
              </a:rPr>
              <a:t> </a:t>
            </a:r>
            <a:r>
              <a:rPr lang="en-IN" sz="1800" dirty="0">
                <a:effectLst/>
                <a:latin typeface="Times New Roman" panose="02020603050405020304" pitchFamily="18" charset="0"/>
                <a:ea typeface="Arial" panose="020B0604020202020204" pitchFamily="34" charset="0"/>
              </a:rPr>
              <a:t>effectiveness in real-world scenario</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321418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181C4-8979-CA5D-6380-B73AE8328401}"/>
              </a:ext>
            </a:extLst>
          </p:cNvPr>
          <p:cNvSpPr>
            <a:spLocks noGrp="1"/>
          </p:cNvSpPr>
          <p:nvPr>
            <p:ph type="title"/>
          </p:nvPr>
        </p:nvSpPr>
        <p:spPr/>
        <p:txBody>
          <a:bodyPr/>
          <a:lstStyle/>
          <a:p>
            <a:r>
              <a:rPr lang="en-US" dirty="0"/>
              <a:t>   ABSTRACT:</a:t>
            </a:r>
            <a:endParaRPr lang="en-IN" dirty="0"/>
          </a:p>
        </p:txBody>
      </p:sp>
      <p:sp>
        <p:nvSpPr>
          <p:cNvPr id="3" name="Content Placeholder 2">
            <a:extLst>
              <a:ext uri="{FF2B5EF4-FFF2-40B4-BE49-F238E27FC236}">
                <a16:creationId xmlns:a16="http://schemas.microsoft.com/office/drawing/2014/main" id="{4318FC61-EA79-BBFA-B210-0933517B0B91}"/>
              </a:ext>
            </a:extLst>
          </p:cNvPr>
          <p:cNvSpPr>
            <a:spLocks noGrp="1"/>
          </p:cNvSpPr>
          <p:nvPr>
            <p:ph idx="1"/>
          </p:nvPr>
        </p:nvSpPr>
        <p:spPr/>
        <p:txBody>
          <a:bodyPr>
            <a:normAutofit/>
          </a:bodyPr>
          <a:lstStyle/>
          <a:p>
            <a:pPr algn="just">
              <a:lnSpc>
                <a:spcPct val="150000"/>
              </a:lnSpc>
            </a:pPr>
            <a:r>
              <a:rPr lang="en-IN" sz="1800" dirty="0">
                <a:effectLst/>
                <a:latin typeface="Times New Roman" panose="02020603050405020304" pitchFamily="18" charset="0"/>
                <a:ea typeface="Arial" panose="020B0604020202020204" pitchFamily="34" charset="0"/>
              </a:rPr>
              <a:t>Dynamic programming (DP) is a fundamental algorithmic paradigm that solves complex problems by breaking them down into simpler overlapping sub problems and solving each sub</a:t>
            </a:r>
            <a:r>
              <a:rPr lang="en-IN" sz="1800" dirty="0">
                <a:latin typeface="Arial" panose="020B0604020202020204" pitchFamily="34" charset="0"/>
                <a:ea typeface="Arial" panose="020B0604020202020204" pitchFamily="34" charset="0"/>
              </a:rPr>
              <a:t> </a:t>
            </a:r>
            <a:r>
              <a:rPr lang="en-IN" sz="1800" dirty="0">
                <a:effectLst/>
                <a:latin typeface="Times New Roman" panose="02020603050405020304" pitchFamily="18" charset="0"/>
                <a:ea typeface="Arial" panose="020B0604020202020204" pitchFamily="34" charset="0"/>
              </a:rPr>
              <a:t>problem only once, storing their solutions for future reference.</a:t>
            </a:r>
          </a:p>
          <a:p>
            <a:pPr algn="just">
              <a:lnSpc>
                <a:spcPct val="150000"/>
              </a:lnSpc>
            </a:pPr>
            <a:r>
              <a:rPr lang="en-IN" sz="1800" dirty="0">
                <a:effectLst/>
                <a:latin typeface="Times New Roman" panose="02020603050405020304" pitchFamily="18" charset="0"/>
                <a:ea typeface="Arial" panose="020B0604020202020204" pitchFamily="34" charset="0"/>
              </a:rPr>
              <a:t>This technique is particularly</a:t>
            </a:r>
            <a:r>
              <a:rPr lang="en-IN" sz="1800" dirty="0">
                <a:latin typeface="Arial" panose="020B0604020202020204" pitchFamily="34" charset="0"/>
                <a:ea typeface="Arial" panose="020B0604020202020204" pitchFamily="34" charset="0"/>
              </a:rPr>
              <a:t> </a:t>
            </a:r>
            <a:r>
              <a:rPr lang="en-IN" sz="1800" dirty="0">
                <a:effectLst/>
                <a:latin typeface="Times New Roman" panose="02020603050405020304" pitchFamily="18" charset="0"/>
                <a:ea typeface="Arial" panose="020B0604020202020204" pitchFamily="34" charset="0"/>
              </a:rPr>
              <a:t>powerful in optimization problems where decision-making under constraints is required</a:t>
            </a:r>
          </a:p>
          <a:p>
            <a:pPr algn="just">
              <a:lnSpc>
                <a:spcPct val="150000"/>
              </a:lnSpc>
            </a:pPr>
            <a:r>
              <a:rPr lang="en-IN" sz="1800" dirty="0">
                <a:effectLst/>
                <a:latin typeface="Times New Roman" panose="02020603050405020304" pitchFamily="18" charset="0"/>
                <a:ea typeface="Arial" panose="020B0604020202020204" pitchFamily="34" charset="0"/>
              </a:rPr>
              <a:t>The Task Scheduling</a:t>
            </a:r>
            <a:r>
              <a:rPr lang="en-IN" sz="1800" dirty="0">
                <a:latin typeface="Arial" panose="020B0604020202020204" pitchFamily="34" charset="0"/>
                <a:ea typeface="Arial" panose="020B0604020202020204" pitchFamily="34" charset="0"/>
              </a:rPr>
              <a:t> </a:t>
            </a:r>
            <a:r>
              <a:rPr lang="en-IN" sz="1800" dirty="0">
                <a:effectLst/>
                <a:latin typeface="Times New Roman" panose="02020603050405020304" pitchFamily="18" charset="0"/>
                <a:ea typeface="Arial" panose="020B0604020202020204" pitchFamily="34" charset="0"/>
              </a:rPr>
              <a:t>Problem is provided to illustrate the practical application of DP in real-time systems.</a:t>
            </a:r>
          </a:p>
          <a:p>
            <a:pPr algn="just">
              <a:lnSpc>
                <a:spcPct val="150000"/>
              </a:lnSpc>
            </a:pPr>
            <a:r>
              <a:rPr lang="en-IN" sz="1800" dirty="0">
                <a:effectLst/>
                <a:latin typeface="Times New Roman" panose="02020603050405020304" pitchFamily="18" charset="0"/>
                <a:ea typeface="Arial" panose="020B0604020202020204" pitchFamily="34" charset="0"/>
              </a:rPr>
              <a:t>This problem involves scheduling tasks with specific durations and deadlines to maximize </a:t>
            </a:r>
            <a:r>
              <a:rPr lang="en-IN" sz="1800" dirty="0" err="1">
                <a:effectLst/>
                <a:latin typeface="Times New Roman" panose="02020603050405020304" pitchFamily="18" charset="0"/>
                <a:ea typeface="Arial" panose="020B0604020202020204" pitchFamily="34" charset="0"/>
              </a:rPr>
              <a:t>thenumber</a:t>
            </a:r>
            <a:r>
              <a:rPr lang="en-IN" sz="1800" dirty="0">
                <a:effectLst/>
                <a:latin typeface="Times New Roman" panose="02020603050405020304" pitchFamily="18" charset="0"/>
                <a:ea typeface="Arial" panose="020B0604020202020204" pitchFamily="34" charset="0"/>
              </a:rPr>
              <a:t> of tasks completed on time</a:t>
            </a:r>
          </a:p>
          <a:p>
            <a:pPr algn="just"/>
            <a:endParaRPr lang="en-IN" dirty="0"/>
          </a:p>
        </p:txBody>
      </p:sp>
    </p:spTree>
    <p:extLst>
      <p:ext uri="{BB962C8B-B14F-4D97-AF65-F5344CB8AC3E}">
        <p14:creationId xmlns:p14="http://schemas.microsoft.com/office/powerpoint/2010/main" val="2918195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D2454-82F9-05AB-39E2-783198AC68C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3A04DDD-1393-B816-5889-2681311617BB}"/>
              </a:ext>
            </a:extLst>
          </p:cNvPr>
          <p:cNvSpPr>
            <a:spLocks noGrp="1"/>
          </p:cNvSpPr>
          <p:nvPr>
            <p:ph idx="1"/>
          </p:nvPr>
        </p:nvSpPr>
        <p:spPr/>
        <p:txBody>
          <a:bodyPr/>
          <a:lstStyle/>
          <a:p>
            <a:pPr algn="just">
              <a:lnSpc>
                <a:spcPct val="150000"/>
              </a:lnSpc>
            </a:pPr>
            <a:r>
              <a:rPr lang="en-IN" sz="1800" dirty="0">
                <a:effectLst/>
                <a:latin typeface="Times New Roman" panose="02020603050405020304" pitchFamily="18" charset="0"/>
                <a:ea typeface="Arial" panose="020B0604020202020204" pitchFamily="34" charset="0"/>
              </a:rPr>
              <a:t>Dynamic Programming (DP) is a powerful algorithmic technique used to solve complex optimization problems by breaking them down into simpler sub problems and storing their</a:t>
            </a:r>
            <a:r>
              <a:rPr lang="en-IN" sz="1800" dirty="0">
                <a:latin typeface="Arial" panose="020B0604020202020204" pitchFamily="34" charset="0"/>
                <a:ea typeface="Arial" panose="020B0604020202020204" pitchFamily="34" charset="0"/>
              </a:rPr>
              <a:t> </a:t>
            </a:r>
            <a:r>
              <a:rPr lang="en-IN" sz="1800" dirty="0">
                <a:effectLst/>
                <a:latin typeface="Times New Roman" panose="02020603050405020304" pitchFamily="18" charset="0"/>
                <a:ea typeface="Arial" panose="020B0604020202020204" pitchFamily="34" charset="0"/>
              </a:rPr>
              <a:t>solutions.</a:t>
            </a:r>
          </a:p>
          <a:p>
            <a:pPr algn="just">
              <a:lnSpc>
                <a:spcPct val="150000"/>
              </a:lnSpc>
            </a:pPr>
            <a:r>
              <a:rPr lang="en-IN" sz="1800" dirty="0">
                <a:effectLst/>
                <a:latin typeface="Times New Roman" panose="02020603050405020304" pitchFamily="18" charset="0"/>
                <a:ea typeface="Arial" panose="020B0604020202020204" pitchFamily="34" charset="0"/>
              </a:rPr>
              <a:t>DP has found wide</a:t>
            </a:r>
            <a:r>
              <a:rPr lang="en-IN" sz="1800" dirty="0">
                <a:latin typeface="Arial" panose="020B0604020202020204" pitchFamily="34" charset="0"/>
                <a:ea typeface="Arial" panose="020B0604020202020204" pitchFamily="34" charset="0"/>
              </a:rPr>
              <a:t> </a:t>
            </a:r>
            <a:r>
              <a:rPr lang="en-IN" sz="1800" dirty="0">
                <a:effectLst/>
                <a:latin typeface="Times New Roman" panose="02020603050405020304" pitchFamily="18" charset="0"/>
                <a:ea typeface="Arial" panose="020B0604020202020204" pitchFamily="34" charset="0"/>
              </a:rPr>
              <a:t>application in various fields, including computer science, operations research, economics, and</a:t>
            </a:r>
            <a:r>
              <a:rPr lang="en-IN" sz="1800" dirty="0">
                <a:latin typeface="Arial" panose="020B0604020202020204" pitchFamily="34" charset="0"/>
                <a:ea typeface="Arial" panose="020B0604020202020204" pitchFamily="34" charset="0"/>
              </a:rPr>
              <a:t> </a:t>
            </a:r>
            <a:r>
              <a:rPr lang="en-IN" sz="1800" dirty="0">
                <a:effectLst/>
                <a:latin typeface="Times New Roman" panose="02020603050405020304" pitchFamily="18" charset="0"/>
                <a:ea typeface="Arial" panose="020B0604020202020204" pitchFamily="34" charset="0"/>
              </a:rPr>
              <a:t>more recently, real-time systems.</a:t>
            </a:r>
          </a:p>
          <a:p>
            <a:pPr algn="just">
              <a:lnSpc>
                <a:spcPct val="150000"/>
              </a:lnSpc>
            </a:pPr>
            <a:r>
              <a:rPr lang="en-IN" sz="1800" dirty="0">
                <a:effectLst/>
                <a:latin typeface="Times New Roman" panose="02020603050405020304" pitchFamily="18" charset="0"/>
                <a:ea typeface="Arial" panose="020B0604020202020204" pitchFamily="34" charset="0"/>
              </a:rPr>
              <a:t>Dynamic programming provides a systematic approach to tackle these challenges by</a:t>
            </a:r>
            <a:r>
              <a:rPr lang="en-IN" sz="1800" dirty="0">
                <a:latin typeface="Arial" panose="020B0604020202020204" pitchFamily="34" charset="0"/>
                <a:ea typeface="Arial" panose="020B0604020202020204" pitchFamily="34" charset="0"/>
              </a:rPr>
              <a:t> </a:t>
            </a:r>
            <a:r>
              <a:rPr lang="en-IN" sz="1800" dirty="0">
                <a:effectLst/>
                <a:latin typeface="Times New Roman" panose="02020603050405020304" pitchFamily="18" charset="0"/>
                <a:ea typeface="Arial" panose="020B0604020202020204" pitchFamily="34" charset="0"/>
              </a:rPr>
              <a:t>leveraging the principles of optimal substructure and overlapping sub problems. \</a:t>
            </a:r>
          </a:p>
          <a:p>
            <a:pPr algn="just">
              <a:lnSpc>
                <a:spcPct val="150000"/>
              </a:lnSpc>
            </a:pPr>
            <a:r>
              <a:rPr lang="en-IN" sz="1800" dirty="0">
                <a:effectLst/>
                <a:latin typeface="Times New Roman" panose="02020603050405020304" pitchFamily="18" charset="0"/>
                <a:ea typeface="Arial" panose="020B0604020202020204" pitchFamily="34" charset="0"/>
              </a:rPr>
              <a:t>These include applications in task</a:t>
            </a:r>
            <a:r>
              <a:rPr lang="en-IN" sz="1800" dirty="0">
                <a:latin typeface="Arial" panose="020B0604020202020204" pitchFamily="34" charset="0"/>
                <a:ea typeface="Arial" panose="020B0604020202020204" pitchFamily="34" charset="0"/>
              </a:rPr>
              <a:t> </a:t>
            </a:r>
            <a:r>
              <a:rPr lang="en-IN" sz="1800" dirty="0">
                <a:effectLst/>
                <a:latin typeface="Times New Roman" panose="02020603050405020304" pitchFamily="18" charset="0"/>
                <a:ea typeface="Arial" panose="020B0604020202020204" pitchFamily="34" charset="0"/>
              </a:rPr>
              <a:t>scheduling, resource allocation, CPU scheduling, and real-time data processing</a:t>
            </a:r>
            <a:endParaRPr lang="en-IN" dirty="0"/>
          </a:p>
        </p:txBody>
      </p:sp>
    </p:spTree>
    <p:extLst>
      <p:ext uri="{BB962C8B-B14F-4D97-AF65-F5344CB8AC3E}">
        <p14:creationId xmlns:p14="http://schemas.microsoft.com/office/powerpoint/2010/main" val="401231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54347-60DD-A0F9-C6E4-166091B1CB86}"/>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1C992EA-E4E2-D7CD-A415-D93A063D704B}"/>
              </a:ext>
            </a:extLst>
          </p:cNvPr>
          <p:cNvSpPr>
            <a:spLocks noGrp="1"/>
          </p:cNvSpPr>
          <p:nvPr>
            <p:ph idx="1"/>
          </p:nvPr>
        </p:nvSpPr>
        <p:spPr/>
        <p:txBody>
          <a:bodyPr/>
          <a:lstStyle/>
          <a:p>
            <a:pPr marL="342900" lvl="0" indent="-342900" algn="just">
              <a:lnSpc>
                <a:spcPct val="150000"/>
              </a:lnSpc>
              <a:spcAft>
                <a:spcPts val="800"/>
              </a:spcAft>
              <a:buFont typeface="Wingdings" panose="05000000000000000000" pitchFamily="2" charset="2"/>
              <a:buChar char=""/>
            </a:pPr>
            <a:r>
              <a:rPr lang="en-IN" sz="1800" dirty="0">
                <a:effectLst/>
                <a:latin typeface="Times New Roman" panose="02020603050405020304" pitchFamily="18" charset="0"/>
                <a:ea typeface="Arial" panose="020B0604020202020204" pitchFamily="34" charset="0"/>
              </a:rPr>
              <a:t>In real-time systems, resources such as CPU time, memory, or bandwidth need to be allocated dynamically to various tasks or processes. The goal is to maximize the efficiency of resource usage while ensuring that all tasks meet their deadlines.</a:t>
            </a:r>
            <a:endParaRPr lang="en-IN" sz="1800" dirty="0">
              <a:effectLst/>
              <a:latin typeface="Arial" panose="020B0604020202020204" pitchFamily="34" charset="0"/>
              <a:ea typeface="Arial" panose="020B0604020202020204" pitchFamily="34" charset="0"/>
            </a:endParaRPr>
          </a:p>
          <a:p>
            <a:pPr marL="342900" lvl="0" indent="-342900" algn="just">
              <a:lnSpc>
                <a:spcPct val="150000"/>
              </a:lnSpc>
              <a:spcAft>
                <a:spcPts val="800"/>
              </a:spcAft>
              <a:buFont typeface="Wingdings" panose="05000000000000000000" pitchFamily="2" charset="2"/>
              <a:buChar char=""/>
            </a:pPr>
            <a:r>
              <a:rPr lang="en-IN" sz="1800" dirty="0">
                <a:effectLst/>
                <a:latin typeface="Times New Roman" panose="02020603050405020304" pitchFamily="18" charset="0"/>
                <a:ea typeface="Arial" panose="020B0604020202020204" pitchFamily="34" charset="0"/>
              </a:rPr>
              <a:t>In robotics or navigation systems, real-time pathfinding is crucial for determining the best route from a starting point to a destination while avoiding obstacles and minimizing travel time or cost.</a:t>
            </a:r>
            <a:endParaRPr lang="en-IN" sz="1800" dirty="0">
              <a:effectLst/>
              <a:latin typeface="Arial" panose="020B0604020202020204" pitchFamily="34" charset="0"/>
              <a:ea typeface="Arial" panose="020B0604020202020204" pitchFamily="34" charset="0"/>
            </a:endParaRPr>
          </a:p>
          <a:p>
            <a:pPr marL="342900" lvl="0" indent="-342900" algn="just">
              <a:lnSpc>
                <a:spcPct val="150000"/>
              </a:lnSpc>
              <a:spcAft>
                <a:spcPts val="800"/>
              </a:spcAft>
              <a:buFont typeface="Wingdings" panose="05000000000000000000" pitchFamily="2" charset="2"/>
              <a:buChar char=""/>
            </a:pPr>
            <a:r>
              <a:rPr lang="en-IN" sz="1800" dirty="0">
                <a:effectLst/>
                <a:latin typeface="Times New Roman" panose="02020603050405020304" pitchFamily="18" charset="0"/>
                <a:ea typeface="Arial" panose="020B0604020202020204" pitchFamily="34" charset="0"/>
              </a:rPr>
              <a:t>In real-time operating systems, scheduling tasks such that all deadlines are met and system performance is optimized is critical. Each task has a computation time and a deadline.</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1341976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4EB34-1CF2-EEFD-F91F-55C138A0DA2A}"/>
              </a:ext>
            </a:extLst>
          </p:cNvPr>
          <p:cNvSpPr>
            <a:spLocks noGrp="1"/>
          </p:cNvSpPr>
          <p:nvPr>
            <p:ph type="title"/>
          </p:nvPr>
        </p:nvSpPr>
        <p:spPr/>
        <p:txBody>
          <a:bodyPr/>
          <a:lstStyle/>
          <a:p>
            <a:r>
              <a:rPr lang="en-US" dirty="0"/>
              <a:t>CODING:</a:t>
            </a:r>
            <a:br>
              <a:rPr lang="en-US" dirty="0"/>
            </a:br>
            <a:r>
              <a:rPr lang="en-US" dirty="0"/>
              <a:t>Task scheduling:</a:t>
            </a:r>
            <a:endParaRPr lang="en-IN" dirty="0"/>
          </a:p>
        </p:txBody>
      </p:sp>
      <p:sp>
        <p:nvSpPr>
          <p:cNvPr id="7" name="Text Placeholder 6">
            <a:extLst>
              <a:ext uri="{FF2B5EF4-FFF2-40B4-BE49-F238E27FC236}">
                <a16:creationId xmlns:a16="http://schemas.microsoft.com/office/drawing/2014/main" id="{FB733FC0-527F-FA7C-6A67-43CB68D4574E}"/>
              </a:ext>
            </a:extLst>
          </p:cNvPr>
          <p:cNvSpPr>
            <a:spLocks noGrp="1"/>
          </p:cNvSpPr>
          <p:nvPr>
            <p:ph type="body" sz="half" idx="15"/>
          </p:nvPr>
        </p:nvSpPr>
        <p:spPr>
          <a:xfrm>
            <a:off x="108155" y="1853248"/>
            <a:ext cx="3471658" cy="4403090"/>
          </a:xfrm>
        </p:spPr>
        <p:txBody>
          <a:bodyPr>
            <a:normAutofit fontScale="55000" lnSpcReduction="20000"/>
          </a:bodyPr>
          <a:lstStyle/>
          <a:p>
            <a:pPr algn="just">
              <a:lnSpc>
                <a:spcPct val="150000"/>
              </a:lnSpc>
            </a:pPr>
            <a:r>
              <a:rPr lang="en-IN" sz="1800" dirty="0">
                <a:effectLst/>
                <a:latin typeface="Times New Roman" panose="02020603050405020304" pitchFamily="18" charset="0"/>
                <a:ea typeface="Arial" panose="020B0604020202020204" pitchFamily="34" charset="0"/>
              </a:rPr>
              <a:t>#include &lt;</a:t>
            </a:r>
            <a:r>
              <a:rPr lang="en-IN" sz="1800" dirty="0" err="1">
                <a:effectLst/>
                <a:latin typeface="Times New Roman" panose="02020603050405020304" pitchFamily="18" charset="0"/>
                <a:ea typeface="Arial" panose="020B0604020202020204" pitchFamily="34" charset="0"/>
              </a:rPr>
              <a:t>stdio.h</a:t>
            </a:r>
            <a:r>
              <a:rPr lang="en-IN" sz="1800" dirty="0">
                <a:effectLst/>
                <a:latin typeface="Times New Roman" panose="02020603050405020304" pitchFamily="18" charset="0"/>
                <a:ea typeface="Arial" panose="020B0604020202020204" pitchFamily="34" charset="0"/>
              </a:rPr>
              <a:t>&gt;</a:t>
            </a:r>
            <a:endParaRPr lang="en-IN" sz="1800" dirty="0">
              <a:effectLst/>
              <a:latin typeface="Arial" panose="020B0604020202020204" pitchFamily="34" charset="0"/>
              <a:ea typeface="Arial" panose="020B0604020202020204" pitchFamily="34" charset="0"/>
            </a:endParaRPr>
          </a:p>
          <a:p>
            <a:pPr algn="just">
              <a:lnSpc>
                <a:spcPct val="150000"/>
              </a:lnSpc>
            </a:pPr>
            <a:r>
              <a:rPr lang="en-IN" sz="1800" dirty="0">
                <a:effectLst/>
                <a:latin typeface="Times New Roman" panose="02020603050405020304" pitchFamily="18" charset="0"/>
                <a:ea typeface="Arial" panose="020B0604020202020204" pitchFamily="34" charset="0"/>
              </a:rPr>
              <a:t>#include &lt;</a:t>
            </a:r>
            <a:r>
              <a:rPr lang="en-IN" sz="1800" dirty="0" err="1">
                <a:effectLst/>
                <a:latin typeface="Times New Roman" panose="02020603050405020304" pitchFamily="18" charset="0"/>
                <a:ea typeface="Arial" panose="020B0604020202020204" pitchFamily="34" charset="0"/>
              </a:rPr>
              <a:t>stdlib.h</a:t>
            </a:r>
            <a:r>
              <a:rPr lang="en-IN" sz="1800" dirty="0">
                <a:effectLst/>
                <a:latin typeface="Times New Roman" panose="02020603050405020304" pitchFamily="18" charset="0"/>
                <a:ea typeface="Arial" panose="020B0604020202020204" pitchFamily="34" charset="0"/>
              </a:rPr>
              <a:t>&gt;</a:t>
            </a:r>
            <a:endParaRPr lang="en-IN" sz="1800" dirty="0">
              <a:effectLst/>
              <a:latin typeface="Arial" panose="020B0604020202020204" pitchFamily="34" charset="0"/>
              <a:ea typeface="Arial" panose="020B0604020202020204" pitchFamily="34" charset="0"/>
            </a:endParaRPr>
          </a:p>
          <a:p>
            <a:pPr algn="just">
              <a:lnSpc>
                <a:spcPct val="150000"/>
              </a:lnSpc>
            </a:pPr>
            <a:r>
              <a:rPr lang="en-IN" sz="1800" dirty="0">
                <a:effectLst/>
                <a:latin typeface="Times New Roman" panose="02020603050405020304" pitchFamily="18" charset="0"/>
                <a:ea typeface="Arial" panose="020B0604020202020204" pitchFamily="34" charset="0"/>
              </a:rPr>
              <a:t>// Define a task with a deadline and a duration</a:t>
            </a:r>
            <a:endParaRPr lang="en-IN" sz="1800" dirty="0">
              <a:effectLst/>
              <a:latin typeface="Arial" panose="020B0604020202020204" pitchFamily="34" charset="0"/>
              <a:ea typeface="Arial" panose="020B0604020202020204" pitchFamily="34" charset="0"/>
            </a:endParaRPr>
          </a:p>
          <a:p>
            <a:pPr algn="just">
              <a:lnSpc>
                <a:spcPct val="150000"/>
              </a:lnSpc>
            </a:pPr>
            <a:r>
              <a:rPr lang="en-IN" sz="1800" dirty="0">
                <a:effectLst/>
                <a:latin typeface="Times New Roman" panose="02020603050405020304" pitchFamily="18" charset="0"/>
                <a:ea typeface="Arial" panose="020B0604020202020204" pitchFamily="34" charset="0"/>
              </a:rPr>
              <a:t>typedef struct {</a:t>
            </a:r>
            <a:endParaRPr lang="en-IN" sz="1800" dirty="0">
              <a:effectLst/>
              <a:latin typeface="Arial" panose="020B0604020202020204" pitchFamily="34" charset="0"/>
              <a:ea typeface="Arial" panose="020B0604020202020204" pitchFamily="34" charset="0"/>
            </a:endParaRPr>
          </a:p>
          <a:p>
            <a:pPr algn="just">
              <a:lnSpc>
                <a:spcPct val="150000"/>
              </a:lnSpc>
            </a:pPr>
            <a:r>
              <a:rPr lang="en-IN" sz="1800" dirty="0">
                <a:effectLst/>
                <a:latin typeface="Times New Roman" panose="02020603050405020304" pitchFamily="18" charset="0"/>
                <a:ea typeface="Arial" panose="020B0604020202020204" pitchFamily="34" charset="0"/>
              </a:rPr>
              <a:t>int deadline;</a:t>
            </a:r>
            <a:endParaRPr lang="en-IN" sz="1800" dirty="0">
              <a:effectLst/>
              <a:latin typeface="Arial" panose="020B0604020202020204" pitchFamily="34" charset="0"/>
              <a:ea typeface="Arial" panose="020B0604020202020204" pitchFamily="34" charset="0"/>
            </a:endParaRPr>
          </a:p>
          <a:p>
            <a:pPr algn="just">
              <a:lnSpc>
                <a:spcPct val="150000"/>
              </a:lnSpc>
            </a:pPr>
            <a:r>
              <a:rPr lang="en-IN" sz="1800" dirty="0">
                <a:effectLst/>
                <a:latin typeface="Times New Roman" panose="02020603050405020304" pitchFamily="18" charset="0"/>
                <a:ea typeface="Arial" panose="020B0604020202020204" pitchFamily="34" charset="0"/>
              </a:rPr>
              <a:t>int duration;</a:t>
            </a:r>
            <a:endParaRPr lang="en-IN" sz="1800" dirty="0">
              <a:effectLst/>
              <a:latin typeface="Arial" panose="020B0604020202020204" pitchFamily="34" charset="0"/>
              <a:ea typeface="Arial" panose="020B0604020202020204" pitchFamily="34" charset="0"/>
            </a:endParaRPr>
          </a:p>
          <a:p>
            <a:pPr algn="just">
              <a:lnSpc>
                <a:spcPct val="150000"/>
              </a:lnSpc>
            </a:pPr>
            <a:r>
              <a:rPr lang="en-IN" sz="1800" dirty="0">
                <a:effectLst/>
                <a:latin typeface="Times New Roman" panose="02020603050405020304" pitchFamily="18" charset="0"/>
                <a:ea typeface="Arial" panose="020B0604020202020204" pitchFamily="34" charset="0"/>
              </a:rPr>
              <a:t>} Task;</a:t>
            </a:r>
            <a:endParaRPr lang="en-IN" sz="1800" dirty="0">
              <a:effectLst/>
              <a:latin typeface="Arial" panose="020B0604020202020204" pitchFamily="34" charset="0"/>
              <a:ea typeface="Arial" panose="020B0604020202020204" pitchFamily="34" charset="0"/>
            </a:endParaRPr>
          </a:p>
          <a:p>
            <a:pPr algn="just">
              <a:lnSpc>
                <a:spcPct val="150000"/>
              </a:lnSpc>
            </a:pPr>
            <a:r>
              <a:rPr lang="en-IN" sz="1800" dirty="0">
                <a:effectLst/>
                <a:latin typeface="Times New Roman" panose="02020603050405020304" pitchFamily="18" charset="0"/>
                <a:ea typeface="Arial" panose="020B0604020202020204" pitchFamily="34" charset="0"/>
              </a:rPr>
              <a:t>// Function to compare tasks by their deadlines for sorting</a:t>
            </a:r>
            <a:endParaRPr lang="en-IN" sz="1800" dirty="0">
              <a:effectLst/>
              <a:latin typeface="Arial" panose="020B0604020202020204" pitchFamily="34" charset="0"/>
              <a:ea typeface="Arial" panose="020B0604020202020204" pitchFamily="34" charset="0"/>
            </a:endParaRPr>
          </a:p>
          <a:p>
            <a:pPr algn="just">
              <a:lnSpc>
                <a:spcPct val="150000"/>
              </a:lnSpc>
            </a:pPr>
            <a:r>
              <a:rPr lang="en-IN" sz="1800" dirty="0">
                <a:effectLst/>
                <a:latin typeface="Times New Roman" panose="02020603050405020304" pitchFamily="18" charset="0"/>
                <a:ea typeface="Arial" panose="020B0604020202020204" pitchFamily="34" charset="0"/>
              </a:rPr>
              <a:t>int </a:t>
            </a:r>
            <a:r>
              <a:rPr lang="en-IN" sz="1800" dirty="0" err="1">
                <a:effectLst/>
                <a:latin typeface="Times New Roman" panose="02020603050405020304" pitchFamily="18" charset="0"/>
                <a:ea typeface="Arial" panose="020B0604020202020204" pitchFamily="34" charset="0"/>
              </a:rPr>
              <a:t>compareTasks</a:t>
            </a:r>
            <a:r>
              <a:rPr lang="en-IN" sz="1800" dirty="0">
                <a:effectLst/>
                <a:latin typeface="Times New Roman" panose="02020603050405020304" pitchFamily="18" charset="0"/>
                <a:ea typeface="Arial" panose="020B0604020202020204" pitchFamily="34" charset="0"/>
              </a:rPr>
              <a:t> (</a:t>
            </a:r>
            <a:r>
              <a:rPr lang="en-IN" sz="1800" dirty="0" err="1">
                <a:effectLst/>
                <a:latin typeface="Times New Roman" panose="02020603050405020304" pitchFamily="18" charset="0"/>
                <a:ea typeface="Arial" panose="020B0604020202020204" pitchFamily="34" charset="0"/>
              </a:rPr>
              <a:t>const</a:t>
            </a:r>
            <a:r>
              <a:rPr lang="en-IN" sz="1800" dirty="0">
                <a:effectLst/>
                <a:latin typeface="Times New Roman" panose="02020603050405020304" pitchFamily="18" charset="0"/>
                <a:ea typeface="Arial" panose="020B0604020202020204" pitchFamily="34" charset="0"/>
              </a:rPr>
              <a:t> void *a, </a:t>
            </a:r>
            <a:r>
              <a:rPr lang="en-IN" sz="1800" dirty="0" err="1">
                <a:effectLst/>
                <a:latin typeface="Times New Roman" panose="02020603050405020304" pitchFamily="18" charset="0"/>
                <a:ea typeface="Arial" panose="020B0604020202020204" pitchFamily="34" charset="0"/>
              </a:rPr>
              <a:t>const</a:t>
            </a:r>
            <a:r>
              <a:rPr lang="en-IN" sz="1800" dirty="0">
                <a:effectLst/>
                <a:latin typeface="Times New Roman" panose="02020603050405020304" pitchFamily="18" charset="0"/>
                <a:ea typeface="Arial" panose="020B0604020202020204" pitchFamily="34" charset="0"/>
              </a:rPr>
              <a:t> void *b) {</a:t>
            </a:r>
            <a:endParaRPr lang="en-IN" sz="1800" dirty="0">
              <a:effectLst/>
              <a:latin typeface="Arial" panose="020B0604020202020204" pitchFamily="34" charset="0"/>
              <a:ea typeface="Arial" panose="020B0604020202020204" pitchFamily="34" charset="0"/>
            </a:endParaRPr>
          </a:p>
          <a:p>
            <a:pPr algn="just">
              <a:lnSpc>
                <a:spcPct val="150000"/>
              </a:lnSpc>
            </a:pPr>
            <a:r>
              <a:rPr lang="en-IN" sz="1800" dirty="0">
                <a:effectLst/>
                <a:latin typeface="Times New Roman" panose="02020603050405020304" pitchFamily="18" charset="0"/>
                <a:ea typeface="Arial" panose="020B0604020202020204" pitchFamily="34" charset="0"/>
              </a:rPr>
              <a:t>Task *</a:t>
            </a:r>
            <a:r>
              <a:rPr lang="en-IN" sz="1800" dirty="0" err="1">
                <a:effectLst/>
                <a:latin typeface="Times New Roman" panose="02020603050405020304" pitchFamily="18" charset="0"/>
                <a:ea typeface="Arial" panose="020B0604020202020204" pitchFamily="34" charset="0"/>
              </a:rPr>
              <a:t>taskA</a:t>
            </a:r>
            <a:r>
              <a:rPr lang="en-IN" sz="1800" dirty="0">
                <a:effectLst/>
                <a:latin typeface="Times New Roman" panose="02020603050405020304" pitchFamily="18" charset="0"/>
                <a:ea typeface="Arial" panose="020B0604020202020204" pitchFamily="34" charset="0"/>
              </a:rPr>
              <a:t> = (Task *)a;</a:t>
            </a:r>
            <a:endParaRPr lang="en-IN" sz="1800" dirty="0">
              <a:effectLst/>
              <a:latin typeface="Arial" panose="020B0604020202020204" pitchFamily="34" charset="0"/>
              <a:ea typeface="Arial" panose="020B0604020202020204" pitchFamily="34" charset="0"/>
            </a:endParaRPr>
          </a:p>
          <a:p>
            <a:pPr algn="just">
              <a:lnSpc>
                <a:spcPct val="150000"/>
              </a:lnSpc>
            </a:pPr>
            <a:r>
              <a:rPr lang="en-IN" sz="1800" dirty="0">
                <a:effectLst/>
                <a:latin typeface="Times New Roman" panose="02020603050405020304" pitchFamily="18" charset="0"/>
                <a:ea typeface="Arial" panose="020B0604020202020204" pitchFamily="34" charset="0"/>
              </a:rPr>
              <a:t>Task *</a:t>
            </a:r>
            <a:r>
              <a:rPr lang="en-IN" sz="1800" dirty="0" err="1">
                <a:effectLst/>
                <a:latin typeface="Times New Roman" panose="02020603050405020304" pitchFamily="18" charset="0"/>
                <a:ea typeface="Arial" panose="020B0604020202020204" pitchFamily="34" charset="0"/>
              </a:rPr>
              <a:t>taskB</a:t>
            </a:r>
            <a:r>
              <a:rPr lang="en-IN" sz="1800" dirty="0">
                <a:effectLst/>
                <a:latin typeface="Times New Roman" panose="02020603050405020304" pitchFamily="18" charset="0"/>
                <a:ea typeface="Arial" panose="020B0604020202020204" pitchFamily="34" charset="0"/>
              </a:rPr>
              <a:t> = (Task *)b;</a:t>
            </a:r>
            <a:endParaRPr lang="en-IN" sz="1800" dirty="0">
              <a:effectLst/>
              <a:latin typeface="Arial" panose="020B0604020202020204" pitchFamily="34" charset="0"/>
              <a:ea typeface="Arial" panose="020B0604020202020204" pitchFamily="34" charset="0"/>
            </a:endParaRPr>
          </a:p>
          <a:p>
            <a:pPr algn="just">
              <a:lnSpc>
                <a:spcPct val="150000"/>
              </a:lnSpc>
            </a:pPr>
            <a:r>
              <a:rPr lang="en-IN" sz="1800" dirty="0">
                <a:effectLst/>
                <a:latin typeface="Times New Roman" panose="02020603050405020304" pitchFamily="18" charset="0"/>
                <a:ea typeface="Arial" panose="020B0604020202020204" pitchFamily="34" charset="0"/>
              </a:rPr>
              <a:t>return </a:t>
            </a:r>
            <a:r>
              <a:rPr lang="en-IN" sz="1800" dirty="0" err="1">
                <a:effectLst/>
                <a:latin typeface="Times New Roman" panose="02020603050405020304" pitchFamily="18" charset="0"/>
                <a:ea typeface="Arial" panose="020B0604020202020204" pitchFamily="34" charset="0"/>
              </a:rPr>
              <a:t>taskA</a:t>
            </a:r>
            <a:r>
              <a:rPr lang="en-IN" sz="1800" dirty="0">
                <a:effectLst/>
                <a:latin typeface="Times New Roman" panose="02020603050405020304" pitchFamily="18" charset="0"/>
                <a:ea typeface="Arial" panose="020B0604020202020204" pitchFamily="34" charset="0"/>
              </a:rPr>
              <a:t>-&gt;deadline - </a:t>
            </a:r>
            <a:r>
              <a:rPr lang="en-IN" sz="1800" dirty="0" err="1">
                <a:effectLst/>
                <a:latin typeface="Times New Roman" panose="02020603050405020304" pitchFamily="18" charset="0"/>
                <a:ea typeface="Arial" panose="020B0604020202020204" pitchFamily="34" charset="0"/>
              </a:rPr>
              <a:t>taskB</a:t>
            </a:r>
            <a:r>
              <a:rPr lang="en-IN" sz="1800" dirty="0">
                <a:effectLst/>
                <a:latin typeface="Times New Roman" panose="02020603050405020304" pitchFamily="18" charset="0"/>
                <a:ea typeface="Arial" panose="020B0604020202020204" pitchFamily="34" charset="0"/>
              </a:rPr>
              <a:t>-&gt;deadline;</a:t>
            </a:r>
            <a:endParaRPr lang="en-IN" sz="1800" dirty="0">
              <a:effectLst/>
              <a:latin typeface="Arial" panose="020B0604020202020204" pitchFamily="34" charset="0"/>
              <a:ea typeface="Arial" panose="020B0604020202020204" pitchFamily="34" charset="0"/>
            </a:endParaRPr>
          </a:p>
          <a:p>
            <a:pPr algn="just">
              <a:lnSpc>
                <a:spcPct val="150000"/>
              </a:lnSpc>
            </a:pPr>
            <a:r>
              <a:rPr lang="en-IN" sz="1800" dirty="0">
                <a:effectLst/>
                <a:latin typeface="Times New Roman" panose="02020603050405020304" pitchFamily="18"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endParaRPr lang="en-IN" dirty="0"/>
          </a:p>
        </p:txBody>
      </p:sp>
      <p:sp>
        <p:nvSpPr>
          <p:cNvPr id="8" name="Text Placeholder 7">
            <a:extLst>
              <a:ext uri="{FF2B5EF4-FFF2-40B4-BE49-F238E27FC236}">
                <a16:creationId xmlns:a16="http://schemas.microsoft.com/office/drawing/2014/main" id="{D026D612-0EB2-D553-0252-1AED79C30DF5}"/>
              </a:ext>
            </a:extLst>
          </p:cNvPr>
          <p:cNvSpPr>
            <a:spLocks noGrp="1"/>
          </p:cNvSpPr>
          <p:nvPr>
            <p:ph type="body" sz="half" idx="16"/>
          </p:nvPr>
        </p:nvSpPr>
        <p:spPr>
          <a:xfrm>
            <a:off x="3873105" y="1853248"/>
            <a:ext cx="3166791" cy="4552034"/>
          </a:xfrm>
        </p:spPr>
        <p:txBody>
          <a:bodyPr>
            <a:normAutofit fontScale="77500" lnSpcReduction="20000"/>
          </a:bodyPr>
          <a:lstStyle/>
          <a:p>
            <a:r>
              <a:rPr lang="en-IN" dirty="0"/>
              <a:t>int </a:t>
            </a:r>
            <a:r>
              <a:rPr lang="en-IN" dirty="0" err="1"/>
              <a:t>maxTasks</a:t>
            </a:r>
            <a:r>
              <a:rPr lang="en-IN" dirty="0"/>
              <a:t> (Task tasks[], int n) {</a:t>
            </a:r>
          </a:p>
          <a:p>
            <a:r>
              <a:rPr lang="en-IN" dirty="0" err="1"/>
              <a:t>qsort</a:t>
            </a:r>
            <a:r>
              <a:rPr lang="en-IN" dirty="0"/>
              <a:t>(tasks, n, </a:t>
            </a:r>
            <a:r>
              <a:rPr lang="en-IN" dirty="0" err="1"/>
              <a:t>sizeof</a:t>
            </a:r>
            <a:r>
              <a:rPr lang="en-IN" dirty="0"/>
              <a:t>(Task), </a:t>
            </a:r>
            <a:r>
              <a:rPr lang="en-IN" dirty="0" err="1"/>
              <a:t>compareTasks</a:t>
            </a:r>
            <a:r>
              <a:rPr lang="en-IN" dirty="0"/>
              <a:t>);</a:t>
            </a:r>
          </a:p>
          <a:p>
            <a:r>
              <a:rPr lang="en-IN" dirty="0"/>
              <a:t>int *</a:t>
            </a:r>
            <a:r>
              <a:rPr lang="en-IN" dirty="0" err="1"/>
              <a:t>dp</a:t>
            </a:r>
            <a:r>
              <a:rPr lang="en-IN" dirty="0"/>
              <a:t> = (int *)malloc((n + 1) * </a:t>
            </a:r>
            <a:r>
              <a:rPr lang="en-IN" dirty="0" err="1"/>
              <a:t>sizeof</a:t>
            </a:r>
            <a:r>
              <a:rPr lang="en-IN" dirty="0"/>
              <a:t>(int));</a:t>
            </a:r>
          </a:p>
          <a:p>
            <a:r>
              <a:rPr lang="en-IN" dirty="0"/>
              <a:t>for (int </a:t>
            </a:r>
            <a:r>
              <a:rPr lang="en-IN" dirty="0" err="1"/>
              <a:t>i</a:t>
            </a:r>
            <a:r>
              <a:rPr lang="en-IN" dirty="0"/>
              <a:t> = 0; </a:t>
            </a:r>
            <a:r>
              <a:rPr lang="en-IN" dirty="0" err="1"/>
              <a:t>i</a:t>
            </a:r>
            <a:r>
              <a:rPr lang="en-IN" dirty="0"/>
              <a:t> &lt;= n; </a:t>
            </a:r>
            <a:r>
              <a:rPr lang="en-IN" dirty="0" err="1"/>
              <a:t>i</a:t>
            </a:r>
            <a:r>
              <a:rPr lang="en-IN" dirty="0"/>
              <a:t>++) {</a:t>
            </a:r>
          </a:p>
          <a:p>
            <a:r>
              <a:rPr lang="en-IN" dirty="0" err="1"/>
              <a:t>dp</a:t>
            </a:r>
            <a:r>
              <a:rPr lang="en-IN" dirty="0"/>
              <a:t>[</a:t>
            </a:r>
            <a:r>
              <a:rPr lang="en-IN" dirty="0" err="1"/>
              <a:t>i</a:t>
            </a:r>
            <a:r>
              <a:rPr lang="en-IN" dirty="0"/>
              <a:t>] = 0;</a:t>
            </a:r>
          </a:p>
          <a:p>
            <a:r>
              <a:rPr lang="en-IN" dirty="0"/>
              <a:t>}</a:t>
            </a:r>
          </a:p>
          <a:p>
            <a:r>
              <a:rPr lang="en-IN" dirty="0"/>
              <a:t>// Dynamic programming to find the maximum number of tasks</a:t>
            </a:r>
          </a:p>
          <a:p>
            <a:r>
              <a:rPr lang="en-IN" dirty="0"/>
              <a:t>for (int </a:t>
            </a:r>
            <a:r>
              <a:rPr lang="en-IN" dirty="0" err="1"/>
              <a:t>i</a:t>
            </a:r>
            <a:r>
              <a:rPr lang="en-IN" dirty="0"/>
              <a:t> = 1; </a:t>
            </a:r>
            <a:r>
              <a:rPr lang="en-IN" dirty="0" err="1"/>
              <a:t>i</a:t>
            </a:r>
            <a:r>
              <a:rPr lang="en-IN" dirty="0"/>
              <a:t> &lt;= n; </a:t>
            </a:r>
            <a:r>
              <a:rPr lang="en-IN" dirty="0" err="1"/>
              <a:t>i</a:t>
            </a:r>
            <a:r>
              <a:rPr lang="en-IN" dirty="0"/>
              <a:t>++) {</a:t>
            </a:r>
          </a:p>
          <a:p>
            <a:r>
              <a:rPr lang="en-IN" dirty="0"/>
              <a:t>for (int j = </a:t>
            </a:r>
            <a:r>
              <a:rPr lang="en-IN" dirty="0" err="1"/>
              <a:t>i</a:t>
            </a:r>
            <a:r>
              <a:rPr lang="en-IN" dirty="0"/>
              <a:t>; j &gt;= 1; j--) {</a:t>
            </a:r>
          </a:p>
          <a:p>
            <a:r>
              <a:rPr lang="en-IN" dirty="0"/>
              <a:t>if (</a:t>
            </a:r>
            <a:r>
              <a:rPr lang="en-IN" dirty="0" err="1"/>
              <a:t>dp</a:t>
            </a:r>
            <a:r>
              <a:rPr lang="en-IN" dirty="0"/>
              <a:t>[j-1] + tasks[i-1].duration &lt;= tasks[i-1].deadline) {</a:t>
            </a:r>
          </a:p>
          <a:p>
            <a:r>
              <a:rPr lang="en-IN" dirty="0" err="1"/>
              <a:t>dp</a:t>
            </a:r>
            <a:r>
              <a:rPr lang="en-IN" dirty="0"/>
              <a:t>[j] = </a:t>
            </a:r>
            <a:r>
              <a:rPr lang="en-IN" dirty="0" err="1"/>
              <a:t>dp</a:t>
            </a:r>
            <a:r>
              <a:rPr lang="en-IN" dirty="0"/>
              <a:t>[j-1] + tasks[i-1].duration;</a:t>
            </a:r>
          </a:p>
          <a:p>
            <a:r>
              <a:rPr lang="en-IN" dirty="0"/>
              <a:t>}</a:t>
            </a:r>
          </a:p>
          <a:p>
            <a:r>
              <a:rPr lang="en-IN" dirty="0"/>
              <a:t>}</a:t>
            </a:r>
          </a:p>
          <a:p>
            <a:r>
              <a:rPr lang="en-IN" dirty="0"/>
              <a:t>}</a:t>
            </a:r>
          </a:p>
          <a:p>
            <a:r>
              <a:rPr lang="en-IN" dirty="0"/>
              <a:t>// Find the maximum number of tasks that can be completed</a:t>
            </a:r>
          </a:p>
          <a:p>
            <a:r>
              <a:rPr lang="en-IN" dirty="0"/>
              <a:t>int </a:t>
            </a:r>
            <a:r>
              <a:rPr lang="en-IN" dirty="0" err="1"/>
              <a:t>maxTasks</a:t>
            </a:r>
            <a:r>
              <a:rPr lang="en-IN" dirty="0"/>
              <a:t> = 0;</a:t>
            </a:r>
          </a:p>
          <a:p>
            <a:endParaRPr lang="en-IN" dirty="0"/>
          </a:p>
        </p:txBody>
      </p:sp>
      <p:sp>
        <p:nvSpPr>
          <p:cNvPr id="9" name="Text Placeholder 8">
            <a:extLst>
              <a:ext uri="{FF2B5EF4-FFF2-40B4-BE49-F238E27FC236}">
                <a16:creationId xmlns:a16="http://schemas.microsoft.com/office/drawing/2014/main" id="{A9464E5A-8C33-65FE-F854-ED1EFEF5BB77}"/>
              </a:ext>
            </a:extLst>
          </p:cNvPr>
          <p:cNvSpPr>
            <a:spLocks noGrp="1"/>
          </p:cNvSpPr>
          <p:nvPr>
            <p:ph type="body" sz="half" idx="17"/>
          </p:nvPr>
        </p:nvSpPr>
        <p:spPr>
          <a:xfrm>
            <a:off x="7124700" y="1641986"/>
            <a:ext cx="3287661" cy="4916129"/>
          </a:xfrm>
        </p:spPr>
        <p:txBody>
          <a:bodyPr>
            <a:normAutofit fontScale="62500" lnSpcReduction="20000"/>
          </a:bodyPr>
          <a:lstStyle/>
          <a:p>
            <a:r>
              <a:rPr lang="en-IN" dirty="0"/>
              <a:t>for (int </a:t>
            </a:r>
            <a:r>
              <a:rPr lang="en-IN" dirty="0" err="1"/>
              <a:t>i</a:t>
            </a:r>
            <a:r>
              <a:rPr lang="en-IN" dirty="0"/>
              <a:t> = 0; </a:t>
            </a:r>
            <a:r>
              <a:rPr lang="en-IN" dirty="0" err="1"/>
              <a:t>i</a:t>
            </a:r>
            <a:r>
              <a:rPr lang="en-IN" dirty="0"/>
              <a:t> &lt;= n; </a:t>
            </a:r>
            <a:r>
              <a:rPr lang="en-IN" dirty="0" err="1"/>
              <a:t>i</a:t>
            </a:r>
            <a:r>
              <a:rPr lang="en-IN" dirty="0"/>
              <a:t>++) {</a:t>
            </a:r>
          </a:p>
          <a:p>
            <a:r>
              <a:rPr lang="en-IN" dirty="0"/>
              <a:t>if (</a:t>
            </a:r>
            <a:r>
              <a:rPr lang="en-IN" dirty="0" err="1"/>
              <a:t>dp</a:t>
            </a:r>
            <a:r>
              <a:rPr lang="en-IN" dirty="0"/>
              <a:t>[</a:t>
            </a:r>
            <a:r>
              <a:rPr lang="en-IN" dirty="0" err="1"/>
              <a:t>i</a:t>
            </a:r>
            <a:r>
              <a:rPr lang="en-IN" dirty="0"/>
              <a:t>] &lt;= tasks[i-1].deadline) {</a:t>
            </a:r>
          </a:p>
          <a:p>
            <a:r>
              <a:rPr lang="en-IN" dirty="0" err="1"/>
              <a:t>maxTasks</a:t>
            </a:r>
            <a:r>
              <a:rPr lang="en-IN" dirty="0"/>
              <a:t> = </a:t>
            </a:r>
            <a:r>
              <a:rPr lang="en-IN" dirty="0" err="1"/>
              <a:t>i</a:t>
            </a:r>
            <a:r>
              <a:rPr lang="en-IN" dirty="0"/>
              <a:t>;</a:t>
            </a:r>
          </a:p>
          <a:p>
            <a:r>
              <a:rPr lang="en-IN" dirty="0"/>
              <a:t>}</a:t>
            </a:r>
          </a:p>
          <a:p>
            <a:r>
              <a:rPr lang="en-IN" dirty="0"/>
              <a:t>}</a:t>
            </a:r>
          </a:p>
          <a:p>
            <a:r>
              <a:rPr lang="en-IN" dirty="0"/>
              <a:t>free(</a:t>
            </a:r>
            <a:r>
              <a:rPr lang="en-IN" dirty="0" err="1"/>
              <a:t>dp</a:t>
            </a:r>
            <a:r>
              <a:rPr lang="en-IN" dirty="0"/>
              <a:t>);</a:t>
            </a:r>
          </a:p>
          <a:p>
            <a:r>
              <a:rPr lang="en-IN" dirty="0"/>
              <a:t>return </a:t>
            </a:r>
            <a:r>
              <a:rPr lang="en-IN" dirty="0" err="1"/>
              <a:t>maxTasks</a:t>
            </a:r>
            <a:r>
              <a:rPr lang="en-IN" dirty="0"/>
              <a:t>;</a:t>
            </a:r>
          </a:p>
          <a:p>
            <a:r>
              <a:rPr lang="en-IN" dirty="0"/>
              <a:t>}</a:t>
            </a:r>
          </a:p>
          <a:p>
            <a:r>
              <a:rPr lang="en-IN" dirty="0"/>
              <a:t>int main() {</a:t>
            </a:r>
          </a:p>
          <a:p>
            <a:r>
              <a:rPr lang="en-IN" dirty="0"/>
              <a:t>Task tasks[] = {</a:t>
            </a:r>
          </a:p>
          <a:p>
            <a:r>
              <a:rPr lang="en-IN" dirty="0"/>
              <a:t>{5, 2},</a:t>
            </a:r>
          </a:p>
          <a:p>
            <a:r>
              <a:rPr lang="en-IN" dirty="0"/>
              <a:t>{7, 1},</a:t>
            </a:r>
          </a:p>
          <a:p>
            <a:r>
              <a:rPr lang="en-IN" dirty="0"/>
              <a:t>{8, 3},</a:t>
            </a:r>
          </a:p>
          <a:p>
            <a:r>
              <a:rPr lang="en-IN" dirty="0"/>
              <a:t>{4, 2},</a:t>
            </a:r>
          </a:p>
          <a:p>
            <a:r>
              <a:rPr lang="en-IN" dirty="0"/>
              <a:t>{6, 1}</a:t>
            </a:r>
          </a:p>
          <a:p>
            <a:r>
              <a:rPr lang="en-IN" dirty="0"/>
              <a:t>};  int n = </a:t>
            </a:r>
            <a:r>
              <a:rPr lang="en-IN" dirty="0" err="1"/>
              <a:t>sizeof</a:t>
            </a:r>
            <a:r>
              <a:rPr lang="en-IN" dirty="0"/>
              <a:t>(tasks) / </a:t>
            </a:r>
            <a:r>
              <a:rPr lang="en-IN" dirty="0" err="1"/>
              <a:t>sizeof</a:t>
            </a:r>
            <a:r>
              <a:rPr lang="en-IN" dirty="0"/>
              <a:t>(tasks[0]);</a:t>
            </a:r>
          </a:p>
          <a:p>
            <a:r>
              <a:rPr lang="en-IN" dirty="0"/>
              <a:t>int result = </a:t>
            </a:r>
            <a:r>
              <a:rPr lang="en-IN" dirty="0" err="1"/>
              <a:t>maxTasks</a:t>
            </a:r>
            <a:r>
              <a:rPr lang="en-IN" dirty="0"/>
              <a:t>(tasks, n);</a:t>
            </a:r>
          </a:p>
          <a:p>
            <a:r>
              <a:rPr lang="en-IN" dirty="0"/>
              <a:t>printf("Maximum number of tasks that can be completed: %d\n", result);</a:t>
            </a:r>
          </a:p>
          <a:p>
            <a:r>
              <a:rPr lang="en-IN" dirty="0"/>
              <a:t>return 0;</a:t>
            </a:r>
          </a:p>
          <a:p>
            <a:r>
              <a:rPr lang="en-IN" dirty="0"/>
              <a:t>}</a:t>
            </a:r>
          </a:p>
          <a:p>
            <a:endParaRPr lang="en-IN" dirty="0"/>
          </a:p>
        </p:txBody>
      </p:sp>
    </p:spTree>
    <p:extLst>
      <p:ext uri="{BB962C8B-B14F-4D97-AF65-F5344CB8AC3E}">
        <p14:creationId xmlns:p14="http://schemas.microsoft.com/office/powerpoint/2010/main" val="2978740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B0AF8-E95D-6199-6E43-34BC9ADE183B}"/>
              </a:ext>
            </a:extLst>
          </p:cNvPr>
          <p:cNvSpPr>
            <a:spLocks noGrp="1"/>
          </p:cNvSpPr>
          <p:nvPr>
            <p:ph type="title"/>
          </p:nvPr>
        </p:nvSpPr>
        <p:spPr/>
        <p:txBody>
          <a:bodyPr/>
          <a:lstStyle/>
          <a:p>
            <a:r>
              <a:rPr lang="en-US" dirty="0"/>
              <a:t>OUTPUT:</a:t>
            </a:r>
            <a:endParaRPr lang="en-IN" dirty="0"/>
          </a:p>
        </p:txBody>
      </p:sp>
      <p:pic>
        <p:nvPicPr>
          <p:cNvPr id="4" name="Content Placeholder 3">
            <a:extLst>
              <a:ext uri="{FF2B5EF4-FFF2-40B4-BE49-F238E27FC236}">
                <a16:creationId xmlns:a16="http://schemas.microsoft.com/office/drawing/2014/main" id="{FD39060C-5E97-BC83-AA86-86C57DAF7884}"/>
              </a:ext>
            </a:extLst>
          </p:cNvPr>
          <p:cNvPicPr>
            <a:picLocks noGrp="1" noChangeAspect="1"/>
          </p:cNvPicPr>
          <p:nvPr>
            <p:ph idx="1"/>
          </p:nvPr>
        </p:nvPicPr>
        <p:blipFill>
          <a:blip r:embed="rId2"/>
          <a:stretch>
            <a:fillRect/>
          </a:stretch>
        </p:blipFill>
        <p:spPr>
          <a:xfrm>
            <a:off x="334297" y="1396181"/>
            <a:ext cx="10432026" cy="5161935"/>
          </a:xfrm>
          <a:prstGeom prst="rect">
            <a:avLst/>
          </a:prstGeom>
        </p:spPr>
      </p:pic>
    </p:spTree>
    <p:extLst>
      <p:ext uri="{BB962C8B-B14F-4D97-AF65-F5344CB8AC3E}">
        <p14:creationId xmlns:p14="http://schemas.microsoft.com/office/powerpoint/2010/main" val="2079873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CB6BD-3670-5C81-0F91-2303208C14A4}"/>
              </a:ext>
            </a:extLst>
          </p:cNvPr>
          <p:cNvSpPr>
            <a:spLocks noGrp="1"/>
          </p:cNvSpPr>
          <p:nvPr>
            <p:ph type="title"/>
          </p:nvPr>
        </p:nvSpPr>
        <p:spPr/>
        <p:txBody>
          <a:bodyPr/>
          <a:lstStyle/>
          <a:p>
            <a:r>
              <a:rPr lang="en-US" dirty="0"/>
              <a:t>CODING:</a:t>
            </a:r>
            <a:endParaRPr lang="en-IN" dirty="0"/>
          </a:p>
        </p:txBody>
      </p:sp>
      <p:sp>
        <p:nvSpPr>
          <p:cNvPr id="4" name="Text Placeholder 3">
            <a:extLst>
              <a:ext uri="{FF2B5EF4-FFF2-40B4-BE49-F238E27FC236}">
                <a16:creationId xmlns:a16="http://schemas.microsoft.com/office/drawing/2014/main" id="{4A1E34C3-A1B7-0999-55A0-F43901694C1E}"/>
              </a:ext>
            </a:extLst>
          </p:cNvPr>
          <p:cNvSpPr>
            <a:spLocks noGrp="1"/>
          </p:cNvSpPr>
          <p:nvPr>
            <p:ph type="body" sz="half" idx="15"/>
          </p:nvPr>
        </p:nvSpPr>
        <p:spPr>
          <a:xfrm>
            <a:off x="652463" y="2104103"/>
            <a:ext cx="2927350" cy="4152235"/>
          </a:xfrm>
        </p:spPr>
        <p:txBody>
          <a:bodyPr>
            <a:normAutofit fontScale="92500" lnSpcReduction="10000"/>
          </a:bodyPr>
          <a:lstStyle/>
          <a:p>
            <a:r>
              <a:rPr lang="en-US" dirty="0"/>
              <a:t>#include &lt;</a:t>
            </a:r>
            <a:r>
              <a:rPr lang="en-US" dirty="0" err="1"/>
              <a:t>stdio.h</a:t>
            </a:r>
            <a:r>
              <a:rPr lang="en-US" dirty="0"/>
              <a:t>&gt;</a:t>
            </a:r>
          </a:p>
          <a:p>
            <a:r>
              <a:rPr lang="en-US" dirty="0"/>
              <a:t>#include &lt;</a:t>
            </a:r>
            <a:r>
              <a:rPr lang="en-US" dirty="0" err="1"/>
              <a:t>math.h</a:t>
            </a:r>
            <a:r>
              <a:rPr lang="en-US" dirty="0"/>
              <a:t>&gt;</a:t>
            </a:r>
          </a:p>
          <a:p>
            <a:r>
              <a:rPr lang="en-US" dirty="0"/>
              <a:t>// Function to calculate the total cost</a:t>
            </a:r>
          </a:p>
          <a:p>
            <a:r>
              <a:rPr lang="en-US" dirty="0"/>
              <a:t>double </a:t>
            </a:r>
            <a:r>
              <a:rPr lang="en-US" dirty="0" err="1"/>
              <a:t>calculate_total_cost</a:t>
            </a:r>
            <a:r>
              <a:rPr lang="en-US" dirty="0"/>
              <a:t>(double D, double S, double H, double Q) {</a:t>
            </a:r>
          </a:p>
          <a:p>
            <a:r>
              <a:rPr lang="en-US" dirty="0"/>
              <a:t>double </a:t>
            </a:r>
            <a:r>
              <a:rPr lang="en-US" dirty="0" err="1"/>
              <a:t>order_cost</a:t>
            </a:r>
            <a:r>
              <a:rPr lang="en-US" dirty="0"/>
              <a:t> = (D / Q) * S;</a:t>
            </a:r>
          </a:p>
          <a:p>
            <a:r>
              <a:rPr lang="en-US" dirty="0"/>
              <a:t>double </a:t>
            </a:r>
            <a:r>
              <a:rPr lang="en-US" dirty="0" err="1"/>
              <a:t>holding_cost</a:t>
            </a:r>
            <a:r>
              <a:rPr lang="en-US" dirty="0"/>
              <a:t> = (Q / 2) * H;</a:t>
            </a:r>
          </a:p>
          <a:p>
            <a:r>
              <a:rPr lang="en-US" dirty="0"/>
              <a:t>return </a:t>
            </a:r>
            <a:r>
              <a:rPr lang="en-US" dirty="0" err="1"/>
              <a:t>order_cost</a:t>
            </a:r>
            <a:r>
              <a:rPr lang="en-US" dirty="0"/>
              <a:t> + </a:t>
            </a:r>
            <a:r>
              <a:rPr lang="en-US" dirty="0" err="1"/>
              <a:t>holding_cost</a:t>
            </a:r>
            <a:r>
              <a:rPr lang="en-US" dirty="0"/>
              <a:t>;</a:t>
            </a:r>
          </a:p>
          <a:p>
            <a:r>
              <a:rPr lang="en-US" dirty="0"/>
              <a:t>}</a:t>
            </a:r>
          </a:p>
          <a:p>
            <a:r>
              <a:rPr lang="en-US" dirty="0"/>
              <a:t>// Function to calculate the EOQ</a:t>
            </a:r>
          </a:p>
          <a:p>
            <a:r>
              <a:rPr lang="en-US" dirty="0"/>
              <a:t>double </a:t>
            </a:r>
            <a:r>
              <a:rPr lang="en-US" dirty="0" err="1"/>
              <a:t>calculate_eoq</a:t>
            </a:r>
            <a:r>
              <a:rPr lang="en-US" dirty="0"/>
              <a:t>(double D, double S, double H) {</a:t>
            </a:r>
          </a:p>
          <a:p>
            <a:r>
              <a:rPr lang="en-US" dirty="0"/>
              <a:t>return sqrt((2 * D * S) / H);</a:t>
            </a:r>
          </a:p>
          <a:p>
            <a:endParaRPr lang="en-IN" dirty="0"/>
          </a:p>
        </p:txBody>
      </p:sp>
      <p:sp>
        <p:nvSpPr>
          <p:cNvPr id="6" name="Text Placeholder 5">
            <a:extLst>
              <a:ext uri="{FF2B5EF4-FFF2-40B4-BE49-F238E27FC236}">
                <a16:creationId xmlns:a16="http://schemas.microsoft.com/office/drawing/2014/main" id="{DAAE2265-8BD8-0E0C-0AF3-787AB111DC65}"/>
              </a:ext>
            </a:extLst>
          </p:cNvPr>
          <p:cNvSpPr>
            <a:spLocks noGrp="1"/>
          </p:cNvSpPr>
          <p:nvPr>
            <p:ph type="body" sz="half" idx="16"/>
          </p:nvPr>
        </p:nvSpPr>
        <p:spPr>
          <a:xfrm>
            <a:off x="3873106" y="2104103"/>
            <a:ext cx="2946794" cy="4152235"/>
          </a:xfrm>
        </p:spPr>
        <p:txBody>
          <a:bodyPr/>
          <a:lstStyle/>
          <a:p>
            <a:r>
              <a:rPr lang="en-US" dirty="0"/>
              <a:t>}</a:t>
            </a:r>
          </a:p>
          <a:p>
            <a:r>
              <a:rPr lang="en-US" dirty="0"/>
              <a:t>int main() {</a:t>
            </a:r>
          </a:p>
          <a:p>
            <a:r>
              <a:rPr lang="en-US" dirty="0"/>
              <a:t>// Demand rate (units per period)</a:t>
            </a:r>
          </a:p>
          <a:p>
            <a:r>
              <a:rPr lang="en-US" dirty="0"/>
              <a:t>double demand = 1000.0;</a:t>
            </a:r>
          </a:p>
          <a:p>
            <a:r>
              <a:rPr lang="en-US" dirty="0"/>
              <a:t>// Ordering cost per order</a:t>
            </a:r>
          </a:p>
          <a:p>
            <a:r>
              <a:rPr lang="en-US" dirty="0"/>
              <a:t>double </a:t>
            </a:r>
            <a:r>
              <a:rPr lang="en-US" dirty="0" err="1"/>
              <a:t>ordering_cost</a:t>
            </a:r>
            <a:r>
              <a:rPr lang="en-US" dirty="0"/>
              <a:t> = 50.0;</a:t>
            </a:r>
          </a:p>
          <a:p>
            <a:r>
              <a:rPr lang="en-US" dirty="0"/>
              <a:t>// Holding cost per unit per period</a:t>
            </a:r>
          </a:p>
          <a:p>
            <a:r>
              <a:rPr lang="en-US" dirty="0"/>
              <a:t>double </a:t>
            </a:r>
            <a:r>
              <a:rPr lang="en-US" dirty="0" err="1"/>
              <a:t>holding_cost</a:t>
            </a:r>
            <a:r>
              <a:rPr lang="en-US" dirty="0"/>
              <a:t> = 2.0;</a:t>
            </a:r>
          </a:p>
          <a:p>
            <a:r>
              <a:rPr lang="en-US" dirty="0"/>
              <a:t>// Calculate the Economic Order Quantity (EOQ)</a:t>
            </a:r>
          </a:p>
          <a:p>
            <a:endParaRPr lang="en-IN" dirty="0"/>
          </a:p>
        </p:txBody>
      </p:sp>
      <p:sp>
        <p:nvSpPr>
          <p:cNvPr id="8" name="Text Placeholder 7">
            <a:extLst>
              <a:ext uri="{FF2B5EF4-FFF2-40B4-BE49-F238E27FC236}">
                <a16:creationId xmlns:a16="http://schemas.microsoft.com/office/drawing/2014/main" id="{6385FCE6-A487-6AAE-7363-B86895CAB209}"/>
              </a:ext>
            </a:extLst>
          </p:cNvPr>
          <p:cNvSpPr>
            <a:spLocks noGrp="1"/>
          </p:cNvSpPr>
          <p:nvPr>
            <p:ph type="body" sz="half" idx="17"/>
          </p:nvPr>
        </p:nvSpPr>
        <p:spPr>
          <a:xfrm>
            <a:off x="7124700" y="2104103"/>
            <a:ext cx="2932113" cy="4152235"/>
          </a:xfrm>
        </p:spPr>
        <p:txBody>
          <a:bodyPr>
            <a:normAutofit fontScale="92500"/>
          </a:bodyPr>
          <a:lstStyle/>
          <a:p>
            <a:r>
              <a:rPr lang="en-IN" dirty="0"/>
              <a:t>double </a:t>
            </a:r>
            <a:r>
              <a:rPr lang="en-IN" dirty="0" err="1"/>
              <a:t>eoq</a:t>
            </a:r>
            <a:r>
              <a:rPr lang="en-IN" dirty="0"/>
              <a:t> = </a:t>
            </a:r>
            <a:r>
              <a:rPr lang="en-IN" dirty="0" err="1"/>
              <a:t>calculate_eoq</a:t>
            </a:r>
            <a:r>
              <a:rPr lang="en-IN" dirty="0"/>
              <a:t>(demand, </a:t>
            </a:r>
            <a:r>
              <a:rPr lang="en-IN" dirty="0" err="1"/>
              <a:t>ordering_cost</a:t>
            </a:r>
            <a:r>
              <a:rPr lang="en-IN" dirty="0"/>
              <a:t>, </a:t>
            </a:r>
            <a:r>
              <a:rPr lang="en-IN" dirty="0" err="1"/>
              <a:t>holding_cost</a:t>
            </a:r>
            <a:r>
              <a:rPr lang="en-IN" dirty="0"/>
              <a:t>);</a:t>
            </a:r>
          </a:p>
          <a:p>
            <a:r>
              <a:rPr lang="en-IN" dirty="0"/>
              <a:t>// Calculate the total cost using EOQ</a:t>
            </a:r>
          </a:p>
          <a:p>
            <a:r>
              <a:rPr lang="en-IN" dirty="0"/>
              <a:t>double </a:t>
            </a:r>
            <a:r>
              <a:rPr lang="en-IN" dirty="0" err="1"/>
              <a:t>total_cost</a:t>
            </a:r>
            <a:r>
              <a:rPr lang="en-IN" dirty="0"/>
              <a:t> = </a:t>
            </a:r>
            <a:r>
              <a:rPr lang="en-IN" dirty="0" err="1"/>
              <a:t>calculate_total_cost</a:t>
            </a:r>
            <a:r>
              <a:rPr lang="en-IN" dirty="0"/>
              <a:t>(demand, </a:t>
            </a:r>
            <a:r>
              <a:rPr lang="en-IN" dirty="0" err="1"/>
              <a:t>ordering_cost</a:t>
            </a:r>
            <a:r>
              <a:rPr lang="en-IN" dirty="0"/>
              <a:t>, </a:t>
            </a:r>
            <a:r>
              <a:rPr lang="en-IN" dirty="0" err="1"/>
              <a:t>holding_cost</a:t>
            </a:r>
            <a:r>
              <a:rPr lang="en-IN" dirty="0"/>
              <a:t>, </a:t>
            </a:r>
            <a:r>
              <a:rPr lang="en-IN" dirty="0" err="1"/>
              <a:t>eoq</a:t>
            </a:r>
            <a:r>
              <a:rPr lang="en-IN" dirty="0"/>
              <a:t>);</a:t>
            </a:r>
          </a:p>
          <a:p>
            <a:r>
              <a:rPr lang="en-IN" dirty="0"/>
              <a:t>// Display the results</a:t>
            </a:r>
          </a:p>
          <a:p>
            <a:r>
              <a:rPr lang="en-IN" dirty="0"/>
              <a:t>printf("Economic Order Quantity (EOQ): %.2f units\n", </a:t>
            </a:r>
            <a:r>
              <a:rPr lang="en-IN" dirty="0" err="1"/>
              <a:t>eoq</a:t>
            </a:r>
            <a:r>
              <a:rPr lang="en-IN" dirty="0"/>
              <a:t>);</a:t>
            </a:r>
          </a:p>
          <a:p>
            <a:r>
              <a:rPr lang="en-IN" dirty="0"/>
              <a:t>printf("Total Cost at EOQ: $%.2f\n", </a:t>
            </a:r>
            <a:r>
              <a:rPr lang="en-IN" dirty="0" err="1"/>
              <a:t>total_cost</a:t>
            </a:r>
            <a:r>
              <a:rPr lang="en-IN" dirty="0"/>
              <a:t>);</a:t>
            </a:r>
          </a:p>
          <a:p>
            <a:r>
              <a:rPr lang="en-IN" dirty="0"/>
              <a:t>return 0;</a:t>
            </a:r>
          </a:p>
          <a:p>
            <a:r>
              <a:rPr lang="en-IN" dirty="0"/>
              <a:t>}</a:t>
            </a:r>
          </a:p>
          <a:p>
            <a:endParaRPr lang="en-IN" dirty="0"/>
          </a:p>
        </p:txBody>
      </p:sp>
      <p:sp>
        <p:nvSpPr>
          <p:cNvPr id="11" name="Text Placeholder 2">
            <a:extLst>
              <a:ext uri="{FF2B5EF4-FFF2-40B4-BE49-F238E27FC236}">
                <a16:creationId xmlns:a16="http://schemas.microsoft.com/office/drawing/2014/main" id="{2132A13F-6C63-7FBE-E9DA-C5EED6E072BE}"/>
              </a:ext>
            </a:extLst>
          </p:cNvPr>
          <p:cNvSpPr>
            <a:spLocks noGrp="1"/>
          </p:cNvSpPr>
          <p:nvPr>
            <p:ph type="body" idx="1"/>
          </p:nvPr>
        </p:nvSpPr>
        <p:spPr>
          <a:xfrm>
            <a:off x="633413" y="1445342"/>
            <a:ext cx="2946400" cy="1042219"/>
          </a:xfrm>
        </p:spPr>
        <p:txBody>
          <a:bodyPr/>
          <a:lstStyle/>
          <a:p>
            <a:r>
              <a:rPr lang="en-IN" sz="1800" b="1" dirty="0">
                <a:effectLst/>
                <a:latin typeface="Times New Roman" panose="02020603050405020304" pitchFamily="18" charset="0"/>
                <a:ea typeface="Arial" panose="020B0604020202020204" pitchFamily="34" charset="0"/>
              </a:rPr>
              <a:t>Economic Order Quantity (EOQ) Model</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502831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6BEAB-1779-3A2C-873A-E7ABBDD8A58E}"/>
              </a:ext>
            </a:extLst>
          </p:cNvPr>
          <p:cNvSpPr>
            <a:spLocks noGrp="1"/>
          </p:cNvSpPr>
          <p:nvPr>
            <p:ph type="title"/>
          </p:nvPr>
        </p:nvSpPr>
        <p:spPr/>
        <p:txBody>
          <a:bodyPr/>
          <a:lstStyle/>
          <a:p>
            <a:r>
              <a:rPr lang="en-US" dirty="0"/>
              <a:t>OUTPUT:</a:t>
            </a:r>
            <a:endParaRPr lang="en-IN" dirty="0"/>
          </a:p>
        </p:txBody>
      </p:sp>
      <p:pic>
        <p:nvPicPr>
          <p:cNvPr id="4" name="Content Placeholder 3">
            <a:extLst>
              <a:ext uri="{FF2B5EF4-FFF2-40B4-BE49-F238E27FC236}">
                <a16:creationId xmlns:a16="http://schemas.microsoft.com/office/drawing/2014/main" id="{FC771AEE-EF3F-1E51-7329-1A7C3B18C7E0}"/>
              </a:ext>
            </a:extLst>
          </p:cNvPr>
          <p:cNvPicPr>
            <a:picLocks noGrp="1" noChangeAspect="1"/>
          </p:cNvPicPr>
          <p:nvPr>
            <p:ph idx="1"/>
          </p:nvPr>
        </p:nvPicPr>
        <p:blipFill>
          <a:blip r:embed="rId2"/>
          <a:stretch>
            <a:fillRect/>
          </a:stretch>
        </p:blipFill>
        <p:spPr>
          <a:xfrm>
            <a:off x="246177" y="1360699"/>
            <a:ext cx="9804657" cy="4853288"/>
          </a:xfrm>
          <a:prstGeom prst="rect">
            <a:avLst/>
          </a:prstGeom>
        </p:spPr>
      </p:pic>
    </p:spTree>
    <p:extLst>
      <p:ext uri="{BB962C8B-B14F-4D97-AF65-F5344CB8AC3E}">
        <p14:creationId xmlns:p14="http://schemas.microsoft.com/office/powerpoint/2010/main" val="1389582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FC3F1-1787-A722-06C6-A0AA898B4721}"/>
              </a:ext>
            </a:extLst>
          </p:cNvPr>
          <p:cNvSpPr>
            <a:spLocks noGrp="1"/>
          </p:cNvSpPr>
          <p:nvPr>
            <p:ph type="title"/>
          </p:nvPr>
        </p:nvSpPr>
        <p:spPr/>
        <p:txBody>
          <a:bodyPr/>
          <a:lstStyle/>
          <a:p>
            <a:r>
              <a:rPr lang="en-US" dirty="0"/>
              <a:t>COMPLEXITY ANALYSIS:</a:t>
            </a:r>
            <a:endParaRPr lang="en-IN" dirty="0"/>
          </a:p>
        </p:txBody>
      </p:sp>
      <p:sp>
        <p:nvSpPr>
          <p:cNvPr id="3" name="Content Placeholder 2">
            <a:extLst>
              <a:ext uri="{FF2B5EF4-FFF2-40B4-BE49-F238E27FC236}">
                <a16:creationId xmlns:a16="http://schemas.microsoft.com/office/drawing/2014/main" id="{8AF31A16-5384-E633-F946-FE14557594CC}"/>
              </a:ext>
            </a:extLst>
          </p:cNvPr>
          <p:cNvSpPr>
            <a:spLocks noGrp="1"/>
          </p:cNvSpPr>
          <p:nvPr>
            <p:ph idx="1"/>
          </p:nvPr>
        </p:nvSpPr>
        <p:spPr/>
        <p:txBody>
          <a:bodyPr>
            <a:normAutofit fontScale="70000" lnSpcReduction="20000"/>
          </a:bodyPr>
          <a:lstStyle/>
          <a:p>
            <a:pPr algn="just">
              <a:lnSpc>
                <a:spcPct val="150000"/>
              </a:lnSpc>
            </a:pPr>
            <a:r>
              <a:rPr lang="en-IN" sz="1800" b="1" dirty="0">
                <a:effectLst/>
                <a:latin typeface="Times New Roman" panose="02020603050405020304" pitchFamily="18" charset="0"/>
                <a:ea typeface="Arial" panose="020B0604020202020204" pitchFamily="34" charset="0"/>
              </a:rPr>
              <a:t>Best Case:</a:t>
            </a:r>
            <a:endParaRPr lang="en-IN" sz="1800" dirty="0">
              <a:effectLst/>
              <a:latin typeface="Arial" panose="020B0604020202020204" pitchFamily="34" charset="0"/>
              <a:ea typeface="Arial" panose="020B0604020202020204" pitchFamily="34" charset="0"/>
            </a:endParaRPr>
          </a:p>
          <a:p>
            <a:pPr marL="342900" lvl="0" indent="-342900" algn="just">
              <a:lnSpc>
                <a:spcPct val="150000"/>
              </a:lnSpc>
              <a:spcAft>
                <a:spcPts val="800"/>
              </a:spcAft>
              <a:buFont typeface="Wingdings" panose="05000000000000000000" pitchFamily="2" charset="2"/>
              <a:buChar char=""/>
            </a:pPr>
            <a:r>
              <a:rPr lang="en-IN" sz="1800" dirty="0">
                <a:effectLst/>
                <a:latin typeface="Times New Roman" panose="02020603050405020304" pitchFamily="18" charset="0"/>
                <a:ea typeface="Arial" panose="020B0604020202020204" pitchFamily="34" charset="0"/>
              </a:rPr>
              <a:t>Best Case Time Complexity: O(1)</a:t>
            </a:r>
            <a:endParaRPr lang="en-IN" sz="1800" dirty="0">
              <a:effectLst/>
              <a:latin typeface="Arial" panose="020B0604020202020204" pitchFamily="34" charset="0"/>
              <a:ea typeface="Arial" panose="020B0604020202020204" pitchFamily="34" charset="0"/>
            </a:endParaRPr>
          </a:p>
          <a:p>
            <a:pPr marL="342900" lvl="0" indent="-342900" algn="just">
              <a:lnSpc>
                <a:spcPct val="150000"/>
              </a:lnSpc>
              <a:spcAft>
                <a:spcPts val="800"/>
              </a:spcAft>
              <a:buFont typeface="Wingdings" panose="05000000000000000000" pitchFamily="2" charset="2"/>
              <a:buChar char=""/>
            </a:pPr>
            <a:r>
              <a:rPr lang="en-IN" sz="1800" dirty="0">
                <a:effectLst/>
                <a:latin typeface="Times New Roman" panose="02020603050405020304" pitchFamily="18" charset="0"/>
                <a:ea typeface="Arial" panose="020B0604020202020204" pitchFamily="34" charset="0"/>
              </a:rPr>
              <a:t>Best Case Space Complexity: O(1)</a:t>
            </a:r>
            <a:endParaRPr lang="en-IN" sz="1800" dirty="0">
              <a:effectLst/>
              <a:latin typeface="Arial" panose="020B0604020202020204" pitchFamily="34" charset="0"/>
              <a:ea typeface="Arial" panose="020B0604020202020204" pitchFamily="34" charset="0"/>
            </a:endParaRPr>
          </a:p>
          <a:p>
            <a:pPr algn="just">
              <a:lnSpc>
                <a:spcPct val="150000"/>
              </a:lnSpc>
            </a:pPr>
            <a:r>
              <a:rPr lang="en-IN" sz="1800" b="1" dirty="0">
                <a:effectLst/>
                <a:latin typeface="Times New Roman" panose="02020603050405020304" pitchFamily="18" charset="0"/>
                <a:ea typeface="Arial" panose="020B0604020202020204" pitchFamily="34" charset="0"/>
              </a:rPr>
              <a:t>Average Case:</a:t>
            </a:r>
            <a:endParaRPr lang="en-IN" sz="1800" dirty="0">
              <a:effectLst/>
              <a:latin typeface="Arial" panose="020B0604020202020204" pitchFamily="34" charset="0"/>
              <a:ea typeface="Arial" panose="020B0604020202020204" pitchFamily="34" charset="0"/>
            </a:endParaRPr>
          </a:p>
          <a:p>
            <a:pPr marL="342900" lvl="0" indent="-342900" algn="just">
              <a:lnSpc>
                <a:spcPct val="150000"/>
              </a:lnSpc>
              <a:spcAft>
                <a:spcPts val="800"/>
              </a:spcAft>
              <a:buFont typeface="Wingdings" panose="05000000000000000000" pitchFamily="2" charset="2"/>
              <a:buChar char=""/>
            </a:pPr>
            <a:r>
              <a:rPr lang="en-IN" sz="1800" dirty="0">
                <a:effectLst/>
                <a:latin typeface="Times New Roman" panose="02020603050405020304" pitchFamily="18" charset="0"/>
                <a:ea typeface="Arial" panose="020B0604020202020204" pitchFamily="34" charset="0"/>
              </a:rPr>
              <a:t>Average Case Time Complexity: O(1)</a:t>
            </a:r>
            <a:endParaRPr lang="en-IN" sz="1800" dirty="0">
              <a:effectLst/>
              <a:latin typeface="Arial" panose="020B0604020202020204" pitchFamily="34" charset="0"/>
              <a:ea typeface="Arial" panose="020B0604020202020204" pitchFamily="34" charset="0"/>
            </a:endParaRPr>
          </a:p>
          <a:p>
            <a:pPr marL="342900" lvl="0" indent="-342900" algn="just">
              <a:lnSpc>
                <a:spcPct val="150000"/>
              </a:lnSpc>
              <a:spcAft>
                <a:spcPts val="800"/>
              </a:spcAft>
              <a:buFont typeface="Wingdings" panose="05000000000000000000" pitchFamily="2" charset="2"/>
              <a:buChar char=""/>
            </a:pPr>
            <a:r>
              <a:rPr lang="en-IN" sz="1800" dirty="0">
                <a:effectLst/>
                <a:latin typeface="Times New Roman" panose="02020603050405020304" pitchFamily="18" charset="0"/>
                <a:ea typeface="Arial" panose="020B0604020202020204" pitchFamily="34" charset="0"/>
              </a:rPr>
              <a:t>Average Case Space Complexity: O(1)</a:t>
            </a:r>
            <a:endParaRPr lang="en-IN" sz="1800" dirty="0">
              <a:effectLst/>
              <a:latin typeface="Arial" panose="020B0604020202020204" pitchFamily="34" charset="0"/>
              <a:ea typeface="Arial" panose="020B0604020202020204" pitchFamily="34" charset="0"/>
            </a:endParaRPr>
          </a:p>
          <a:p>
            <a:pPr algn="just">
              <a:lnSpc>
                <a:spcPct val="150000"/>
              </a:lnSpc>
            </a:pPr>
            <a:r>
              <a:rPr lang="en-IN" sz="1800" b="1" dirty="0">
                <a:effectLst/>
                <a:latin typeface="Times New Roman" panose="02020603050405020304" pitchFamily="18" charset="0"/>
                <a:ea typeface="Arial" panose="020B0604020202020204" pitchFamily="34" charset="0"/>
              </a:rPr>
              <a:t>Worst Case:</a:t>
            </a:r>
            <a:endParaRPr lang="en-IN" sz="1800" dirty="0">
              <a:effectLst/>
              <a:latin typeface="Arial" panose="020B0604020202020204" pitchFamily="34" charset="0"/>
              <a:ea typeface="Arial" panose="020B0604020202020204" pitchFamily="34" charset="0"/>
            </a:endParaRPr>
          </a:p>
          <a:p>
            <a:pPr marL="342900" lvl="0" indent="-342900" algn="just">
              <a:lnSpc>
                <a:spcPct val="150000"/>
              </a:lnSpc>
              <a:spcAft>
                <a:spcPts val="800"/>
              </a:spcAft>
              <a:buFont typeface="Wingdings" panose="05000000000000000000" pitchFamily="2" charset="2"/>
              <a:buChar char=""/>
            </a:pPr>
            <a:r>
              <a:rPr lang="en-IN" sz="1800" dirty="0">
                <a:effectLst/>
                <a:latin typeface="Times New Roman" panose="02020603050405020304" pitchFamily="18" charset="0"/>
                <a:ea typeface="Arial" panose="020B0604020202020204" pitchFamily="34" charset="0"/>
              </a:rPr>
              <a:t>Worst Case Time Complexity: O(1)</a:t>
            </a:r>
            <a:endParaRPr lang="en-IN" sz="1800" dirty="0">
              <a:effectLst/>
              <a:latin typeface="Arial" panose="020B0604020202020204" pitchFamily="34" charset="0"/>
              <a:ea typeface="Arial" panose="020B0604020202020204" pitchFamily="34" charset="0"/>
            </a:endParaRPr>
          </a:p>
          <a:p>
            <a:pPr marL="342900" lvl="0" indent="-342900" algn="just">
              <a:lnSpc>
                <a:spcPct val="150000"/>
              </a:lnSpc>
              <a:spcAft>
                <a:spcPts val="800"/>
              </a:spcAft>
              <a:buFont typeface="Wingdings" panose="05000000000000000000" pitchFamily="2" charset="2"/>
              <a:buChar char=""/>
            </a:pPr>
            <a:r>
              <a:rPr lang="en-IN" sz="1800" dirty="0">
                <a:effectLst/>
                <a:latin typeface="Times New Roman" panose="02020603050405020304" pitchFamily="18" charset="0"/>
                <a:ea typeface="Arial" panose="020B0604020202020204" pitchFamily="34" charset="0"/>
              </a:rPr>
              <a:t>Worst Case Space Complexity: O(1)</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13945985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182</TotalTime>
  <Words>1122</Words>
  <Application>Microsoft Office PowerPoint</Application>
  <PresentationFormat>Widescreen</PresentationFormat>
  <Paragraphs>120</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Times New Roman</vt:lpstr>
      <vt:lpstr>Wingdings</vt:lpstr>
      <vt:lpstr>Wingdings 3</vt:lpstr>
      <vt:lpstr>Ion</vt:lpstr>
      <vt:lpstr>PowerPoint Presentation</vt:lpstr>
      <vt:lpstr>   ABSTRACT:</vt:lpstr>
      <vt:lpstr>INTRODUCTION:</vt:lpstr>
      <vt:lpstr>PROBLEM STATEMENT:</vt:lpstr>
      <vt:lpstr>CODING: Task scheduling:</vt:lpstr>
      <vt:lpstr>OUTPUT:</vt:lpstr>
      <vt:lpstr>CODING:</vt:lpstr>
      <vt:lpstr>OUTPUT:</vt:lpstr>
      <vt:lpstr>COMPLEXITY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Aiswariya R</dc:creator>
  <cp:lastModifiedBy>umasheshu@outlook.com</cp:lastModifiedBy>
  <cp:revision>11</cp:revision>
  <dcterms:created xsi:type="dcterms:W3CDTF">2024-06-16T09:57:08Z</dcterms:created>
  <dcterms:modified xsi:type="dcterms:W3CDTF">2024-09-09T17:13:51Z</dcterms:modified>
</cp:coreProperties>
</file>