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60" r:id="rId6"/>
    <p:sldId id="272" r:id="rId7"/>
    <p:sldId id="273" r:id="rId8"/>
    <p:sldId id="268" r:id="rId9"/>
    <p:sldId id="262" r:id="rId10"/>
    <p:sldId id="263" r:id="rId11"/>
    <p:sldId id="264" r:id="rId12"/>
    <p:sldId id="270" r:id="rId13"/>
    <p:sldId id="271" r:id="rId14"/>
    <p:sldId id="265" r:id="rId15"/>
    <p:sldId id="266"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3410E-ABDF-4F6B-8981-A3F87B83E33C}" v="293" dt="2021-10-07T18:34:00.857"/>
    <p1510:client id="{47667387-A9E4-4C47-AFE3-B41D5DF54E09}" v="62" dt="2021-10-08T05:25:31.688"/>
    <p1510:client id="{5D36B749-5FB1-4267-8B24-BD1109DED8DA}" v="717" dt="2021-10-07T14:44:44.921"/>
    <p1510:client id="{A0F3D911-9C38-4E3A-A487-85F49BF7C8A8}" v="13" dt="2021-10-07T12:47:42.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xpressjs.com/en/4x/api.html" TargetMode="External"/><Relationship Id="rId2" Type="http://schemas.openxmlformats.org/officeDocument/2006/relationships/hyperlink" Target="https://reactnative.dev/docs/getting-started" TargetMode="External"/><Relationship Id="rId1" Type="http://schemas.openxmlformats.org/officeDocument/2006/relationships/slideLayout" Target="../slideLayouts/slideLayout2.xml"/><Relationship Id="rId6" Type="http://schemas.openxmlformats.org/officeDocument/2006/relationships/hyperlink" Target="https://redux.js.org/introduction/getting-started" TargetMode="External"/><Relationship Id="rId5" Type="http://schemas.openxmlformats.org/officeDocument/2006/relationships/hyperlink" Target="https://docs.mongodb.com/manual/tutorial/getting-started/" TargetMode="External"/><Relationship Id="rId4" Type="http://schemas.openxmlformats.org/officeDocument/2006/relationships/hyperlink" Target="https://reactnavigation.org/docs/getting-start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85" y="-336331"/>
            <a:ext cx="11963399" cy="2262781"/>
          </a:xfrm>
        </p:spPr>
        <p:txBody>
          <a:bodyPr>
            <a:normAutofit/>
          </a:bodyPr>
          <a:lstStyle/>
          <a:p>
            <a:pPr algn="ctr"/>
            <a:r>
              <a:rPr lang="en-US" sz="4000" b="1" dirty="0">
                <a:solidFill>
                  <a:srgbClr val="000000"/>
                </a:solidFill>
                <a:latin typeface="Times New Roman"/>
                <a:cs typeface="Times New Roman"/>
              </a:rPr>
              <a:t>SHRI SANT GAJANAN MAHARAJ COLLEGE OF ENGINEERING, SHEGAON</a:t>
            </a:r>
            <a:endParaRPr lang="en-US" sz="4000">
              <a:latin typeface="Times New Roman"/>
              <a:cs typeface="Times New Roman"/>
            </a:endParaRPr>
          </a:p>
        </p:txBody>
      </p:sp>
      <p:sp>
        <p:nvSpPr>
          <p:cNvPr id="3" name="Subtitle 2"/>
          <p:cNvSpPr>
            <a:spLocks noGrp="1"/>
          </p:cNvSpPr>
          <p:nvPr>
            <p:ph type="subTitle" idx="1"/>
          </p:nvPr>
        </p:nvSpPr>
        <p:spPr>
          <a:xfrm>
            <a:off x="8291074" y="5105828"/>
            <a:ext cx="3568262" cy="1126283"/>
          </a:xfrm>
        </p:spPr>
        <p:txBody>
          <a:bodyPr/>
          <a:lstStyle/>
          <a:p>
            <a:r>
              <a:rPr lang="en-IN" b="1" dirty="0">
                <a:solidFill>
                  <a:schemeClr val="tx1">
                    <a:lumMod val="95000"/>
                  </a:schemeClr>
                </a:solidFill>
                <a:latin typeface="Times New Roman"/>
                <a:ea typeface="+mn-lt"/>
                <a:cs typeface="+mn-lt"/>
              </a:rPr>
              <a:t>Guided By: Prof. Sagar Padiya</a:t>
            </a:r>
            <a:endParaRPr lang="en-US" b="1">
              <a:solidFill>
                <a:schemeClr val="tx1">
                  <a:lumMod val="95000"/>
                </a:schemeClr>
              </a:solidFill>
              <a:latin typeface="Times New Roman"/>
              <a:cs typeface="Times New Roman"/>
            </a:endParaRPr>
          </a:p>
        </p:txBody>
      </p:sp>
      <p:pic>
        <p:nvPicPr>
          <p:cNvPr id="4" name="Picture 4">
            <a:extLst>
              <a:ext uri="{FF2B5EF4-FFF2-40B4-BE49-F238E27FC236}">
                <a16:creationId xmlns:a16="http://schemas.microsoft.com/office/drawing/2014/main" id="{43909EA4-06B0-4664-ACBA-D6219D7A23E8}"/>
              </a:ext>
            </a:extLst>
          </p:cNvPr>
          <p:cNvPicPr>
            <a:picLocks noChangeAspect="1"/>
          </p:cNvPicPr>
          <p:nvPr/>
        </p:nvPicPr>
        <p:blipFill>
          <a:blip r:embed="rId2"/>
          <a:stretch>
            <a:fillRect/>
          </a:stretch>
        </p:blipFill>
        <p:spPr>
          <a:xfrm>
            <a:off x="4862512" y="3117796"/>
            <a:ext cx="2466975" cy="1857375"/>
          </a:xfrm>
          <a:prstGeom prst="rect">
            <a:avLst/>
          </a:prstGeom>
        </p:spPr>
      </p:pic>
      <p:sp>
        <p:nvSpPr>
          <p:cNvPr id="5" name="TextBox 1">
            <a:extLst>
              <a:ext uri="{FF2B5EF4-FFF2-40B4-BE49-F238E27FC236}">
                <a16:creationId xmlns:a16="http://schemas.microsoft.com/office/drawing/2014/main" id="{B5382658-D13C-4DED-A155-B5148C6100EF}"/>
              </a:ext>
            </a:extLst>
          </p:cNvPr>
          <p:cNvSpPr txBox="1"/>
          <p:nvPr/>
        </p:nvSpPr>
        <p:spPr>
          <a:xfrm>
            <a:off x="1042115" y="5111460"/>
            <a:ext cx="4006225" cy="1477328"/>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b="1" dirty="0">
                <a:latin typeface="Times New Roman"/>
                <a:cs typeface="Times New Roman"/>
              </a:rPr>
              <a:t>Project Group Members:</a:t>
            </a:r>
            <a:endParaRPr lang="en-US" dirty="0">
              <a:latin typeface="Times New Roman"/>
              <a:cs typeface="Times New Roman"/>
            </a:endParaRPr>
          </a:p>
          <a:p>
            <a:pPr marL="342900" indent="-342900" algn="just">
              <a:buAutoNum type="arabicPeriod"/>
            </a:pPr>
            <a:r>
              <a:rPr lang="en-IN" dirty="0" err="1">
                <a:latin typeface="Times New Roman"/>
                <a:cs typeface="Times New Roman"/>
              </a:rPr>
              <a:t>Rohitraj</a:t>
            </a:r>
            <a:r>
              <a:rPr lang="en-IN" dirty="0">
                <a:latin typeface="Times New Roman"/>
                <a:cs typeface="Times New Roman"/>
              </a:rPr>
              <a:t> S. Deshmukh   (Roll no. 67)</a:t>
            </a:r>
          </a:p>
          <a:p>
            <a:pPr marL="342900" indent="-342900" algn="just">
              <a:buAutoNum type="arabicPeriod"/>
            </a:pPr>
            <a:r>
              <a:rPr lang="en-IN" dirty="0">
                <a:latin typeface="Times New Roman"/>
                <a:cs typeface="Times New Roman"/>
              </a:rPr>
              <a:t>Monish A. Sathe (Roll no. 52)</a:t>
            </a:r>
          </a:p>
          <a:p>
            <a:pPr marL="342900" indent="-342900" algn="just">
              <a:buAutoNum type="arabicPeriod"/>
            </a:pPr>
            <a:r>
              <a:rPr lang="en-IN" dirty="0">
                <a:latin typeface="Times New Roman"/>
                <a:cs typeface="Times New Roman"/>
              </a:rPr>
              <a:t>Akhil M. </a:t>
            </a:r>
            <a:r>
              <a:rPr lang="en-IN" dirty="0" err="1">
                <a:latin typeface="Times New Roman"/>
                <a:cs typeface="Times New Roman"/>
              </a:rPr>
              <a:t>Jamatkar</a:t>
            </a:r>
            <a:r>
              <a:rPr lang="en-IN" dirty="0">
                <a:latin typeface="Times New Roman"/>
                <a:cs typeface="Times New Roman"/>
              </a:rPr>
              <a:t> (Roll no. 34)</a:t>
            </a:r>
          </a:p>
          <a:p>
            <a:pPr marL="342900" indent="-342900" algn="just">
              <a:buAutoNum type="arabicPeriod"/>
            </a:pPr>
            <a:r>
              <a:rPr lang="en-IN" dirty="0">
                <a:latin typeface="Times New Roman"/>
                <a:cs typeface="Times New Roman"/>
              </a:rPr>
              <a:t>Vishal A. Kothalkar (Roll no. 81)</a:t>
            </a:r>
          </a:p>
        </p:txBody>
      </p:sp>
      <p:sp>
        <p:nvSpPr>
          <p:cNvPr id="8" name="TextBox 7">
            <a:extLst>
              <a:ext uri="{FF2B5EF4-FFF2-40B4-BE49-F238E27FC236}">
                <a16:creationId xmlns:a16="http://schemas.microsoft.com/office/drawing/2014/main" id="{FFE7343D-0C24-4CEC-9DB6-6F50BB04063A}"/>
              </a:ext>
            </a:extLst>
          </p:cNvPr>
          <p:cNvSpPr txBox="1"/>
          <p:nvPr/>
        </p:nvSpPr>
        <p:spPr>
          <a:xfrm>
            <a:off x="4133193" y="1899745"/>
            <a:ext cx="4766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ea typeface="+mn-lt"/>
                <a:cs typeface="+mn-lt"/>
              </a:rPr>
              <a:t>Department of Information Technology</a:t>
            </a:r>
            <a:endParaRPr lang="en-IN" dirty="0"/>
          </a:p>
        </p:txBody>
      </p:sp>
      <p:sp>
        <p:nvSpPr>
          <p:cNvPr id="9" name="TextBox 1">
            <a:extLst>
              <a:ext uri="{FF2B5EF4-FFF2-40B4-BE49-F238E27FC236}">
                <a16:creationId xmlns:a16="http://schemas.microsoft.com/office/drawing/2014/main" id="{1400C795-8F37-4220-86C5-91F118237440}"/>
              </a:ext>
            </a:extLst>
          </p:cNvPr>
          <p:cNvSpPr txBox="1"/>
          <p:nvPr/>
        </p:nvSpPr>
        <p:spPr>
          <a:xfrm>
            <a:off x="4047683" y="2330927"/>
            <a:ext cx="4176464" cy="1138773"/>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b="1" dirty="0">
                <a:latin typeface="Times New Roman"/>
                <a:cs typeface="Times New Roman"/>
              </a:rPr>
              <a:t>CityServices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6B92-DCA9-4E48-BBDF-D0BFDD3CD60A}"/>
              </a:ext>
            </a:extLst>
          </p:cNvPr>
          <p:cNvSpPr>
            <a:spLocks noGrp="1"/>
          </p:cNvSpPr>
          <p:nvPr>
            <p:ph type="title"/>
          </p:nvPr>
        </p:nvSpPr>
        <p:spPr>
          <a:xfrm>
            <a:off x="1830925" y="580978"/>
            <a:ext cx="8911687" cy="1280890"/>
          </a:xfrm>
        </p:spPr>
        <p:txBody>
          <a:bodyPr/>
          <a:lstStyle/>
          <a:p>
            <a:r>
              <a:rPr lang="en-IN" cap="all" dirty="0">
                <a:latin typeface="Times New Roman"/>
                <a:ea typeface="+mj-lt"/>
                <a:cs typeface="+mj-lt"/>
              </a:rPr>
              <a:t>Flowchart:</a:t>
            </a:r>
            <a:endParaRPr lang="en-US" dirty="0">
              <a:latin typeface="Times New Roman"/>
            </a:endParaRPr>
          </a:p>
        </p:txBody>
      </p:sp>
      <p:pic>
        <p:nvPicPr>
          <p:cNvPr id="6" name="Picture 6" descr="Diagram&#10;&#10;Description automatically generated">
            <a:extLst>
              <a:ext uri="{FF2B5EF4-FFF2-40B4-BE49-F238E27FC236}">
                <a16:creationId xmlns:a16="http://schemas.microsoft.com/office/drawing/2014/main" id="{ECE7DD96-639F-4CB6-B5D5-EE58E5B3A7B0}"/>
              </a:ext>
            </a:extLst>
          </p:cNvPr>
          <p:cNvPicPr>
            <a:picLocks noGrp="1" noChangeAspect="1"/>
          </p:cNvPicPr>
          <p:nvPr>
            <p:ph idx="1"/>
          </p:nvPr>
        </p:nvPicPr>
        <p:blipFill>
          <a:blip r:embed="rId2"/>
          <a:stretch>
            <a:fillRect/>
          </a:stretch>
        </p:blipFill>
        <p:spPr>
          <a:xfrm>
            <a:off x="5072447" y="1141563"/>
            <a:ext cx="3747647" cy="5459772"/>
          </a:xfrm>
        </p:spPr>
      </p:pic>
    </p:spTree>
    <p:extLst>
      <p:ext uri="{BB962C8B-B14F-4D97-AF65-F5344CB8AC3E}">
        <p14:creationId xmlns:p14="http://schemas.microsoft.com/office/powerpoint/2010/main" val="266035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F90D-7835-4238-8392-F32DF01B1660}"/>
              </a:ext>
            </a:extLst>
          </p:cNvPr>
          <p:cNvSpPr>
            <a:spLocks noGrp="1"/>
          </p:cNvSpPr>
          <p:nvPr>
            <p:ph type="title"/>
          </p:nvPr>
        </p:nvSpPr>
        <p:spPr>
          <a:xfrm>
            <a:off x="1962304" y="676662"/>
            <a:ext cx="8911687" cy="1280890"/>
          </a:xfrm>
        </p:spPr>
        <p:txBody>
          <a:bodyPr/>
          <a:lstStyle/>
          <a:p>
            <a:r>
              <a:rPr lang="en-US">
                <a:latin typeface="Times New Roman"/>
                <a:ea typeface="+mj-lt"/>
                <a:cs typeface="+mj-lt"/>
              </a:rPr>
              <a:t>DATA FLOW DIAGRAMS</a:t>
            </a:r>
            <a:endParaRPr lang="en-US">
              <a:latin typeface="Times New Roman"/>
              <a:cs typeface="Times New Roman"/>
            </a:endParaRPr>
          </a:p>
        </p:txBody>
      </p:sp>
      <p:pic>
        <p:nvPicPr>
          <p:cNvPr id="7" name="Picture 7" descr="Diagram&#10;&#10;Description automatically generated">
            <a:extLst>
              <a:ext uri="{FF2B5EF4-FFF2-40B4-BE49-F238E27FC236}">
                <a16:creationId xmlns:a16="http://schemas.microsoft.com/office/drawing/2014/main" id="{D75CC590-9B7F-4EE2-B7A7-1A1EB97C26DD}"/>
              </a:ext>
            </a:extLst>
          </p:cNvPr>
          <p:cNvPicPr>
            <a:picLocks noGrp="1" noChangeAspect="1"/>
          </p:cNvPicPr>
          <p:nvPr>
            <p:ph idx="1"/>
          </p:nvPr>
        </p:nvPicPr>
        <p:blipFill>
          <a:blip r:embed="rId2"/>
          <a:stretch>
            <a:fillRect/>
          </a:stretch>
        </p:blipFill>
        <p:spPr>
          <a:xfrm>
            <a:off x="2773031" y="1457864"/>
            <a:ext cx="7296932" cy="4438980"/>
          </a:xfrm>
        </p:spPr>
      </p:pic>
    </p:spTree>
    <p:extLst>
      <p:ext uri="{BB962C8B-B14F-4D97-AF65-F5344CB8AC3E}">
        <p14:creationId xmlns:p14="http://schemas.microsoft.com/office/powerpoint/2010/main" val="37535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CBB7-3386-4B3C-BEE8-D3EFE19F2221}"/>
              </a:ext>
            </a:extLst>
          </p:cNvPr>
          <p:cNvSpPr>
            <a:spLocks noGrp="1"/>
          </p:cNvSpPr>
          <p:nvPr>
            <p:ph type="title"/>
          </p:nvPr>
        </p:nvSpPr>
        <p:spPr/>
        <p:txBody>
          <a:bodyPr/>
          <a:lstStyle/>
          <a:p>
            <a:r>
              <a:rPr lang="en-US">
                <a:latin typeface="Times New Roman"/>
                <a:ea typeface="+mj-lt"/>
                <a:cs typeface="+mj-lt"/>
              </a:rPr>
              <a:t>DATA FLOW DIAGRAMS</a:t>
            </a:r>
            <a:endParaRPr lang="en-US">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340390FE-90FF-4C61-AEE1-0604DBBF6B6C}"/>
              </a:ext>
            </a:extLst>
          </p:cNvPr>
          <p:cNvPicPr>
            <a:picLocks noGrp="1" noChangeAspect="1"/>
          </p:cNvPicPr>
          <p:nvPr>
            <p:ph idx="1"/>
          </p:nvPr>
        </p:nvPicPr>
        <p:blipFill>
          <a:blip r:embed="rId2"/>
          <a:stretch>
            <a:fillRect/>
          </a:stretch>
        </p:blipFill>
        <p:spPr>
          <a:xfrm>
            <a:off x="2322114" y="1716657"/>
            <a:ext cx="8256277" cy="4309584"/>
          </a:xfrm>
        </p:spPr>
      </p:pic>
    </p:spTree>
    <p:extLst>
      <p:ext uri="{BB962C8B-B14F-4D97-AF65-F5344CB8AC3E}">
        <p14:creationId xmlns:p14="http://schemas.microsoft.com/office/powerpoint/2010/main" val="96562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C864-6A43-41DD-B875-D3EEEB072FCC}"/>
              </a:ext>
            </a:extLst>
          </p:cNvPr>
          <p:cNvSpPr>
            <a:spLocks noGrp="1"/>
          </p:cNvSpPr>
          <p:nvPr>
            <p:ph type="title"/>
          </p:nvPr>
        </p:nvSpPr>
        <p:spPr/>
        <p:txBody>
          <a:bodyPr/>
          <a:lstStyle/>
          <a:p>
            <a:r>
              <a:rPr lang="en-US">
                <a:latin typeface="Times New Roman"/>
                <a:cs typeface="Times New Roman"/>
              </a:rPr>
              <a:t>E-R DIAGRAM FOR CITYSERVICES</a:t>
            </a:r>
          </a:p>
        </p:txBody>
      </p:sp>
      <p:pic>
        <p:nvPicPr>
          <p:cNvPr id="4" name="Picture 4" descr="Diagram&#10;&#10;Description automatically generated">
            <a:extLst>
              <a:ext uri="{FF2B5EF4-FFF2-40B4-BE49-F238E27FC236}">
                <a16:creationId xmlns:a16="http://schemas.microsoft.com/office/drawing/2014/main" id="{C794D6D4-88C5-42FD-8254-15AC38923721}"/>
              </a:ext>
            </a:extLst>
          </p:cNvPr>
          <p:cNvPicPr>
            <a:picLocks noGrp="1" noChangeAspect="1"/>
          </p:cNvPicPr>
          <p:nvPr>
            <p:ph idx="1"/>
          </p:nvPr>
        </p:nvPicPr>
        <p:blipFill>
          <a:blip r:embed="rId2"/>
          <a:stretch>
            <a:fillRect/>
          </a:stretch>
        </p:blipFill>
        <p:spPr>
          <a:xfrm>
            <a:off x="1984644" y="1771456"/>
            <a:ext cx="9060611" cy="4473155"/>
          </a:xfrm>
        </p:spPr>
      </p:pic>
    </p:spTree>
    <p:extLst>
      <p:ext uri="{BB962C8B-B14F-4D97-AF65-F5344CB8AC3E}">
        <p14:creationId xmlns:p14="http://schemas.microsoft.com/office/powerpoint/2010/main" val="325329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BC6D-24B3-4C23-8C7F-135543A6CFEB}"/>
              </a:ext>
            </a:extLst>
          </p:cNvPr>
          <p:cNvSpPr>
            <a:spLocks noGrp="1"/>
          </p:cNvSpPr>
          <p:nvPr>
            <p:ph type="title"/>
          </p:nvPr>
        </p:nvSpPr>
        <p:spPr>
          <a:xfrm>
            <a:off x="2592925" y="624110"/>
            <a:ext cx="8911687" cy="637132"/>
          </a:xfrm>
        </p:spPr>
        <p:txBody>
          <a:bodyPr>
            <a:normAutofit fontScale="90000"/>
          </a:bodyPr>
          <a:lstStyle/>
          <a:p>
            <a:r>
              <a:rPr lang="en-IN" cap="all" dirty="0">
                <a:latin typeface="Times New Roman"/>
                <a:ea typeface="+mj-lt"/>
                <a:cs typeface="+mj-lt"/>
              </a:rPr>
              <a:t>Project Plan:</a:t>
            </a:r>
            <a:endParaRPr lang="en-US" dirty="0">
              <a:latin typeface="Times New Roman"/>
            </a:endParaRPr>
          </a:p>
        </p:txBody>
      </p:sp>
      <p:sp>
        <p:nvSpPr>
          <p:cNvPr id="6" name="Arrow: Pentagon 5">
            <a:extLst>
              <a:ext uri="{FF2B5EF4-FFF2-40B4-BE49-F238E27FC236}">
                <a16:creationId xmlns:a16="http://schemas.microsoft.com/office/drawing/2014/main" id="{38CC98E3-71D1-4628-BE28-5B9B9C81098B}"/>
              </a:ext>
            </a:extLst>
          </p:cNvPr>
          <p:cNvSpPr/>
          <p:nvPr/>
        </p:nvSpPr>
        <p:spPr>
          <a:xfrm>
            <a:off x="955969" y="1426200"/>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a typeface="+mn-lt"/>
                <a:cs typeface="+mn-lt"/>
              </a:rPr>
              <a:t>PHASE 1</a:t>
            </a:r>
            <a:endParaRPr lang="en-US" sz="1200"/>
          </a:p>
        </p:txBody>
      </p:sp>
      <p:sp>
        <p:nvSpPr>
          <p:cNvPr id="7" name="Arrow: Pentagon 6">
            <a:extLst>
              <a:ext uri="{FF2B5EF4-FFF2-40B4-BE49-F238E27FC236}">
                <a16:creationId xmlns:a16="http://schemas.microsoft.com/office/drawing/2014/main" id="{9A4BFF55-6AE9-4690-AAB9-C82F8E5F6368}"/>
              </a:ext>
            </a:extLst>
          </p:cNvPr>
          <p:cNvSpPr/>
          <p:nvPr/>
        </p:nvSpPr>
        <p:spPr>
          <a:xfrm>
            <a:off x="955969" y="2043682"/>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ea typeface="+mn-lt"/>
                <a:cs typeface="+mn-lt"/>
              </a:rPr>
              <a:t>PHASE 2</a:t>
            </a:r>
            <a:endParaRPr lang="en-US" sz="1200" dirty="0"/>
          </a:p>
        </p:txBody>
      </p:sp>
      <p:sp>
        <p:nvSpPr>
          <p:cNvPr id="8" name="Arrow: Pentagon 7">
            <a:extLst>
              <a:ext uri="{FF2B5EF4-FFF2-40B4-BE49-F238E27FC236}">
                <a16:creationId xmlns:a16="http://schemas.microsoft.com/office/drawing/2014/main" id="{3D5760A8-1B47-41CB-A136-4E2E74E4F233}"/>
              </a:ext>
            </a:extLst>
          </p:cNvPr>
          <p:cNvSpPr/>
          <p:nvPr/>
        </p:nvSpPr>
        <p:spPr>
          <a:xfrm>
            <a:off x="955968" y="2648027"/>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ea typeface="+mn-lt"/>
                <a:cs typeface="+mn-lt"/>
              </a:rPr>
              <a:t>PHASE 3</a:t>
            </a:r>
            <a:endParaRPr lang="en-US" sz="1200" dirty="0"/>
          </a:p>
        </p:txBody>
      </p:sp>
      <p:sp>
        <p:nvSpPr>
          <p:cNvPr id="9" name="Arrow: Pentagon 8">
            <a:extLst>
              <a:ext uri="{FF2B5EF4-FFF2-40B4-BE49-F238E27FC236}">
                <a16:creationId xmlns:a16="http://schemas.microsoft.com/office/drawing/2014/main" id="{C79E3B1D-322B-40DF-9E51-F74261A93654}"/>
              </a:ext>
            </a:extLst>
          </p:cNvPr>
          <p:cNvSpPr/>
          <p:nvPr/>
        </p:nvSpPr>
        <p:spPr>
          <a:xfrm>
            <a:off x="955968" y="3265509"/>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ea typeface="+mn-lt"/>
                <a:cs typeface="+mn-lt"/>
              </a:rPr>
              <a:t>PHASE 4</a:t>
            </a:r>
            <a:endParaRPr lang="en-US" sz="1200" dirty="0"/>
          </a:p>
        </p:txBody>
      </p:sp>
      <p:sp>
        <p:nvSpPr>
          <p:cNvPr id="10" name="Arrow: Pentagon 9">
            <a:extLst>
              <a:ext uri="{FF2B5EF4-FFF2-40B4-BE49-F238E27FC236}">
                <a16:creationId xmlns:a16="http://schemas.microsoft.com/office/drawing/2014/main" id="{B7FAEF58-B01B-40BE-A68E-279960E79497}"/>
              </a:ext>
            </a:extLst>
          </p:cNvPr>
          <p:cNvSpPr/>
          <p:nvPr/>
        </p:nvSpPr>
        <p:spPr>
          <a:xfrm>
            <a:off x="955968" y="3948682"/>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ea typeface="+mn-lt"/>
                <a:cs typeface="+mn-lt"/>
              </a:rPr>
              <a:t>PHASE 5</a:t>
            </a:r>
            <a:endParaRPr lang="en-US" sz="1200" dirty="0"/>
          </a:p>
        </p:txBody>
      </p:sp>
      <p:sp>
        <p:nvSpPr>
          <p:cNvPr id="12" name="Arrow: Pentagon 11">
            <a:extLst>
              <a:ext uri="{FF2B5EF4-FFF2-40B4-BE49-F238E27FC236}">
                <a16:creationId xmlns:a16="http://schemas.microsoft.com/office/drawing/2014/main" id="{A6918CC8-6A9D-4A19-8457-DD0F29BA31C3}"/>
              </a:ext>
            </a:extLst>
          </p:cNvPr>
          <p:cNvSpPr/>
          <p:nvPr/>
        </p:nvSpPr>
        <p:spPr>
          <a:xfrm>
            <a:off x="955968" y="4631855"/>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ea typeface="+mn-lt"/>
                <a:cs typeface="+mn-lt"/>
              </a:rPr>
              <a:t>PHASE 7</a:t>
            </a:r>
            <a:endParaRPr lang="en-US" sz="1200" dirty="0"/>
          </a:p>
        </p:txBody>
      </p:sp>
      <p:sp>
        <p:nvSpPr>
          <p:cNvPr id="13" name="Arrow: Pentagon 12">
            <a:extLst>
              <a:ext uri="{FF2B5EF4-FFF2-40B4-BE49-F238E27FC236}">
                <a16:creationId xmlns:a16="http://schemas.microsoft.com/office/drawing/2014/main" id="{5D88BD83-4B0E-4C54-9B82-D034E33FDF0D}"/>
              </a:ext>
            </a:extLst>
          </p:cNvPr>
          <p:cNvSpPr/>
          <p:nvPr/>
        </p:nvSpPr>
        <p:spPr>
          <a:xfrm>
            <a:off x="955969" y="5328164"/>
            <a:ext cx="932793" cy="32844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ea typeface="+mn-lt"/>
                <a:cs typeface="+mn-lt"/>
              </a:rPr>
              <a:t>PHASE 8</a:t>
            </a:r>
            <a:endParaRPr lang="en-US" sz="1200" dirty="0"/>
          </a:p>
        </p:txBody>
      </p:sp>
      <p:sp>
        <p:nvSpPr>
          <p:cNvPr id="16" name="TextBox 15">
            <a:extLst>
              <a:ext uri="{FF2B5EF4-FFF2-40B4-BE49-F238E27FC236}">
                <a16:creationId xmlns:a16="http://schemas.microsoft.com/office/drawing/2014/main" id="{A1AE2201-543E-4BE9-98C3-CB7574ECB57B}"/>
              </a:ext>
            </a:extLst>
          </p:cNvPr>
          <p:cNvSpPr txBox="1"/>
          <p:nvPr/>
        </p:nvSpPr>
        <p:spPr>
          <a:xfrm>
            <a:off x="3435241" y="1372585"/>
            <a:ext cx="8458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Times New Roman"/>
                <a:ea typeface="+mn-lt"/>
                <a:cs typeface="Times New Roman"/>
              </a:rPr>
              <a:t>[SEPT] Requirement analysis and gathering information through surveys</a:t>
            </a:r>
            <a:endParaRPr lang="en-US" dirty="0">
              <a:latin typeface="Times New Roman"/>
              <a:cs typeface="Times New Roman"/>
            </a:endParaRPr>
          </a:p>
        </p:txBody>
      </p:sp>
      <p:sp>
        <p:nvSpPr>
          <p:cNvPr id="19" name="TextBox 18">
            <a:extLst>
              <a:ext uri="{FF2B5EF4-FFF2-40B4-BE49-F238E27FC236}">
                <a16:creationId xmlns:a16="http://schemas.microsoft.com/office/drawing/2014/main" id="{F05B6CBB-16A8-4E24-AC98-E86B21622248}"/>
              </a:ext>
            </a:extLst>
          </p:cNvPr>
          <p:cNvSpPr txBox="1"/>
          <p:nvPr/>
        </p:nvSpPr>
        <p:spPr>
          <a:xfrm>
            <a:off x="3435240" y="1990067"/>
            <a:ext cx="77618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Times New Roman"/>
                <a:ea typeface="+mn-lt"/>
                <a:cs typeface="+mn-lt"/>
              </a:rPr>
              <a:t>[OCT] Designing and Planning</a:t>
            </a:r>
            <a:endParaRPr lang="en-US">
              <a:latin typeface="Times New Roman"/>
              <a:cs typeface="Times New Roman"/>
            </a:endParaRPr>
          </a:p>
        </p:txBody>
      </p:sp>
      <p:sp>
        <p:nvSpPr>
          <p:cNvPr id="20" name="TextBox 19">
            <a:extLst>
              <a:ext uri="{FF2B5EF4-FFF2-40B4-BE49-F238E27FC236}">
                <a16:creationId xmlns:a16="http://schemas.microsoft.com/office/drawing/2014/main" id="{3F3F2660-7232-44F8-A604-DBAD88E6820E}"/>
              </a:ext>
            </a:extLst>
          </p:cNvPr>
          <p:cNvSpPr txBox="1"/>
          <p:nvPr/>
        </p:nvSpPr>
        <p:spPr>
          <a:xfrm>
            <a:off x="3435241" y="2620687"/>
            <a:ext cx="807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0" i="0">
                <a:solidFill>
                  <a:srgbClr val="000000"/>
                </a:solidFill>
                <a:latin typeface="Times New Roman"/>
                <a:cs typeface="Times New Roman"/>
              </a:rPr>
              <a:t>[NOV] </a:t>
            </a:r>
            <a:r>
              <a:rPr lang="en-IN">
                <a:latin typeface="Times New Roman"/>
                <a:ea typeface="+mn-lt"/>
                <a:cs typeface="+mn-lt"/>
              </a:rPr>
              <a:t>Actual starting of app development work</a:t>
            </a:r>
            <a:endParaRPr lang="en-US">
              <a:latin typeface="Times New Roman"/>
              <a:cs typeface="Times New Roman"/>
            </a:endParaRPr>
          </a:p>
        </p:txBody>
      </p:sp>
      <p:sp>
        <p:nvSpPr>
          <p:cNvPr id="21" name="TextBox 20">
            <a:extLst>
              <a:ext uri="{FF2B5EF4-FFF2-40B4-BE49-F238E27FC236}">
                <a16:creationId xmlns:a16="http://schemas.microsoft.com/office/drawing/2014/main" id="{D8FDC668-C706-41B5-82E7-6E78A3CABD15}"/>
              </a:ext>
            </a:extLst>
          </p:cNvPr>
          <p:cNvSpPr txBox="1"/>
          <p:nvPr/>
        </p:nvSpPr>
        <p:spPr>
          <a:xfrm>
            <a:off x="3435241" y="3264446"/>
            <a:ext cx="7919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Times New Roman"/>
                <a:ea typeface="+mn-lt"/>
                <a:cs typeface="+mn-lt"/>
              </a:rPr>
              <a:t>[DEC] Development of Admin Panel</a:t>
            </a:r>
            <a:endParaRPr lang="en-US">
              <a:latin typeface="Times New Roman"/>
              <a:cs typeface="Times New Roman"/>
            </a:endParaRPr>
          </a:p>
        </p:txBody>
      </p:sp>
      <p:sp>
        <p:nvSpPr>
          <p:cNvPr id="22" name="TextBox 21">
            <a:extLst>
              <a:ext uri="{FF2B5EF4-FFF2-40B4-BE49-F238E27FC236}">
                <a16:creationId xmlns:a16="http://schemas.microsoft.com/office/drawing/2014/main" id="{098E927E-52DD-4A81-AF7E-27371CB98869}"/>
              </a:ext>
            </a:extLst>
          </p:cNvPr>
          <p:cNvSpPr txBox="1"/>
          <p:nvPr/>
        </p:nvSpPr>
        <p:spPr>
          <a:xfrm>
            <a:off x="3435241" y="3895067"/>
            <a:ext cx="7919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Times New Roman"/>
                <a:ea typeface="+mn-lt"/>
                <a:cs typeface="+mn-lt"/>
              </a:rPr>
              <a:t>[JAN] Development of Professional Panel</a:t>
            </a:r>
            <a:r>
              <a:rPr lang="en-US" dirty="0">
                <a:latin typeface="Times New Roman"/>
                <a:ea typeface="+mn-lt"/>
                <a:cs typeface="+mn-lt"/>
              </a:rPr>
              <a:t> </a:t>
            </a:r>
          </a:p>
        </p:txBody>
      </p:sp>
      <p:sp>
        <p:nvSpPr>
          <p:cNvPr id="24" name="TextBox 23">
            <a:extLst>
              <a:ext uri="{FF2B5EF4-FFF2-40B4-BE49-F238E27FC236}">
                <a16:creationId xmlns:a16="http://schemas.microsoft.com/office/drawing/2014/main" id="{43F1F92E-787A-49E3-BBB9-4B4014680585}"/>
              </a:ext>
            </a:extLst>
          </p:cNvPr>
          <p:cNvSpPr txBox="1"/>
          <p:nvPr/>
        </p:nvSpPr>
        <p:spPr>
          <a:xfrm>
            <a:off x="3435240" y="4630791"/>
            <a:ext cx="79983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Times New Roman"/>
                <a:ea typeface="+mn-lt"/>
                <a:cs typeface="+mn-lt"/>
              </a:rPr>
              <a:t>[FEB] Implementation of test cases to check efficiency</a:t>
            </a:r>
            <a:endParaRPr lang="en-US">
              <a:latin typeface="Times New Roman"/>
              <a:ea typeface="+mn-lt"/>
              <a:cs typeface="+mn-lt"/>
            </a:endParaRPr>
          </a:p>
          <a:p>
            <a:pPr algn="l"/>
            <a:endParaRPr lang="en-US" dirty="0">
              <a:latin typeface="Times New Roman"/>
              <a:cs typeface="Times New Roman"/>
            </a:endParaRPr>
          </a:p>
        </p:txBody>
      </p:sp>
      <p:sp>
        <p:nvSpPr>
          <p:cNvPr id="25" name="TextBox 24">
            <a:extLst>
              <a:ext uri="{FF2B5EF4-FFF2-40B4-BE49-F238E27FC236}">
                <a16:creationId xmlns:a16="http://schemas.microsoft.com/office/drawing/2014/main" id="{9C94C16C-0EE0-4FB0-836F-9D0C36B13A27}"/>
              </a:ext>
            </a:extLst>
          </p:cNvPr>
          <p:cNvSpPr txBox="1"/>
          <p:nvPr/>
        </p:nvSpPr>
        <p:spPr>
          <a:xfrm>
            <a:off x="3435241" y="5327102"/>
            <a:ext cx="807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Times New Roman"/>
                <a:ea typeface="+mn-lt"/>
                <a:cs typeface="+mn-lt"/>
              </a:rPr>
              <a:t>[MAR] Making of thesis and Project Report</a:t>
            </a:r>
            <a:endParaRPr lang="en-US">
              <a:latin typeface="Times New Roman"/>
              <a:cs typeface="Times New Roman"/>
            </a:endParaRPr>
          </a:p>
        </p:txBody>
      </p:sp>
    </p:spTree>
    <p:extLst>
      <p:ext uri="{BB962C8B-B14F-4D97-AF65-F5344CB8AC3E}">
        <p14:creationId xmlns:p14="http://schemas.microsoft.com/office/powerpoint/2010/main" val="68319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69C4-0E2F-4F30-A34A-05BB16C135A4}"/>
              </a:ext>
            </a:extLst>
          </p:cNvPr>
          <p:cNvSpPr>
            <a:spLocks noGrp="1"/>
          </p:cNvSpPr>
          <p:nvPr>
            <p:ph type="title"/>
          </p:nvPr>
        </p:nvSpPr>
        <p:spPr/>
        <p:txBody>
          <a:bodyPr/>
          <a:lstStyle/>
          <a:p>
            <a:r>
              <a:rPr lang="en-IN" cap="all" dirty="0">
                <a:latin typeface="Times New Roman"/>
                <a:ea typeface="+mj-lt"/>
                <a:cs typeface="+mj-lt"/>
              </a:rPr>
              <a:t>References:</a:t>
            </a:r>
            <a:endParaRPr lang="en-US" dirty="0">
              <a:latin typeface="Times New Roman"/>
            </a:endParaRPr>
          </a:p>
        </p:txBody>
      </p:sp>
      <p:sp>
        <p:nvSpPr>
          <p:cNvPr id="3" name="Content Placeholder 2">
            <a:extLst>
              <a:ext uri="{FF2B5EF4-FFF2-40B4-BE49-F238E27FC236}">
                <a16:creationId xmlns:a16="http://schemas.microsoft.com/office/drawing/2014/main" id="{CA4EE4EB-AC4B-42C0-96E7-B2CC86038E51}"/>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dirty="0">
                <a:solidFill>
                  <a:schemeClr val="tx1"/>
                </a:solidFill>
                <a:latin typeface="Times New Roman"/>
                <a:ea typeface="+mn-lt"/>
                <a:cs typeface="+mn-lt"/>
                <a:hlinkClick r:id="rId2">
                  <a:extLst>
                    <a:ext uri="{A12FA001-AC4F-418D-AE19-62706E023703}">
                      <ahyp:hlinkClr xmlns:ahyp="http://schemas.microsoft.com/office/drawing/2018/hyperlinkcolor" val="tx"/>
                    </a:ext>
                  </a:extLst>
                </a:hlinkClick>
              </a:rPr>
              <a:t>https://reactnative.dev/docs/getting-started</a:t>
            </a:r>
            <a:endParaRPr lang="en-US" sz="2400">
              <a:solidFill>
                <a:schemeClr val="tx1"/>
              </a:solidFill>
              <a:latin typeface="Times New Roman"/>
              <a:ea typeface="+mn-lt"/>
              <a:cs typeface="+mn-lt"/>
            </a:endParaRPr>
          </a:p>
          <a:p>
            <a:pPr>
              <a:buFont typeface="Wingdings" charset="2"/>
              <a:buChar char="Ø"/>
            </a:pPr>
            <a:r>
              <a:rPr lang="en-US" sz="2400" dirty="0">
                <a:solidFill>
                  <a:schemeClr val="tx1"/>
                </a:solidFill>
                <a:latin typeface="Times New Roman"/>
                <a:ea typeface="+mn-lt"/>
                <a:cs typeface="+mn-lt"/>
                <a:hlinkClick r:id="rId3">
                  <a:extLst>
                    <a:ext uri="{A12FA001-AC4F-418D-AE19-62706E023703}">
                      <ahyp:hlinkClr xmlns:ahyp="http://schemas.microsoft.com/office/drawing/2018/hyperlinkcolor" val="tx"/>
                    </a:ext>
                  </a:extLst>
                </a:hlinkClick>
              </a:rPr>
              <a:t>https://expressjs.com/en/4x/api.html</a:t>
            </a:r>
            <a:endParaRPr lang="en-US" sz="2400">
              <a:solidFill>
                <a:schemeClr val="tx1"/>
              </a:solidFill>
              <a:latin typeface="Times New Roman"/>
              <a:ea typeface="+mn-lt"/>
              <a:cs typeface="+mn-lt"/>
            </a:endParaRPr>
          </a:p>
          <a:p>
            <a:pPr>
              <a:buFont typeface="Wingdings" charset="2"/>
              <a:buChar char="Ø"/>
            </a:pPr>
            <a:r>
              <a:rPr lang="en-US" sz="2400" dirty="0">
                <a:solidFill>
                  <a:schemeClr val="tx1"/>
                </a:solidFill>
                <a:latin typeface="Times New Roman"/>
                <a:ea typeface="+mn-lt"/>
                <a:cs typeface="+mn-lt"/>
                <a:hlinkClick r:id="rId4">
                  <a:extLst>
                    <a:ext uri="{A12FA001-AC4F-418D-AE19-62706E023703}">
                      <ahyp:hlinkClr xmlns:ahyp="http://schemas.microsoft.com/office/drawing/2018/hyperlinkcolor" val="tx"/>
                    </a:ext>
                  </a:extLst>
                </a:hlinkClick>
              </a:rPr>
              <a:t>https://reactnavigation.org/docs/getting-started</a:t>
            </a:r>
            <a:endParaRPr lang="en-US" sz="2400">
              <a:solidFill>
                <a:schemeClr val="tx1"/>
              </a:solidFill>
              <a:latin typeface="Times New Roman"/>
              <a:ea typeface="+mn-lt"/>
              <a:cs typeface="+mn-lt"/>
            </a:endParaRPr>
          </a:p>
          <a:p>
            <a:pPr>
              <a:buFont typeface="Wingdings" charset="2"/>
              <a:buChar char="Ø"/>
            </a:pPr>
            <a:r>
              <a:rPr lang="en-US" sz="2400" dirty="0">
                <a:solidFill>
                  <a:schemeClr val="tx1"/>
                </a:solidFill>
                <a:latin typeface="Times New Roman"/>
                <a:ea typeface="+mn-lt"/>
                <a:cs typeface="+mn-lt"/>
                <a:hlinkClick r:id="rId5">
                  <a:extLst>
                    <a:ext uri="{A12FA001-AC4F-418D-AE19-62706E023703}">
                      <ahyp:hlinkClr xmlns:ahyp="http://schemas.microsoft.com/office/drawing/2018/hyperlinkcolor" val="tx"/>
                    </a:ext>
                  </a:extLst>
                </a:hlinkClick>
              </a:rPr>
              <a:t>https://docs.mongodb.com/manual/tutorial/getting-started/</a:t>
            </a:r>
            <a:endParaRPr lang="en-US" sz="2400">
              <a:solidFill>
                <a:schemeClr val="tx1"/>
              </a:solidFill>
              <a:latin typeface="Times New Roman"/>
              <a:ea typeface="+mn-lt"/>
              <a:cs typeface="+mn-lt"/>
            </a:endParaRPr>
          </a:p>
          <a:p>
            <a:pPr>
              <a:buFont typeface="Wingdings" charset="2"/>
              <a:buChar char="Ø"/>
            </a:pPr>
            <a:r>
              <a:rPr lang="en-US" sz="2400" dirty="0">
                <a:solidFill>
                  <a:schemeClr val="tx1"/>
                </a:solidFill>
                <a:latin typeface="Times New Roman"/>
                <a:ea typeface="+mn-lt"/>
                <a:cs typeface="+mn-lt"/>
                <a:hlinkClick r:id="rId6">
                  <a:extLst>
                    <a:ext uri="{A12FA001-AC4F-418D-AE19-62706E023703}">
                      <ahyp:hlinkClr xmlns:ahyp="http://schemas.microsoft.com/office/drawing/2018/hyperlinkcolor" val="tx"/>
                    </a:ext>
                  </a:extLst>
                </a:hlinkClick>
              </a:rPr>
              <a:t>https://redux.js.org/introduction/getting-started</a:t>
            </a:r>
            <a:endParaRPr lang="en-US" sz="2400">
              <a:solidFill>
                <a:schemeClr val="tx1"/>
              </a:solidFill>
              <a:latin typeface="Times New Roman"/>
              <a:ea typeface="+mn-lt"/>
              <a:cs typeface="+mn-lt"/>
            </a:endParaRPr>
          </a:p>
          <a:p>
            <a:pPr>
              <a:buFont typeface="Wingdings" charset="2"/>
              <a:buChar char="Ø"/>
            </a:pPr>
            <a:endParaRPr lang="en-US" dirty="0">
              <a:solidFill>
                <a:schemeClr val="tx1"/>
              </a:solidFill>
              <a:latin typeface="Times New Roman"/>
              <a:cs typeface="Times New Roman"/>
            </a:endParaRPr>
          </a:p>
        </p:txBody>
      </p:sp>
    </p:spTree>
    <p:extLst>
      <p:ext uri="{BB962C8B-B14F-4D97-AF65-F5344CB8AC3E}">
        <p14:creationId xmlns:p14="http://schemas.microsoft.com/office/powerpoint/2010/main" val="401219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76F4-4835-44B7-9272-6D2BC6830D40}"/>
              </a:ext>
            </a:extLst>
          </p:cNvPr>
          <p:cNvSpPr>
            <a:spLocks noGrp="1"/>
          </p:cNvSpPr>
          <p:nvPr>
            <p:ph type="title"/>
          </p:nvPr>
        </p:nvSpPr>
        <p:spPr/>
        <p:txBody>
          <a:bodyPr/>
          <a:lstStyle/>
          <a:p>
            <a:r>
              <a:rPr lang="en-IN" cap="all" dirty="0">
                <a:latin typeface="Times New Roman"/>
                <a:ea typeface="+mj-lt"/>
                <a:cs typeface="+mj-lt"/>
              </a:rPr>
              <a:t>Expected Outcomes: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D0B65FF5-CFEC-4FBE-87BE-BB3195C8DD69}"/>
              </a:ext>
            </a:extLst>
          </p:cNvPr>
          <p:cNvSpPr>
            <a:spLocks noGrp="1"/>
          </p:cNvSpPr>
          <p:nvPr>
            <p:ph idx="1"/>
          </p:nvPr>
        </p:nvSpPr>
        <p:spPr>
          <a:xfrm>
            <a:off x="2157891" y="1817298"/>
            <a:ext cx="8915400" cy="3777622"/>
          </a:xfrm>
        </p:spPr>
        <p:txBody>
          <a:bodyPr vert="horz" lIns="91440" tIns="45720" rIns="91440" bIns="45720" rtlCol="0" anchor="t">
            <a:normAutofit/>
          </a:bodyPr>
          <a:lstStyle/>
          <a:p>
            <a:pPr marL="0" indent="0">
              <a:lnSpc>
                <a:spcPct val="150000"/>
              </a:lnSpc>
              <a:spcBef>
                <a:spcPts val="25"/>
              </a:spcBef>
              <a:spcAft>
                <a:spcPts val="200"/>
              </a:spcAft>
              <a:buNone/>
            </a:pPr>
            <a:r>
              <a:rPr lang="en-US" sz="2400" dirty="0">
                <a:latin typeface="Times New Roman"/>
                <a:ea typeface="+mn-lt"/>
                <a:cs typeface="+mn-lt"/>
              </a:rPr>
              <a:t>1) Project based Research paper publication at international journal  or paper presentation at international conference</a:t>
            </a:r>
            <a:br>
              <a:rPr lang="en-US" sz="2400" dirty="0">
                <a:latin typeface="Times New Roman"/>
                <a:ea typeface="+mn-lt"/>
                <a:cs typeface="+mn-lt"/>
              </a:rPr>
            </a:br>
            <a:r>
              <a:rPr lang="en-US" sz="2400" dirty="0">
                <a:latin typeface="Times New Roman"/>
                <a:ea typeface="+mn-lt"/>
                <a:cs typeface="+mn-lt"/>
              </a:rPr>
              <a:t>2) Participation at national / international technical competitions</a:t>
            </a:r>
            <a:br>
              <a:rPr lang="en-US" sz="2400" dirty="0">
                <a:latin typeface="Times New Roman"/>
                <a:ea typeface="+mn-lt"/>
                <a:cs typeface="+mn-lt"/>
              </a:rPr>
            </a:br>
            <a:r>
              <a:rPr lang="en-US" sz="2400" dirty="0">
                <a:latin typeface="Times New Roman"/>
                <a:ea typeface="+mn-lt"/>
                <a:cs typeface="+mn-lt"/>
              </a:rPr>
              <a:t>3) Participation at business / startup competitions</a:t>
            </a:r>
            <a:br>
              <a:rPr lang="en-US" sz="2400" dirty="0">
                <a:latin typeface="Times New Roman"/>
                <a:ea typeface="+mn-lt"/>
                <a:cs typeface="+mn-lt"/>
              </a:rPr>
            </a:br>
            <a:r>
              <a:rPr lang="en-US" sz="2400" dirty="0">
                <a:latin typeface="Times New Roman"/>
                <a:ea typeface="+mn-lt"/>
                <a:cs typeface="+mn-lt"/>
              </a:rPr>
              <a:t>4) Service based Startup setup.</a:t>
            </a:r>
            <a:endParaRPr lang="en-US" dirty="0">
              <a:latin typeface="Times New Roman"/>
              <a:ea typeface="+mn-lt"/>
              <a:cs typeface="+mn-lt"/>
            </a:endParaRPr>
          </a:p>
        </p:txBody>
      </p:sp>
    </p:spTree>
    <p:extLst>
      <p:ext uri="{BB962C8B-B14F-4D97-AF65-F5344CB8AC3E}">
        <p14:creationId xmlns:p14="http://schemas.microsoft.com/office/powerpoint/2010/main" val="167006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A6D8-B3E6-4F5B-B0FE-8C0168F44D0B}"/>
              </a:ext>
            </a:extLst>
          </p:cNvPr>
          <p:cNvSpPr>
            <a:spLocks noGrp="1"/>
          </p:cNvSpPr>
          <p:nvPr>
            <p:ph type="title"/>
          </p:nvPr>
        </p:nvSpPr>
        <p:spPr>
          <a:xfrm>
            <a:off x="1633856" y="2791869"/>
            <a:ext cx="8911687" cy="1280890"/>
          </a:xfrm>
        </p:spPr>
        <p:txBody>
          <a:bodyPr>
            <a:normAutofit/>
          </a:bodyPr>
          <a:lstStyle/>
          <a:p>
            <a:pPr algn="ctr"/>
            <a:r>
              <a:rPr lang="en-US" sz="6000" dirty="0">
                <a:latin typeface="Times New Roman"/>
                <a:cs typeface="Times New Roman"/>
              </a:rPr>
              <a:t>THANKS</a:t>
            </a:r>
            <a:endParaRPr lang="en-US"/>
          </a:p>
        </p:txBody>
      </p:sp>
    </p:spTree>
    <p:extLst>
      <p:ext uri="{BB962C8B-B14F-4D97-AF65-F5344CB8AC3E}">
        <p14:creationId xmlns:p14="http://schemas.microsoft.com/office/powerpoint/2010/main" val="143211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1389-5C68-49EE-9BD8-C847A38B574A}"/>
              </a:ext>
            </a:extLst>
          </p:cNvPr>
          <p:cNvSpPr>
            <a:spLocks noGrp="1"/>
          </p:cNvSpPr>
          <p:nvPr>
            <p:ph type="title"/>
          </p:nvPr>
        </p:nvSpPr>
        <p:spPr/>
        <p:txBody>
          <a:bodyPr/>
          <a:lstStyle/>
          <a:p>
            <a:r>
              <a:rPr lang="en-IN" cap="all" dirty="0">
                <a:latin typeface="Times New Roman"/>
                <a:ea typeface="+mj-lt"/>
                <a:cs typeface="+mj-lt"/>
              </a:rPr>
              <a:t>Table of contents: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E6D410C-3F9C-4D3B-A594-124F3A44027C}"/>
              </a:ext>
            </a:extLst>
          </p:cNvPr>
          <p:cNvSpPr>
            <a:spLocks noGrp="1"/>
          </p:cNvSpPr>
          <p:nvPr>
            <p:ph idx="1"/>
          </p:nvPr>
        </p:nvSpPr>
        <p:spPr>
          <a:xfrm>
            <a:off x="2497247" y="1831428"/>
            <a:ext cx="8915400" cy="3777622"/>
          </a:xfrm>
        </p:spPr>
        <p:txBody>
          <a:bodyPr vert="horz" lIns="91440" tIns="45720" rIns="91440" bIns="45720" rtlCol="0" anchor="t">
            <a:noAutofit/>
          </a:bodyPr>
          <a:lstStyle/>
          <a:p>
            <a:pPr>
              <a:buFont typeface="Arial,Sans-Serif" charset="2"/>
              <a:buChar char="•"/>
            </a:pPr>
            <a:r>
              <a:rPr lang="en-IN" sz="2000" dirty="0">
                <a:solidFill>
                  <a:schemeClr val="tx1">
                    <a:lumMod val="95000"/>
                  </a:schemeClr>
                </a:solidFill>
                <a:latin typeface="Times New Roman"/>
                <a:ea typeface="+mn-lt"/>
                <a:cs typeface="+mn-lt"/>
              </a:rPr>
              <a:t>Title of the Project</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Problem Definition</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Objectives</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Literature Survey</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Technology Stack</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Flowchart</a:t>
            </a:r>
            <a:endParaRPr lang="en-US" sz="2000">
              <a:solidFill>
                <a:schemeClr val="tx1">
                  <a:lumMod val="95000"/>
                </a:schemeClr>
              </a:solidFill>
              <a:latin typeface="Times New Roman"/>
              <a:ea typeface="+mn-lt"/>
              <a:cs typeface="+mn-lt"/>
            </a:endParaRPr>
          </a:p>
          <a:p>
            <a:pPr>
              <a:buFont typeface="Gill Sans MT,Sans-Serif" charset="2"/>
              <a:buChar char="•"/>
            </a:pPr>
            <a:r>
              <a:rPr lang="en-IN" sz="2000" dirty="0">
                <a:solidFill>
                  <a:schemeClr val="tx1">
                    <a:lumMod val="95000"/>
                  </a:schemeClr>
                </a:solidFill>
                <a:latin typeface="Times New Roman"/>
                <a:ea typeface="+mn-lt"/>
                <a:cs typeface="+mn-lt"/>
              </a:rPr>
              <a:t>Requirements</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Project Plan</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References</a:t>
            </a:r>
            <a:endParaRPr lang="en-US" sz="2000">
              <a:solidFill>
                <a:schemeClr val="tx1">
                  <a:lumMod val="95000"/>
                </a:schemeClr>
              </a:solidFill>
              <a:latin typeface="Times New Roman"/>
              <a:ea typeface="+mn-lt"/>
              <a:cs typeface="+mn-lt"/>
            </a:endParaRPr>
          </a:p>
          <a:p>
            <a:pPr>
              <a:buFont typeface="Arial,Sans-Serif" charset="2"/>
              <a:buChar char="•"/>
            </a:pPr>
            <a:r>
              <a:rPr lang="en-IN" sz="2000" dirty="0">
                <a:solidFill>
                  <a:schemeClr val="tx1">
                    <a:lumMod val="95000"/>
                  </a:schemeClr>
                </a:solidFill>
                <a:latin typeface="Times New Roman"/>
                <a:ea typeface="+mn-lt"/>
                <a:cs typeface="+mn-lt"/>
              </a:rPr>
              <a:t>Expected Outcomes</a:t>
            </a:r>
            <a:endParaRPr lang="en-US" sz="2000">
              <a:solidFill>
                <a:schemeClr val="tx1">
                  <a:lumMod val="95000"/>
                </a:schemeClr>
              </a:solidFill>
              <a:latin typeface="Times New Roman"/>
              <a:cs typeface="Times New Roman"/>
            </a:endParaRPr>
          </a:p>
        </p:txBody>
      </p:sp>
    </p:spTree>
    <p:extLst>
      <p:ext uri="{BB962C8B-B14F-4D97-AF65-F5344CB8AC3E}">
        <p14:creationId xmlns:p14="http://schemas.microsoft.com/office/powerpoint/2010/main" val="36408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3ABD-9559-45B4-99D5-89B1739C19FC}"/>
              </a:ext>
            </a:extLst>
          </p:cNvPr>
          <p:cNvSpPr>
            <a:spLocks noGrp="1"/>
          </p:cNvSpPr>
          <p:nvPr>
            <p:ph type="title"/>
          </p:nvPr>
        </p:nvSpPr>
        <p:spPr/>
        <p:txBody>
          <a:bodyPr/>
          <a:lstStyle/>
          <a:p>
            <a:r>
              <a:rPr lang="en-IN" cap="all" dirty="0">
                <a:latin typeface="Times New Roman"/>
                <a:ea typeface="+mj-lt"/>
                <a:cs typeface="+mj-lt"/>
              </a:rPr>
              <a:t>Project Title:</a:t>
            </a:r>
            <a:endParaRPr lang="en-US" dirty="0">
              <a:latin typeface="Times New Roman"/>
            </a:endParaRPr>
          </a:p>
        </p:txBody>
      </p:sp>
      <p:sp>
        <p:nvSpPr>
          <p:cNvPr id="3" name="Content Placeholder 2">
            <a:extLst>
              <a:ext uri="{FF2B5EF4-FFF2-40B4-BE49-F238E27FC236}">
                <a16:creationId xmlns:a16="http://schemas.microsoft.com/office/drawing/2014/main" id="{DD82512D-45E9-4471-BD36-1A93FA98270F}"/>
              </a:ext>
            </a:extLst>
          </p:cNvPr>
          <p:cNvSpPr>
            <a:spLocks noGrp="1"/>
          </p:cNvSpPr>
          <p:nvPr>
            <p:ph idx="1"/>
          </p:nvPr>
        </p:nvSpPr>
        <p:spPr>
          <a:xfrm>
            <a:off x="1511902" y="2370083"/>
            <a:ext cx="8915400" cy="3777622"/>
          </a:xfrm>
        </p:spPr>
        <p:txBody>
          <a:bodyPr vert="horz" lIns="91440" tIns="45720" rIns="91440" bIns="45720" rtlCol="0" anchor="t">
            <a:normAutofit/>
          </a:bodyPr>
          <a:lstStyle/>
          <a:p>
            <a:pPr algn="ctr"/>
            <a:r>
              <a:rPr lang="en-US" sz="4400" dirty="0">
                <a:latin typeface="Times New Roman"/>
                <a:cs typeface="Times New Roman"/>
              </a:rPr>
              <a:t>CITYSERVICES</a:t>
            </a:r>
            <a:endParaRPr lang="en-US"/>
          </a:p>
        </p:txBody>
      </p:sp>
    </p:spTree>
    <p:extLst>
      <p:ext uri="{BB962C8B-B14F-4D97-AF65-F5344CB8AC3E}">
        <p14:creationId xmlns:p14="http://schemas.microsoft.com/office/powerpoint/2010/main" val="64840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27CCD-9CA7-4DBE-BA3F-3F2CC990CDCD}"/>
              </a:ext>
            </a:extLst>
          </p:cNvPr>
          <p:cNvSpPr>
            <a:spLocks noGrp="1"/>
          </p:cNvSpPr>
          <p:nvPr>
            <p:ph idx="1"/>
          </p:nvPr>
        </p:nvSpPr>
        <p:spPr>
          <a:xfrm>
            <a:off x="2050558" y="1713186"/>
            <a:ext cx="9821916" cy="4920621"/>
          </a:xfrm>
        </p:spPr>
        <p:txBody>
          <a:bodyPr vert="horz" lIns="91440" tIns="45720" rIns="91440" bIns="45720" rtlCol="0" anchor="t">
            <a:normAutofit/>
          </a:bodyPr>
          <a:lstStyle/>
          <a:p>
            <a:r>
              <a:rPr lang="en-US" dirty="0">
                <a:latin typeface="Times New Roman"/>
                <a:ea typeface="+mn-lt"/>
                <a:cs typeface="+mn-lt"/>
              </a:rPr>
              <a:t>Now the human life depends on lots of appliances and housekeeping. In the house, everyone has electric appliances, electronic appliances, mechanical appliances, instrumental appliances, furniture, plumbing, etc. All these home appliances and other products required regular maintenance. The finding of proper human resources for maintenance is a big challenge.</a:t>
            </a:r>
            <a:br>
              <a:rPr lang="en-US" dirty="0">
                <a:latin typeface="Times New Roman"/>
                <a:ea typeface="+mn-lt"/>
                <a:cs typeface="+mn-lt"/>
              </a:rPr>
            </a:br>
            <a:r>
              <a:rPr lang="en-US" dirty="0">
                <a:latin typeface="Times New Roman"/>
                <a:ea typeface="+mn-lt"/>
                <a:cs typeface="+mn-lt"/>
              </a:rPr>
              <a:t>To encounter such problems, </a:t>
            </a:r>
            <a:r>
              <a:rPr lang="en-US" dirty="0" err="1">
                <a:latin typeface="Times New Roman"/>
                <a:ea typeface="+mn-lt"/>
                <a:cs typeface="+mn-lt"/>
              </a:rPr>
              <a:t>CityServices</a:t>
            </a:r>
            <a:r>
              <a:rPr lang="en-US" dirty="0">
                <a:latin typeface="Times New Roman"/>
                <a:ea typeface="+mn-lt"/>
                <a:cs typeface="+mn-lt"/>
              </a:rPr>
              <a:t> Application comes to the picture. The </a:t>
            </a:r>
            <a:r>
              <a:rPr lang="en-US" dirty="0" err="1">
                <a:latin typeface="Times New Roman"/>
                <a:ea typeface="+mn-lt"/>
                <a:cs typeface="+mn-lt"/>
              </a:rPr>
              <a:t>CityServices</a:t>
            </a:r>
            <a:r>
              <a:rPr lang="en-US" dirty="0">
                <a:latin typeface="Times New Roman"/>
                <a:ea typeface="+mn-lt"/>
                <a:cs typeface="+mn-lt"/>
              </a:rPr>
              <a:t> Application will include:</a:t>
            </a:r>
            <a:br>
              <a:rPr lang="en-US" dirty="0">
                <a:latin typeface="Times New Roman"/>
                <a:ea typeface="+mn-lt"/>
                <a:cs typeface="+mn-lt"/>
              </a:rPr>
            </a:br>
            <a:r>
              <a:rPr lang="en-US" dirty="0">
                <a:latin typeface="Times New Roman"/>
                <a:ea typeface="+mn-lt"/>
                <a:cs typeface="+mn-lt"/>
              </a:rPr>
              <a:t>1) All-in-one platform that will help the users hire premium service professionals, from beauticians and masseurs to sofa cleaners, carpenters and technicians.</a:t>
            </a:r>
            <a:br>
              <a:rPr lang="en-US" dirty="0">
                <a:latin typeface="Times New Roman"/>
                <a:ea typeface="+mn-lt"/>
                <a:cs typeface="+mn-lt"/>
              </a:rPr>
            </a:br>
            <a:r>
              <a:rPr lang="en-US" dirty="0">
                <a:latin typeface="Times New Roman"/>
                <a:ea typeface="+mn-lt"/>
                <a:cs typeface="+mn-lt"/>
              </a:rPr>
              <a:t>2) A platform to allow skilled and experienced professionals to connect with users looking for specific services.</a:t>
            </a:r>
            <a:br>
              <a:rPr lang="en-US" dirty="0">
                <a:latin typeface="Times New Roman"/>
                <a:ea typeface="+mn-lt"/>
                <a:cs typeface="+mn-lt"/>
              </a:rPr>
            </a:br>
            <a:r>
              <a:rPr lang="en-US" dirty="0">
                <a:latin typeface="Times New Roman"/>
                <a:ea typeface="+mn-lt"/>
                <a:cs typeface="+mn-lt"/>
              </a:rPr>
              <a:t>3) All the professionals only after the intensive background check being allowed to list their services on the platform.</a:t>
            </a:r>
            <a:br>
              <a:rPr lang="en-US" dirty="0">
                <a:latin typeface="Times New Roman"/>
                <a:ea typeface="+mn-lt"/>
                <a:cs typeface="+mn-lt"/>
              </a:rPr>
            </a:br>
            <a:r>
              <a:rPr lang="en-US" dirty="0">
                <a:latin typeface="Times New Roman"/>
                <a:ea typeface="+mn-lt"/>
                <a:cs typeface="+mn-lt"/>
              </a:rPr>
              <a:t>4) Application will include a match-making algorithm to identify professionals who are closest to the users’ requirements and available at the requested time and date.</a:t>
            </a:r>
            <a:endParaRPr lang="en-US">
              <a:latin typeface="Times New Roman"/>
              <a:cs typeface="Times New Roman"/>
            </a:endParaRPr>
          </a:p>
        </p:txBody>
      </p:sp>
      <p:sp>
        <p:nvSpPr>
          <p:cNvPr id="5" name="Title 1">
            <a:extLst>
              <a:ext uri="{FF2B5EF4-FFF2-40B4-BE49-F238E27FC236}">
                <a16:creationId xmlns:a16="http://schemas.microsoft.com/office/drawing/2014/main" id="{2FE294A1-2C3D-4A36-BFFB-26469C68A02E}"/>
              </a:ext>
            </a:extLst>
          </p:cNvPr>
          <p:cNvSpPr>
            <a:spLocks noGrp="1"/>
          </p:cNvSpPr>
          <p:nvPr>
            <p:ph type="title"/>
          </p:nvPr>
        </p:nvSpPr>
        <p:spPr>
          <a:xfrm>
            <a:off x="2592925" y="624110"/>
            <a:ext cx="8911687" cy="1280890"/>
          </a:xfrm>
        </p:spPr>
        <p:txBody>
          <a:bodyPr/>
          <a:lstStyle/>
          <a:p>
            <a:r>
              <a:rPr lang="en-IN" cap="all" dirty="0">
                <a:latin typeface="Times New Roman"/>
                <a:ea typeface="+mj-lt"/>
                <a:cs typeface="+mj-lt"/>
              </a:rPr>
              <a:t>Problem Definition</a:t>
            </a:r>
            <a:endParaRPr lang="en-US">
              <a:latin typeface="Times New Roman"/>
              <a:cs typeface="Times New Roman"/>
            </a:endParaRPr>
          </a:p>
        </p:txBody>
      </p:sp>
    </p:spTree>
    <p:extLst>
      <p:ext uri="{BB962C8B-B14F-4D97-AF65-F5344CB8AC3E}">
        <p14:creationId xmlns:p14="http://schemas.microsoft.com/office/powerpoint/2010/main" val="236672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E07C-46AB-43E7-9365-DD20EC4793BF}"/>
              </a:ext>
            </a:extLst>
          </p:cNvPr>
          <p:cNvSpPr>
            <a:spLocks noGrp="1"/>
          </p:cNvSpPr>
          <p:nvPr>
            <p:ph type="title"/>
          </p:nvPr>
        </p:nvSpPr>
        <p:spPr/>
        <p:txBody>
          <a:bodyPr/>
          <a:lstStyle/>
          <a:p>
            <a:r>
              <a:rPr lang="en-IN" cap="all" dirty="0">
                <a:latin typeface="Times New Roman"/>
                <a:ea typeface="+mj-lt"/>
                <a:cs typeface="+mj-lt"/>
              </a:rPr>
              <a:t>Objectives: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87C20E8-EB02-4D93-ACD7-0E8695605181}"/>
              </a:ext>
            </a:extLst>
          </p:cNvPr>
          <p:cNvSpPr>
            <a:spLocks noGrp="1"/>
          </p:cNvSpPr>
          <p:nvPr>
            <p:ph idx="1"/>
          </p:nvPr>
        </p:nvSpPr>
        <p:spPr>
          <a:xfrm>
            <a:off x="1827213" y="1897117"/>
            <a:ext cx="9677399" cy="3488588"/>
          </a:xfrm>
        </p:spPr>
        <p:txBody>
          <a:bodyPr vert="horz" lIns="91440" tIns="45720" rIns="91440" bIns="45720" rtlCol="0" anchor="t">
            <a:normAutofit/>
          </a:bodyPr>
          <a:lstStyle/>
          <a:p>
            <a:pPr>
              <a:lnSpc>
                <a:spcPct val="150000"/>
              </a:lnSpc>
              <a:spcBef>
                <a:spcPts val="1400"/>
              </a:spcBef>
              <a:spcAft>
                <a:spcPts val="200"/>
              </a:spcAft>
              <a:buFont typeface="Wingdings" charset="2"/>
              <a:buChar char="Ø"/>
            </a:pPr>
            <a:r>
              <a:rPr lang="en-IN" sz="2000" dirty="0">
                <a:latin typeface="Times New Roman"/>
                <a:ea typeface="+mn-lt"/>
                <a:cs typeface="+mn-lt"/>
              </a:rPr>
              <a:t>After the completion of this project, our android application will be able to perform</a:t>
            </a:r>
            <a:br>
              <a:rPr lang="en-IN" sz="2000" dirty="0">
                <a:latin typeface="Times New Roman"/>
                <a:ea typeface="+mn-lt"/>
                <a:cs typeface="+mn-lt"/>
              </a:rPr>
            </a:br>
            <a:r>
              <a:rPr lang="en-IN" sz="2000" dirty="0">
                <a:latin typeface="Times New Roman"/>
                <a:ea typeface="+mn-lt"/>
                <a:cs typeface="+mn-lt"/>
              </a:rPr>
              <a:t>1) Aggregation of service providers (housekeepers, electrician, etc.) details at one place.</a:t>
            </a:r>
            <a:br>
              <a:rPr lang="en-IN" sz="2000" dirty="0">
                <a:latin typeface="Times New Roman"/>
                <a:ea typeface="+mn-lt"/>
                <a:cs typeface="+mn-lt"/>
              </a:rPr>
            </a:br>
            <a:r>
              <a:rPr lang="en-IN" sz="2000" dirty="0">
                <a:latin typeface="Times New Roman"/>
                <a:ea typeface="+mn-lt"/>
                <a:cs typeface="+mn-lt"/>
              </a:rPr>
              <a:t>2) Area based searching of service provider.</a:t>
            </a:r>
            <a:br>
              <a:rPr lang="en-IN" sz="2000" dirty="0">
                <a:latin typeface="Times New Roman"/>
                <a:ea typeface="+mn-lt"/>
                <a:cs typeface="+mn-lt"/>
              </a:rPr>
            </a:br>
            <a:r>
              <a:rPr lang="en-IN" sz="2000" dirty="0">
                <a:latin typeface="Times New Roman"/>
                <a:ea typeface="+mn-lt"/>
                <a:cs typeface="+mn-lt"/>
              </a:rPr>
              <a:t>3) Review and ranting of service providers by customers.</a:t>
            </a:r>
            <a:br>
              <a:rPr lang="en-IN" sz="2000" dirty="0">
                <a:latin typeface="Times New Roman"/>
                <a:ea typeface="+mn-lt"/>
                <a:cs typeface="+mn-lt"/>
              </a:rPr>
            </a:br>
            <a:r>
              <a:rPr lang="en-IN" sz="2000" dirty="0">
                <a:latin typeface="Times New Roman"/>
                <a:ea typeface="+mn-lt"/>
                <a:cs typeface="+mn-lt"/>
              </a:rPr>
              <a:t>4) Advertisement of products (for the generation of revenue)</a:t>
            </a:r>
            <a:endParaRPr lang="en-US" sz="2000" dirty="0">
              <a:solidFill>
                <a:schemeClr val="tx1">
                  <a:lumMod val="95000"/>
                </a:schemeClr>
              </a:solidFill>
              <a:latin typeface="Times New Roman"/>
              <a:cs typeface="Times New Roman"/>
            </a:endParaRPr>
          </a:p>
        </p:txBody>
      </p:sp>
    </p:spTree>
    <p:extLst>
      <p:ext uri="{BB962C8B-B14F-4D97-AF65-F5344CB8AC3E}">
        <p14:creationId xmlns:p14="http://schemas.microsoft.com/office/powerpoint/2010/main" val="75025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C70A-2F3F-4AEB-869B-3FB507F87A05}"/>
              </a:ext>
            </a:extLst>
          </p:cNvPr>
          <p:cNvSpPr>
            <a:spLocks noGrp="1"/>
          </p:cNvSpPr>
          <p:nvPr>
            <p:ph type="title"/>
          </p:nvPr>
        </p:nvSpPr>
        <p:spPr/>
        <p:txBody>
          <a:bodyPr/>
          <a:lstStyle/>
          <a:p>
            <a:r>
              <a:rPr lang="en-US">
                <a:latin typeface="Times New Roman"/>
                <a:ea typeface="+mj-lt"/>
                <a:cs typeface="+mj-lt"/>
              </a:rPr>
              <a:t>LITERATURE </a:t>
            </a:r>
            <a:r>
              <a:rPr lang="en-IN">
                <a:latin typeface="Times New Roman"/>
                <a:ea typeface="+mj-lt"/>
                <a:cs typeface="+mj-lt"/>
              </a:rPr>
              <a:t>SURVEY:</a:t>
            </a:r>
            <a:endParaRPr lang="en-US">
              <a:latin typeface="Times New Roman"/>
            </a:endParaRPr>
          </a:p>
        </p:txBody>
      </p:sp>
      <p:sp>
        <p:nvSpPr>
          <p:cNvPr id="3" name="Content Placeholder 2">
            <a:extLst>
              <a:ext uri="{FF2B5EF4-FFF2-40B4-BE49-F238E27FC236}">
                <a16:creationId xmlns:a16="http://schemas.microsoft.com/office/drawing/2014/main" id="{CA17CBD8-6E28-4AB5-99AD-6D99F2F758E4}"/>
              </a:ext>
            </a:extLst>
          </p:cNvPr>
          <p:cNvSpPr>
            <a:spLocks noGrp="1"/>
          </p:cNvSpPr>
          <p:nvPr>
            <p:ph idx="1"/>
          </p:nvPr>
        </p:nvSpPr>
        <p:spPr>
          <a:xfrm>
            <a:off x="1180232" y="1314092"/>
            <a:ext cx="10755700" cy="5474148"/>
          </a:xfrm>
        </p:spPr>
        <p:txBody>
          <a:bodyPr vert="horz" lIns="91440" tIns="45720" rIns="91440" bIns="45720" rtlCol="0" anchor="t">
            <a:noAutofit/>
          </a:bodyPr>
          <a:lstStyle/>
          <a:p>
            <a:r>
              <a:rPr lang="en-US" sz="1600" b="1">
                <a:solidFill>
                  <a:schemeClr val="tx1"/>
                </a:solidFill>
                <a:latin typeface="Times New Roman"/>
                <a:ea typeface="+mn-lt"/>
                <a:cs typeface="+mn-lt"/>
              </a:rPr>
              <a:t>EXISTING SYSTEM</a:t>
            </a:r>
            <a:endParaRPr lang="en-US" sz="1600" b="1">
              <a:solidFill>
                <a:schemeClr val="tx1"/>
              </a:solidFill>
              <a:latin typeface="Times New Roman"/>
              <a:cs typeface="Times New Roman"/>
            </a:endParaRPr>
          </a:p>
          <a:p>
            <a:r>
              <a:rPr lang="en-US" sz="1600" b="1">
                <a:solidFill>
                  <a:schemeClr val="tx1"/>
                </a:solidFill>
                <a:latin typeface="Times New Roman"/>
                <a:ea typeface="+mn-lt"/>
                <a:cs typeface="+mn-lt"/>
              </a:rPr>
              <a:t>1 URBAN CLAP</a:t>
            </a:r>
            <a:endParaRPr lang="en-US" sz="1600" b="1">
              <a:solidFill>
                <a:schemeClr val="tx1"/>
              </a:solidFill>
              <a:latin typeface="Times New Roman"/>
              <a:cs typeface="Times New Roman"/>
            </a:endParaRPr>
          </a:p>
          <a:p>
            <a:r>
              <a:rPr lang="en-US" sz="1600">
                <a:solidFill>
                  <a:schemeClr val="tx1"/>
                </a:solidFill>
                <a:latin typeface="Times New Roman"/>
                <a:ea typeface="+mn-lt"/>
                <a:cs typeface="+mn-lt"/>
              </a:rPr>
              <a:t>Urban Clap is an app – based service marketplace that connects customer to service professional. Their strategy is to</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connect more and more number of customers to use the platform of Urban Clap to make their life more easy and</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comfortable. With the rise in Nuclear families, Dual Career couples, the focus of customer is to spend quality time with</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their families whenever possible. Services at the door step at one click of the mouse is welcoming change accepted by</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customers today, giving rise to business model like Urban Clap, is here to stay for long time. However the success of these</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businesses is well dependent on how successfully Urban Clap can meet the expectations of its customers, reduce their pain</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and provide an overwhelming satisfaction to its customer base.</a:t>
            </a:r>
            <a:endParaRPr lang="en-US" sz="1600">
              <a:solidFill>
                <a:schemeClr val="tx1"/>
              </a:solidFill>
              <a:latin typeface="Times New Roman"/>
              <a:cs typeface="Times New Roman"/>
            </a:endParaRPr>
          </a:p>
          <a:p>
            <a:r>
              <a:rPr lang="en-US" sz="1600" b="1">
                <a:solidFill>
                  <a:schemeClr val="tx1"/>
                </a:solidFill>
                <a:latin typeface="Times New Roman"/>
                <a:ea typeface="+mn-lt"/>
                <a:cs typeface="+mn-lt"/>
              </a:rPr>
              <a:t>2 FORFIX</a:t>
            </a:r>
            <a:endParaRPr lang="en-US" sz="1600" b="1">
              <a:solidFill>
                <a:schemeClr val="tx1"/>
              </a:solidFill>
              <a:latin typeface="Times New Roman"/>
              <a:cs typeface="Times New Roman"/>
            </a:endParaRPr>
          </a:p>
          <a:p>
            <a:r>
              <a:rPr lang="en-US" sz="1600">
                <a:solidFill>
                  <a:schemeClr val="tx1"/>
                </a:solidFill>
                <a:latin typeface="Times New Roman"/>
                <a:ea typeface="+mn-lt"/>
                <a:cs typeface="+mn-lt"/>
              </a:rPr>
              <a:t>Forifix is an Integrated Pest Management venture, launched on September 5, Defense Day as a shield against the domestic</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terrorists (Pests and their pollutants) in and around the facilities. It addresses a significant gap between a serious pain</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point of every household and the horrid solutions available that one could ever risk. Forifix offers Pest Prevention with</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Safer, Odorless, and environment friendly products approved by WHO/EPA and FDA. In addition to this, they provide Heat</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Proofing and Water Tank cleaning and Home Improvement with allied repair and maintenance services.</a:t>
            </a:r>
            <a:endParaRPr lang="en-US" sz="1600">
              <a:solidFill>
                <a:schemeClr val="tx1"/>
              </a:solidFill>
              <a:latin typeface="Times New Roman"/>
              <a:cs typeface="Times New Roman"/>
            </a:endParaRPr>
          </a:p>
        </p:txBody>
      </p:sp>
    </p:spTree>
    <p:extLst>
      <p:ext uri="{BB962C8B-B14F-4D97-AF65-F5344CB8AC3E}">
        <p14:creationId xmlns:p14="http://schemas.microsoft.com/office/powerpoint/2010/main" val="89764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F180-D555-450B-81FA-02BD8288A0F3}"/>
              </a:ext>
            </a:extLst>
          </p:cNvPr>
          <p:cNvSpPr>
            <a:spLocks noGrp="1"/>
          </p:cNvSpPr>
          <p:nvPr>
            <p:ph type="title"/>
          </p:nvPr>
        </p:nvSpPr>
        <p:spPr/>
        <p:txBody>
          <a:bodyPr/>
          <a:lstStyle/>
          <a:p>
            <a:r>
              <a:rPr lang="en-US">
                <a:latin typeface="Times New Roman"/>
                <a:cs typeface="Times New Roman"/>
              </a:rPr>
              <a:t>LITERATURE </a:t>
            </a:r>
            <a:r>
              <a:rPr lang="en-IN">
                <a:latin typeface="Times New Roman"/>
                <a:cs typeface="Times New Roman"/>
              </a:rPr>
              <a:t>SURVEY:</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1FB6EE06-46E5-4BEE-9C62-8223C1FA8B29}"/>
              </a:ext>
            </a:extLst>
          </p:cNvPr>
          <p:cNvSpPr>
            <a:spLocks noGrp="1"/>
          </p:cNvSpPr>
          <p:nvPr>
            <p:ph idx="1"/>
          </p:nvPr>
        </p:nvSpPr>
        <p:spPr>
          <a:xfrm>
            <a:off x="1611552" y="1846054"/>
            <a:ext cx="9893060" cy="4697771"/>
          </a:xfrm>
        </p:spPr>
        <p:txBody>
          <a:bodyPr vert="horz" lIns="91440" tIns="45720" rIns="91440" bIns="45720" rtlCol="0" anchor="t">
            <a:normAutofit/>
          </a:bodyPr>
          <a:lstStyle/>
          <a:p>
            <a:pPr>
              <a:buFont typeface="Wingdings" charset="2"/>
              <a:buChar char="Ø"/>
            </a:pPr>
            <a:r>
              <a:rPr lang="en-US" sz="2000">
                <a:latin typeface="Times New Roman"/>
                <a:ea typeface="+mn-lt"/>
                <a:cs typeface="+mn-lt"/>
              </a:rPr>
              <a:t>Service Quality- Service quality, customer satisfaction and customer value is a main concern in all sectors including personal care also. According to Kumar, Kee and Manshor (2011) High level of Customer satisfaction is one of the important consequences of marketing activity, “satisfaction is the consumer accomplishment response. It’s just a judgment that a product or service feature, or the product or service itself, provides a pleasure able level of consumption – related fulfilment”.</a:t>
            </a:r>
            <a:endParaRPr lang="en-US" sz="2000"/>
          </a:p>
          <a:p>
            <a:pPr>
              <a:buFont typeface="Wingdings" charset="2"/>
              <a:buChar char="Ø"/>
            </a:pPr>
            <a:r>
              <a:rPr lang="en-US" sz="2000">
                <a:latin typeface="Times New Roman"/>
                <a:ea typeface="+mn-lt"/>
                <a:cs typeface="+mn-lt"/>
              </a:rPr>
              <a:t> Guthrie, M. &amp; Jung J. (2012) in their study women’s perceptions on home services of personal care involves lot of trust and professionalism.</a:t>
            </a:r>
          </a:p>
          <a:p>
            <a:pPr>
              <a:buFont typeface="Wingdings" charset="2"/>
              <a:buChar char="Ø"/>
            </a:pPr>
            <a:r>
              <a:rPr lang="en-US" sz="2000">
                <a:latin typeface="Times New Roman"/>
                <a:ea typeface="+mn-lt"/>
                <a:cs typeface="+mn-lt"/>
              </a:rPr>
              <a:t>As per the research done by Jai Vardhan on 8th Sep, 2015, besides food &amp;health, providing beauty services at doorstep are plugged as one of the biggest opportunity.</a:t>
            </a:r>
            <a:endParaRPr lang="en-US" sz="2000">
              <a:latin typeface="Times New Roman"/>
              <a:cs typeface="Times New Roman"/>
            </a:endParaRPr>
          </a:p>
        </p:txBody>
      </p:sp>
    </p:spTree>
    <p:extLst>
      <p:ext uri="{BB962C8B-B14F-4D97-AF65-F5344CB8AC3E}">
        <p14:creationId xmlns:p14="http://schemas.microsoft.com/office/powerpoint/2010/main" val="325075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3EE2-ECE8-42E2-8377-A63910648E89}"/>
              </a:ext>
            </a:extLst>
          </p:cNvPr>
          <p:cNvSpPr>
            <a:spLocks noGrp="1"/>
          </p:cNvSpPr>
          <p:nvPr>
            <p:ph type="title"/>
          </p:nvPr>
        </p:nvSpPr>
        <p:spPr/>
        <p:txBody>
          <a:bodyPr/>
          <a:lstStyle/>
          <a:p>
            <a:r>
              <a:rPr lang="en-IN" cap="all" dirty="0">
                <a:latin typeface="Times New Roman"/>
                <a:ea typeface="+mj-lt"/>
                <a:cs typeface="+mj-lt"/>
              </a:rPr>
              <a:t>Requirements:</a:t>
            </a:r>
            <a:endParaRPr lang="en-US" dirty="0">
              <a:latin typeface="Times New Roman"/>
            </a:endParaRPr>
          </a:p>
        </p:txBody>
      </p:sp>
      <p:sp>
        <p:nvSpPr>
          <p:cNvPr id="3" name="Content Placeholder 2">
            <a:extLst>
              <a:ext uri="{FF2B5EF4-FFF2-40B4-BE49-F238E27FC236}">
                <a16:creationId xmlns:a16="http://schemas.microsoft.com/office/drawing/2014/main" id="{0AC4E41A-0CFA-4148-9868-377AF11CBB35}"/>
              </a:ext>
            </a:extLst>
          </p:cNvPr>
          <p:cNvSpPr>
            <a:spLocks noGrp="1"/>
          </p:cNvSpPr>
          <p:nvPr>
            <p:ph idx="1"/>
          </p:nvPr>
        </p:nvSpPr>
        <p:spPr/>
        <p:txBody>
          <a:bodyPr vert="horz" lIns="91440" tIns="45720" rIns="91440" bIns="45720" rtlCol="0" anchor="t">
            <a:normAutofit/>
          </a:bodyPr>
          <a:lstStyle/>
          <a:p>
            <a:endParaRPr lang="en-US"/>
          </a:p>
          <a:p>
            <a:endParaRPr lang="en-US"/>
          </a:p>
        </p:txBody>
      </p:sp>
      <p:sp>
        <p:nvSpPr>
          <p:cNvPr id="5" name="TextBox 4">
            <a:extLst>
              <a:ext uri="{FF2B5EF4-FFF2-40B4-BE49-F238E27FC236}">
                <a16:creationId xmlns:a16="http://schemas.microsoft.com/office/drawing/2014/main" id="{1BE1A488-578A-44F9-972E-AA0E11E584D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6" descr="Table&#10;&#10;Description automatically generated">
            <a:extLst>
              <a:ext uri="{FF2B5EF4-FFF2-40B4-BE49-F238E27FC236}">
                <a16:creationId xmlns:a16="http://schemas.microsoft.com/office/drawing/2014/main" id="{511D4F10-4882-4AFF-89B2-DF53D2895AD7}"/>
              </a:ext>
            </a:extLst>
          </p:cNvPr>
          <p:cNvPicPr>
            <a:picLocks noChangeAspect="1"/>
          </p:cNvPicPr>
          <p:nvPr/>
        </p:nvPicPr>
        <p:blipFill rotWithShape="1">
          <a:blip r:embed="rId2"/>
          <a:srcRect l="1109" t="2210" r="185" b="276"/>
          <a:stretch/>
        </p:blipFill>
        <p:spPr>
          <a:xfrm>
            <a:off x="2510288" y="1551317"/>
            <a:ext cx="7674679" cy="5063996"/>
          </a:xfrm>
          <a:prstGeom prst="rect">
            <a:avLst/>
          </a:prstGeom>
        </p:spPr>
      </p:pic>
    </p:spTree>
    <p:extLst>
      <p:ext uri="{BB962C8B-B14F-4D97-AF65-F5344CB8AC3E}">
        <p14:creationId xmlns:p14="http://schemas.microsoft.com/office/powerpoint/2010/main" val="85596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74E7-52CF-4118-8C08-CB66FD475011}"/>
              </a:ext>
            </a:extLst>
          </p:cNvPr>
          <p:cNvSpPr>
            <a:spLocks noGrp="1"/>
          </p:cNvSpPr>
          <p:nvPr>
            <p:ph type="title"/>
          </p:nvPr>
        </p:nvSpPr>
        <p:spPr/>
        <p:txBody>
          <a:bodyPr/>
          <a:lstStyle/>
          <a:p>
            <a:r>
              <a:rPr lang="en-IN" cap="all" dirty="0">
                <a:latin typeface="Times New Roman"/>
                <a:ea typeface="+mj-lt"/>
                <a:cs typeface="+mj-lt"/>
              </a:rPr>
              <a:t>TECHNOLOGY STACK:</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14079E9-3A14-4F4D-BE49-73B0F1DFC766}"/>
              </a:ext>
            </a:extLst>
          </p:cNvPr>
          <p:cNvSpPr>
            <a:spLocks noGrp="1"/>
          </p:cNvSpPr>
          <p:nvPr>
            <p:ph idx="1"/>
          </p:nvPr>
        </p:nvSpPr>
        <p:spPr/>
        <p:txBody>
          <a:bodyPr vert="horz" lIns="91440" tIns="45720" rIns="91440" bIns="45720" rtlCol="0" anchor="t">
            <a:noAutofit/>
          </a:bodyPr>
          <a:lstStyle/>
          <a:p>
            <a:pPr>
              <a:buFont typeface="Wingdings" charset="2"/>
              <a:buChar char="Ø"/>
            </a:pPr>
            <a:r>
              <a:rPr lang="en-US" sz="2000" dirty="0">
                <a:latin typeface="Times New Roman"/>
                <a:cs typeface="Times New Roman"/>
              </a:rPr>
              <a:t>React Native</a:t>
            </a:r>
          </a:p>
          <a:p>
            <a:pPr>
              <a:buFont typeface="Wingdings" charset="2"/>
              <a:buChar char="Ø"/>
            </a:pPr>
            <a:r>
              <a:rPr lang="en-US" sz="2000" err="1">
                <a:latin typeface="Times New Roman"/>
                <a:ea typeface="+mn-lt"/>
                <a:cs typeface="+mn-lt"/>
              </a:rPr>
              <a:t>NodeJs</a:t>
            </a:r>
            <a:endParaRPr lang="en-US" sz="2000">
              <a:latin typeface="Times New Roman"/>
              <a:cs typeface="Times New Roman"/>
            </a:endParaRPr>
          </a:p>
          <a:p>
            <a:pPr>
              <a:buFont typeface="Wingdings" charset="2"/>
              <a:buChar char="Ø"/>
            </a:pPr>
            <a:r>
              <a:rPr lang="en-US" sz="2000" dirty="0">
                <a:latin typeface="Times New Roman"/>
                <a:ea typeface="+mn-lt"/>
                <a:cs typeface="+mn-lt"/>
              </a:rPr>
              <a:t>Express</a:t>
            </a:r>
            <a:endParaRPr lang="en-US" sz="2000" dirty="0">
              <a:latin typeface="Times New Roman"/>
              <a:cs typeface="Times New Roman"/>
            </a:endParaRPr>
          </a:p>
          <a:p>
            <a:pPr>
              <a:buFont typeface="Wingdings" charset="2"/>
              <a:buChar char="Ø"/>
            </a:pPr>
            <a:r>
              <a:rPr lang="en-US" sz="2000" dirty="0">
                <a:latin typeface="Times New Roman"/>
                <a:ea typeface="+mn-lt"/>
                <a:cs typeface="+mn-lt"/>
              </a:rPr>
              <a:t>MongoDB</a:t>
            </a:r>
            <a:endParaRPr lang="en-US" sz="2000" dirty="0">
              <a:latin typeface="Times New Roman"/>
              <a:cs typeface="Times New Roman"/>
            </a:endParaRPr>
          </a:p>
          <a:p>
            <a:pPr>
              <a:buFont typeface="Wingdings" charset="2"/>
              <a:buChar char="Ø"/>
            </a:pPr>
            <a:r>
              <a:rPr lang="en-US" sz="2000" dirty="0">
                <a:latin typeface="Times New Roman"/>
                <a:ea typeface="+mn-lt"/>
                <a:cs typeface="+mn-lt"/>
              </a:rPr>
              <a:t>Redux</a:t>
            </a:r>
            <a:endParaRPr lang="en-US" sz="2000" dirty="0">
              <a:latin typeface="Times New Roman"/>
              <a:cs typeface="Times New Roman"/>
            </a:endParaRPr>
          </a:p>
          <a:p>
            <a:pPr>
              <a:buFont typeface="Wingdings" charset="2"/>
              <a:buChar char="Ø"/>
            </a:pPr>
            <a:r>
              <a:rPr lang="en-US" sz="2000" dirty="0">
                <a:latin typeface="Times New Roman"/>
                <a:ea typeface="+mn-lt"/>
                <a:cs typeface="+mn-lt"/>
              </a:rPr>
              <a:t>Context API</a:t>
            </a:r>
            <a:endParaRPr lang="en-US" sz="2000" dirty="0">
              <a:latin typeface="Times New Roman"/>
              <a:cs typeface="Times New Roman"/>
            </a:endParaRPr>
          </a:p>
          <a:p>
            <a:pPr>
              <a:buFont typeface="Wingdings" charset="2"/>
              <a:buChar char="Ø"/>
            </a:pPr>
            <a:r>
              <a:rPr lang="en-US" sz="2000" dirty="0">
                <a:latin typeface="Times New Roman"/>
                <a:ea typeface="+mn-lt"/>
                <a:cs typeface="+mn-lt"/>
              </a:rPr>
              <a:t>React Navigation</a:t>
            </a:r>
            <a:endParaRPr lang="en-US" sz="2000" dirty="0">
              <a:latin typeface="Times New Roman"/>
              <a:cs typeface="Times New Roman"/>
            </a:endParaRPr>
          </a:p>
          <a:p>
            <a:pPr>
              <a:buFont typeface="Wingdings" charset="2"/>
              <a:buChar char="Ø"/>
            </a:pPr>
            <a:r>
              <a:rPr lang="en-US" sz="2000" dirty="0">
                <a:latin typeface="Times New Roman"/>
                <a:ea typeface="+mn-lt"/>
                <a:cs typeface="+mn-lt"/>
              </a:rPr>
              <a:t>Styled Components</a:t>
            </a:r>
            <a:endParaRPr lang="en-US" sz="2000" dirty="0">
              <a:latin typeface="Times New Roman"/>
              <a:cs typeface="Times New Roman"/>
            </a:endParaRPr>
          </a:p>
          <a:p>
            <a:pPr>
              <a:buFont typeface="Wingdings" charset="2"/>
              <a:buChar char="Ø"/>
            </a:pPr>
            <a:r>
              <a:rPr lang="en-US" sz="2000" dirty="0">
                <a:latin typeface="Times New Roman"/>
                <a:ea typeface="+mn-lt"/>
                <a:cs typeface="+mn-lt"/>
              </a:rPr>
              <a:t>And Native Base</a:t>
            </a:r>
            <a:endParaRPr lang="en-US" sz="2000" dirty="0">
              <a:latin typeface="Times New Roman"/>
              <a:cs typeface="Times New Roman"/>
            </a:endParaRPr>
          </a:p>
          <a:p>
            <a:pPr>
              <a:buFont typeface="Wingdings" charset="2"/>
              <a:buChar char="Ø"/>
            </a:pPr>
            <a:endParaRPr lang="en-US" sz="2000" dirty="0">
              <a:latin typeface="Times New Roman"/>
              <a:cs typeface="Times New Roman"/>
            </a:endParaRPr>
          </a:p>
          <a:p>
            <a:pPr>
              <a:buFont typeface="Wingdings" charset="2"/>
              <a:buChar char="Ø"/>
            </a:pPr>
            <a:endParaRPr lang="en-US" sz="2000" dirty="0">
              <a:latin typeface="Times New Roman"/>
              <a:cs typeface="Times New Roman"/>
            </a:endParaRPr>
          </a:p>
        </p:txBody>
      </p:sp>
    </p:spTree>
    <p:extLst>
      <p:ext uri="{BB962C8B-B14F-4D97-AF65-F5344CB8AC3E}">
        <p14:creationId xmlns:p14="http://schemas.microsoft.com/office/powerpoint/2010/main" val="28418100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SHRI SANT GAJANAN MAHARAJ COLLEGE OF ENGINEERING, SHEGAON</vt:lpstr>
      <vt:lpstr>Table of contents:</vt:lpstr>
      <vt:lpstr>Project Title:</vt:lpstr>
      <vt:lpstr>Problem Definition</vt:lpstr>
      <vt:lpstr>Objectives:</vt:lpstr>
      <vt:lpstr>LITERATURE SURVEY:</vt:lpstr>
      <vt:lpstr>LITERATURE SURVEY: </vt:lpstr>
      <vt:lpstr>Requirements:</vt:lpstr>
      <vt:lpstr>TECHNOLOGY STACK:</vt:lpstr>
      <vt:lpstr>Flowchart:</vt:lpstr>
      <vt:lpstr>DATA FLOW DIAGRAMS</vt:lpstr>
      <vt:lpstr>DATA FLOW DIAGRAMS</vt:lpstr>
      <vt:lpstr>E-R DIAGRAM FOR CITYSERVICES</vt:lpstr>
      <vt:lpstr>Project Plan:</vt:lpstr>
      <vt:lpstr>References:</vt:lpstr>
      <vt:lpstr>Expected Outcomes: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562</cp:revision>
  <dcterms:created xsi:type="dcterms:W3CDTF">2021-10-07T08:08:32Z</dcterms:created>
  <dcterms:modified xsi:type="dcterms:W3CDTF">2021-10-08T05:26:00Z</dcterms:modified>
</cp:coreProperties>
</file>