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6d422c17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6d422c17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6d422c17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6d422c17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6d422c17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6d422c17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6d422c17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6d422c17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6d422c17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6d422c17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6d422c17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6d422c17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6d422c17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6d422c17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6d422c17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6d422c17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6d422c17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6d422c17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vikasukani/loan-eligible-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Loan Eligibility Prediction Using Machine Learning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(Insert Author Name)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7650" y="52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Libraries Requirements</a:t>
            </a:r>
            <a:endParaRPr/>
          </a:p>
        </p:txBody>
      </p:sp>
      <p:sp>
        <p:nvSpPr>
          <p:cNvPr id="145" name="Google Shape;145;p22"/>
          <p:cNvSpPr txBox="1"/>
          <p:nvPr>
            <p:ph idx="1" type="body"/>
          </p:nvPr>
        </p:nvSpPr>
        <p:spPr>
          <a:xfrm>
            <a:off x="729450" y="1339450"/>
            <a:ext cx="7688700" cy="3000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following are a </a:t>
            </a:r>
            <a:r>
              <a:rPr lang="en"/>
              <a:t>complete</a:t>
            </a:r>
            <a:r>
              <a:rPr lang="en"/>
              <a:t> list of Python libraries required to replicate the code for this project:</a:t>
            </a:r>
            <a:endParaRPr/>
          </a:p>
          <a:p>
            <a:pPr indent="-311150" lvl="0" marL="457200" rtl="0" algn="l">
              <a:spcBef>
                <a:spcPts val="1200"/>
              </a:spcBef>
              <a:spcAft>
                <a:spcPts val="0"/>
              </a:spcAft>
              <a:buSzPts val="1300"/>
              <a:buChar char="●"/>
            </a:pPr>
            <a:r>
              <a:rPr lang="en"/>
              <a:t>Numpy</a:t>
            </a:r>
            <a:endParaRPr/>
          </a:p>
          <a:p>
            <a:pPr indent="-311150" lvl="0" marL="457200" rtl="0" algn="l">
              <a:spcBef>
                <a:spcPts val="0"/>
              </a:spcBef>
              <a:spcAft>
                <a:spcPts val="0"/>
              </a:spcAft>
              <a:buSzPts val="1300"/>
              <a:buChar char="●"/>
            </a:pPr>
            <a:r>
              <a:rPr lang="en"/>
              <a:t>Pandas</a:t>
            </a:r>
            <a:endParaRPr/>
          </a:p>
          <a:p>
            <a:pPr indent="-311150" lvl="0" marL="457200" rtl="0" algn="l">
              <a:spcBef>
                <a:spcPts val="0"/>
              </a:spcBef>
              <a:spcAft>
                <a:spcPts val="0"/>
              </a:spcAft>
              <a:buSzPts val="1300"/>
              <a:buChar char="●"/>
            </a:pPr>
            <a:r>
              <a:rPr lang="en"/>
              <a:t>Seaborn</a:t>
            </a:r>
            <a:endParaRPr/>
          </a:p>
          <a:p>
            <a:pPr indent="-311150" lvl="0" marL="457200" rtl="0" algn="l">
              <a:spcBef>
                <a:spcPts val="0"/>
              </a:spcBef>
              <a:spcAft>
                <a:spcPts val="0"/>
              </a:spcAft>
              <a:buSzPts val="1300"/>
              <a:buChar char="●"/>
            </a:pPr>
            <a:r>
              <a:rPr lang="en"/>
              <a:t>Matplotlib</a:t>
            </a:r>
            <a:endParaRPr/>
          </a:p>
          <a:p>
            <a:pPr indent="-311150" lvl="0" marL="457200" rtl="0" algn="l">
              <a:spcBef>
                <a:spcPts val="0"/>
              </a:spcBef>
              <a:spcAft>
                <a:spcPts val="0"/>
              </a:spcAft>
              <a:buSzPts val="1300"/>
              <a:buChar char="●"/>
            </a:pPr>
            <a:r>
              <a:rPr lang="en"/>
              <a:t>Plotly</a:t>
            </a:r>
            <a:endParaRPr/>
          </a:p>
          <a:p>
            <a:pPr indent="-311150" lvl="0" marL="457200" rtl="0" algn="l">
              <a:spcBef>
                <a:spcPts val="0"/>
              </a:spcBef>
              <a:spcAft>
                <a:spcPts val="0"/>
              </a:spcAft>
              <a:buSzPts val="1300"/>
              <a:buChar char="●"/>
            </a:pPr>
            <a:r>
              <a:rPr lang="en"/>
              <a:t>Warnings</a:t>
            </a:r>
            <a:endParaRPr/>
          </a:p>
          <a:p>
            <a:pPr indent="-311150" lvl="0" marL="457200" rtl="0" algn="l">
              <a:spcBef>
                <a:spcPts val="0"/>
              </a:spcBef>
              <a:spcAft>
                <a:spcPts val="0"/>
              </a:spcAft>
              <a:buSzPts val="1300"/>
              <a:buChar char="●"/>
            </a:pPr>
            <a:r>
              <a:rPr lang="en"/>
              <a:t>Scikit-learn</a:t>
            </a:r>
            <a:endParaRPr/>
          </a:p>
          <a:p>
            <a:pPr indent="-311150" lvl="0" marL="457200" rtl="0" algn="l">
              <a:spcBef>
                <a:spcPts val="0"/>
              </a:spcBef>
              <a:spcAft>
                <a:spcPts val="0"/>
              </a:spcAft>
              <a:buSzPts val="1300"/>
              <a:buChar char="●"/>
            </a:pPr>
            <a:r>
              <a:rPr lang="en"/>
              <a:t>XGBoost</a:t>
            </a:r>
            <a:endParaRPr/>
          </a:p>
          <a:p>
            <a:pPr indent="-311150" lvl="0" marL="457200" rtl="0" algn="l">
              <a:spcBef>
                <a:spcPts val="0"/>
              </a:spcBef>
              <a:spcAft>
                <a:spcPts val="0"/>
              </a:spcAft>
              <a:buSzPts val="1300"/>
              <a:buChar char="●"/>
            </a:pPr>
            <a:r>
              <a:rPr lang="en"/>
              <a:t>LightGBM</a:t>
            </a:r>
            <a:endParaRPr/>
          </a:p>
          <a:p>
            <a:pPr indent="-311150" lvl="0" marL="457200" rtl="0" algn="l">
              <a:spcBef>
                <a:spcPts val="0"/>
              </a:spcBef>
              <a:spcAft>
                <a:spcPts val="0"/>
              </a:spcAft>
              <a:buSzPts val="1300"/>
              <a:buChar char="●"/>
            </a:pPr>
            <a:r>
              <a:rPr lang="en"/>
              <a:t>Math</a:t>
            </a:r>
            <a:endParaRPr/>
          </a:p>
          <a:p>
            <a:pPr indent="-311150" lvl="0" marL="457200" rtl="0" algn="l">
              <a:spcBef>
                <a:spcPts val="0"/>
              </a:spcBef>
              <a:spcAft>
                <a:spcPts val="0"/>
              </a:spcAft>
              <a:buSzPts val="1300"/>
              <a:buChar char="●"/>
            </a:pPr>
            <a:r>
              <a:rPr lang="en"/>
              <a:t>Time</a:t>
            </a:r>
            <a:endParaRPr/>
          </a:p>
          <a:p>
            <a:pPr indent="-311150" lvl="0" marL="457200" rtl="0" algn="l">
              <a:spcBef>
                <a:spcPts val="0"/>
              </a:spcBef>
              <a:spcAft>
                <a:spcPts val="0"/>
              </a:spcAft>
              <a:buSzPts val="1300"/>
              <a:buChar char="●"/>
            </a:pPr>
            <a:r>
              <a:rPr lang="en"/>
              <a:t>Mlxtend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90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a:t>
            </a:r>
            <a:endParaRPr/>
          </a:p>
        </p:txBody>
      </p:sp>
      <p:sp>
        <p:nvSpPr>
          <p:cNvPr id="93" name="Google Shape;93;p14"/>
          <p:cNvSpPr txBox="1"/>
          <p:nvPr>
            <p:ph idx="1" type="body"/>
          </p:nvPr>
        </p:nvSpPr>
        <p:spPr>
          <a:xfrm>
            <a:off x="729450" y="1435900"/>
            <a:ext cx="7688700" cy="2979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Introduction </a:t>
            </a:r>
            <a:endParaRPr/>
          </a:p>
          <a:p>
            <a:pPr indent="-311150" lvl="0" marL="457200" rtl="0" algn="l">
              <a:lnSpc>
                <a:spcPct val="200000"/>
              </a:lnSpc>
              <a:spcBef>
                <a:spcPts val="0"/>
              </a:spcBef>
              <a:spcAft>
                <a:spcPts val="0"/>
              </a:spcAft>
              <a:buSzPts val="1300"/>
              <a:buChar char="●"/>
            </a:pPr>
            <a:r>
              <a:rPr lang="en"/>
              <a:t>Dataset Information</a:t>
            </a:r>
            <a:endParaRPr/>
          </a:p>
          <a:p>
            <a:pPr indent="-311150" lvl="0" marL="457200" rtl="0" algn="l">
              <a:lnSpc>
                <a:spcPct val="200000"/>
              </a:lnSpc>
              <a:spcBef>
                <a:spcPts val="0"/>
              </a:spcBef>
              <a:spcAft>
                <a:spcPts val="0"/>
              </a:spcAft>
              <a:buSzPts val="1300"/>
              <a:buChar char="●"/>
            </a:pPr>
            <a:r>
              <a:rPr lang="en"/>
              <a:t>Exploratory Data Analysis</a:t>
            </a:r>
            <a:endParaRPr/>
          </a:p>
          <a:p>
            <a:pPr indent="-311150" lvl="0" marL="457200" rtl="0" algn="l">
              <a:lnSpc>
                <a:spcPct val="200000"/>
              </a:lnSpc>
              <a:spcBef>
                <a:spcPts val="0"/>
              </a:spcBef>
              <a:spcAft>
                <a:spcPts val="0"/>
              </a:spcAft>
              <a:buSzPts val="1300"/>
              <a:buChar char="●"/>
            </a:pPr>
            <a:r>
              <a:rPr lang="en"/>
              <a:t>Data Preprocessing</a:t>
            </a:r>
            <a:endParaRPr/>
          </a:p>
          <a:p>
            <a:pPr indent="-311150" lvl="0" marL="457200" rtl="0" algn="l">
              <a:lnSpc>
                <a:spcPct val="200000"/>
              </a:lnSpc>
              <a:spcBef>
                <a:spcPts val="0"/>
              </a:spcBef>
              <a:spcAft>
                <a:spcPts val="0"/>
              </a:spcAft>
              <a:buSzPts val="1300"/>
              <a:buChar char="●"/>
            </a:pPr>
            <a:r>
              <a:rPr lang="en"/>
              <a:t>Feature Selection And PCA</a:t>
            </a:r>
            <a:endParaRPr/>
          </a:p>
          <a:p>
            <a:pPr indent="-311150" lvl="0" marL="457200" rtl="0" algn="l">
              <a:lnSpc>
                <a:spcPct val="200000"/>
              </a:lnSpc>
              <a:spcBef>
                <a:spcPts val="0"/>
              </a:spcBef>
              <a:spcAft>
                <a:spcPts val="0"/>
              </a:spcAft>
              <a:buSzPts val="1300"/>
              <a:buChar char="●"/>
            </a:pPr>
            <a:r>
              <a:rPr lang="en"/>
              <a:t>Results </a:t>
            </a:r>
            <a:endParaRPr/>
          </a:p>
          <a:p>
            <a:pPr indent="-311150" lvl="0" marL="457200" rtl="0" algn="l">
              <a:lnSpc>
                <a:spcPct val="200000"/>
              </a:lnSpc>
              <a:spcBef>
                <a:spcPts val="0"/>
              </a:spcBef>
              <a:spcAft>
                <a:spcPts val="0"/>
              </a:spcAft>
              <a:buSzPts val="1300"/>
              <a:buChar char="●"/>
            </a:pPr>
            <a:r>
              <a:rPr lang="en"/>
              <a:t>Software Libraries Used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611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7650" y="1446575"/>
            <a:ext cx="7688700" cy="3407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Loan Prediction is very helpful for employees of banks as well as for the applicant also.</a:t>
            </a:r>
            <a:endParaRPr/>
          </a:p>
          <a:p>
            <a:pPr indent="-311150" lvl="0" marL="457200" rtl="0" algn="l">
              <a:spcBef>
                <a:spcPts val="0"/>
              </a:spcBef>
              <a:spcAft>
                <a:spcPts val="0"/>
              </a:spcAft>
              <a:buSzPts val="1300"/>
              <a:buChar char="●"/>
            </a:pPr>
            <a:r>
              <a:rPr lang="en"/>
              <a:t>The aim of this report is to provide a quick, immediate, and easy way to choose deserving applicants. </a:t>
            </a:r>
            <a:endParaRPr/>
          </a:p>
          <a:p>
            <a:pPr indent="-311150" lvl="0" marL="457200" rtl="0" algn="l">
              <a:spcBef>
                <a:spcPts val="0"/>
              </a:spcBef>
              <a:spcAft>
                <a:spcPts val="0"/>
              </a:spcAft>
              <a:buSzPts val="1300"/>
              <a:buChar char="●"/>
            </a:pPr>
            <a:r>
              <a:rPr lang="en"/>
              <a:t>Dream housing Finance Company deals in all loans. They have a presence across all urban, semi-urban, and rural areas. Customer first applies for a loan after that company or bank validates the customer eligibility for the loan. </a:t>
            </a:r>
            <a:endParaRPr/>
          </a:p>
          <a:p>
            <a:pPr indent="-311150" lvl="0" marL="457200" rtl="0" algn="l">
              <a:spcBef>
                <a:spcPts val="0"/>
              </a:spcBef>
              <a:spcAft>
                <a:spcPts val="0"/>
              </a:spcAft>
              <a:buSzPts val="1300"/>
              <a:buChar char="●"/>
            </a:pPr>
            <a:r>
              <a:rPr lang="en"/>
              <a:t>Company or bank wants to automate the loan eligibility process (real-time) based on customer details provided while filling the application form. These details are Gender, Marital Status, Education, Number of Dependents, Income, Loan Amount, Credit History, and others. </a:t>
            </a:r>
            <a:endParaRPr/>
          </a:p>
          <a:p>
            <a:pPr indent="-311150" lvl="0" marL="457200" rtl="0" algn="l">
              <a:spcBef>
                <a:spcPts val="0"/>
              </a:spcBef>
              <a:spcAft>
                <a:spcPts val="0"/>
              </a:spcAft>
              <a:buSzPts val="1300"/>
              <a:buChar char="●"/>
            </a:pPr>
            <a:r>
              <a:rPr lang="en"/>
              <a:t>This project has taken the data of previous customers of various banks to whom on a set of parameters loans were approved. So the machine learning model is trained on that record to get accurate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514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Information</a:t>
            </a:r>
            <a:endParaRPr/>
          </a:p>
        </p:txBody>
      </p:sp>
      <p:sp>
        <p:nvSpPr>
          <p:cNvPr id="105" name="Google Shape;105;p16"/>
          <p:cNvSpPr txBox="1"/>
          <p:nvPr>
            <p:ph idx="1" type="body"/>
          </p:nvPr>
        </p:nvSpPr>
        <p:spPr>
          <a:xfrm>
            <a:off x="729450" y="1435900"/>
            <a:ext cx="7688700" cy="2904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The dataset is originally provided by Dream Housing Finance company deals in all home loans. They have a presence across all urban, semi-urban, and rural areas. Customer-first applies for a home loan after that company validates the customer eligibility for a loan. </a:t>
            </a:r>
            <a:endParaRPr/>
          </a:p>
          <a:p>
            <a:pPr indent="-311150" lvl="0" marL="457200" rtl="0" algn="l">
              <a:lnSpc>
                <a:spcPct val="200000"/>
              </a:lnSpc>
              <a:spcBef>
                <a:spcPts val="0"/>
              </a:spcBef>
              <a:spcAft>
                <a:spcPts val="0"/>
              </a:spcAft>
              <a:buSzPts val="1300"/>
              <a:buChar char="●"/>
            </a:pPr>
            <a:r>
              <a:rPr lang="en"/>
              <a:t>This dataset was taken from this link uploaded on Kaggle: </a:t>
            </a:r>
            <a:r>
              <a:rPr lang="en" u="sng">
                <a:solidFill>
                  <a:schemeClr val="hlink"/>
                </a:solidFill>
                <a:hlinkClick r:id="rId3"/>
              </a:rPr>
              <a:t>https://www.kaggle.com/vikasukani/loan-eligible-dataset</a:t>
            </a:r>
            <a:endParaRPr/>
          </a:p>
          <a:p>
            <a:pPr indent="-311150" lvl="0" marL="457200" rtl="0" algn="l">
              <a:lnSpc>
                <a:spcPct val="200000"/>
              </a:lnSpc>
              <a:spcBef>
                <a:spcPts val="0"/>
              </a:spcBef>
              <a:spcAft>
                <a:spcPts val="0"/>
              </a:spcAft>
              <a:buSzPts val="1300"/>
              <a:buChar char="●"/>
            </a:pPr>
            <a:r>
              <a:rPr lang="en"/>
              <a:t>The </a:t>
            </a:r>
            <a:r>
              <a:rPr lang="en"/>
              <a:t>loan</a:t>
            </a:r>
            <a:r>
              <a:rPr lang="en"/>
              <a:t> </a:t>
            </a:r>
            <a:r>
              <a:rPr lang="en"/>
              <a:t>eligibility</a:t>
            </a:r>
            <a:r>
              <a:rPr lang="en"/>
              <a:t> dataset consists of 614 rows and 13 features, which were further split into 8:1:1 ratio for train, val and test datasets.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568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11" name="Google Shape;111;p17"/>
          <p:cNvSpPr txBox="1"/>
          <p:nvPr>
            <p:ph idx="1" type="body"/>
          </p:nvPr>
        </p:nvSpPr>
        <p:spPr>
          <a:xfrm>
            <a:off x="729450" y="1360875"/>
            <a:ext cx="7688700" cy="363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following image gives a brief explanation about all</a:t>
            </a:r>
            <a:endParaRPr/>
          </a:p>
          <a:p>
            <a:pPr indent="0" lvl="0" marL="0" rtl="0" algn="l">
              <a:spcBef>
                <a:spcPts val="1200"/>
              </a:spcBef>
              <a:spcAft>
                <a:spcPts val="0"/>
              </a:spcAft>
              <a:buNone/>
            </a:pPr>
            <a:r>
              <a:rPr lang="en"/>
              <a:t> the features of the dataset: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different features of the dataset are divided into three</a:t>
            </a:r>
            <a:endParaRPr/>
          </a:p>
          <a:p>
            <a:pPr indent="0" lvl="0" marL="0" rtl="0" algn="l">
              <a:spcBef>
                <a:spcPts val="1200"/>
              </a:spcBef>
              <a:spcAft>
                <a:spcPts val="0"/>
              </a:spcAft>
              <a:buNone/>
            </a:pPr>
            <a:r>
              <a:rPr lang="en"/>
              <a:t> </a:t>
            </a:r>
            <a:r>
              <a:rPr lang="en"/>
              <a:t>different categories:</a:t>
            </a:r>
            <a:endParaRPr/>
          </a:p>
          <a:p>
            <a:pPr indent="0" lvl="0" marL="0" rtl="0" algn="l">
              <a:spcBef>
                <a:spcPts val="1200"/>
              </a:spcBef>
              <a:spcAft>
                <a:spcPts val="0"/>
              </a:spcAft>
              <a:buNone/>
            </a:pPr>
            <a:r>
              <a:rPr b="1" lang="en"/>
              <a:t>Categorical features</a:t>
            </a:r>
            <a:r>
              <a:rPr lang="en"/>
              <a:t>: These features have categories </a:t>
            </a:r>
            <a:endParaRPr/>
          </a:p>
          <a:p>
            <a:pPr indent="0" lvl="0" marL="0" rtl="0" algn="l">
              <a:spcBef>
                <a:spcPts val="1200"/>
              </a:spcBef>
              <a:spcAft>
                <a:spcPts val="0"/>
              </a:spcAft>
              <a:buNone/>
            </a:pPr>
            <a:r>
              <a:rPr lang="en"/>
              <a:t>(Gender, Married, Self_Employed, Credit_History, and</a:t>
            </a:r>
            <a:endParaRPr/>
          </a:p>
          <a:p>
            <a:pPr indent="0" lvl="0" marL="0" rtl="0" algn="l">
              <a:spcBef>
                <a:spcPts val="1200"/>
              </a:spcBef>
              <a:spcAft>
                <a:spcPts val="0"/>
              </a:spcAft>
              <a:buNone/>
            </a:pPr>
            <a:r>
              <a:rPr lang="en"/>
              <a:t> Loan_Status)</a:t>
            </a:r>
            <a:endParaRPr/>
          </a:p>
          <a:p>
            <a:pPr indent="0" lvl="0" marL="0" rtl="0" algn="l">
              <a:spcBef>
                <a:spcPts val="1200"/>
              </a:spcBef>
              <a:spcAft>
                <a:spcPts val="0"/>
              </a:spcAft>
              <a:buNone/>
            </a:pPr>
            <a:r>
              <a:rPr b="1" lang="en"/>
              <a:t>Ordinal features</a:t>
            </a:r>
            <a:r>
              <a:rPr lang="en"/>
              <a:t>: Variables in categorical features having some </a:t>
            </a:r>
            <a:endParaRPr/>
          </a:p>
          <a:p>
            <a:pPr indent="0" lvl="0" marL="0" rtl="0" algn="l">
              <a:spcBef>
                <a:spcPts val="1200"/>
              </a:spcBef>
              <a:spcAft>
                <a:spcPts val="0"/>
              </a:spcAft>
              <a:buNone/>
            </a:pPr>
            <a:r>
              <a:rPr lang="en"/>
              <a:t>order involved (Dependents, Education, Property_Area)</a:t>
            </a:r>
            <a:endParaRPr/>
          </a:p>
          <a:p>
            <a:pPr indent="0" lvl="0" marL="0" rtl="0" algn="l">
              <a:spcBef>
                <a:spcPts val="1200"/>
              </a:spcBef>
              <a:spcAft>
                <a:spcPts val="1200"/>
              </a:spcAft>
              <a:buNone/>
            </a:pPr>
            <a:r>
              <a:rPr b="1" lang="en"/>
              <a:t>Numerical features</a:t>
            </a:r>
            <a:r>
              <a:rPr lang="en"/>
              <a:t>: These features have numerical values (ApplicantIncome, Co-applicant income, LoanAmount, Loan_Amount_Term)</a:t>
            </a:r>
            <a:endParaRPr/>
          </a:p>
        </p:txBody>
      </p:sp>
      <p:pic>
        <p:nvPicPr>
          <p:cNvPr id="112" name="Google Shape;112;p17"/>
          <p:cNvPicPr preferRelativeResize="0"/>
          <p:nvPr/>
        </p:nvPicPr>
        <p:blipFill>
          <a:blip r:embed="rId3">
            <a:alphaModFix/>
          </a:blip>
          <a:stretch>
            <a:fillRect/>
          </a:stretch>
        </p:blipFill>
        <p:spPr>
          <a:xfrm>
            <a:off x="5054225" y="1149550"/>
            <a:ext cx="3984850" cy="284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547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(EDA)</a:t>
            </a:r>
            <a:endParaRPr/>
          </a:p>
        </p:txBody>
      </p:sp>
      <p:sp>
        <p:nvSpPr>
          <p:cNvPr id="118" name="Google Shape;118;p18"/>
          <p:cNvSpPr txBox="1"/>
          <p:nvPr>
            <p:ph idx="1" type="body"/>
          </p:nvPr>
        </p:nvSpPr>
        <p:spPr>
          <a:xfrm>
            <a:off x="675875" y="1350175"/>
            <a:ext cx="7688700" cy="400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points summarize the different observations in EDA (since the graphs and all are already included in report, they aren’t repeated here.)</a:t>
            </a:r>
            <a:endParaRPr/>
          </a:p>
          <a:p>
            <a:pPr indent="-311150" lvl="0" marL="457200" rtl="0" algn="l">
              <a:spcBef>
                <a:spcPts val="1200"/>
              </a:spcBef>
              <a:spcAft>
                <a:spcPts val="0"/>
              </a:spcAft>
              <a:buSzPts val="1300"/>
              <a:buChar char="●"/>
            </a:pPr>
            <a:r>
              <a:rPr lang="en"/>
              <a:t>80% of applicants in the dataset are male.</a:t>
            </a:r>
            <a:endParaRPr/>
          </a:p>
          <a:p>
            <a:pPr indent="-311150" lvl="0" marL="457200" rtl="0" algn="l">
              <a:spcBef>
                <a:spcPts val="0"/>
              </a:spcBef>
              <a:spcAft>
                <a:spcPts val="0"/>
              </a:spcAft>
              <a:buSzPts val="1300"/>
              <a:buChar char="●"/>
            </a:pPr>
            <a:r>
              <a:rPr lang="en"/>
              <a:t>Around 65% of the applicants in the dataset are married.</a:t>
            </a:r>
            <a:endParaRPr/>
          </a:p>
          <a:p>
            <a:pPr indent="-311150" lvl="0" marL="457200" rtl="0" algn="l">
              <a:spcBef>
                <a:spcPts val="0"/>
              </a:spcBef>
              <a:spcAft>
                <a:spcPts val="0"/>
              </a:spcAft>
              <a:buSzPts val="1300"/>
              <a:buChar char="●"/>
            </a:pPr>
            <a:r>
              <a:rPr lang="en"/>
              <a:t>Around 15% of applicants in the dataset are self-employed.</a:t>
            </a:r>
            <a:endParaRPr/>
          </a:p>
          <a:p>
            <a:pPr indent="-311150" lvl="0" marL="457200" rtl="0" algn="l">
              <a:spcBef>
                <a:spcPts val="0"/>
              </a:spcBef>
              <a:spcAft>
                <a:spcPts val="0"/>
              </a:spcAft>
              <a:buSzPts val="1300"/>
              <a:buChar char="●"/>
            </a:pPr>
            <a:r>
              <a:rPr lang="en"/>
              <a:t>Around 85% of applicants have repaid their doubts.</a:t>
            </a:r>
            <a:endParaRPr/>
          </a:p>
          <a:p>
            <a:pPr indent="-311150" lvl="0" marL="457200" rtl="0" algn="l">
              <a:spcBef>
                <a:spcPts val="0"/>
              </a:spcBef>
              <a:spcAft>
                <a:spcPts val="0"/>
              </a:spcAft>
              <a:buSzPts val="1300"/>
              <a:buChar char="●"/>
            </a:pPr>
            <a:r>
              <a:rPr lang="en"/>
              <a:t>Most of the applicants don't have any dependents.</a:t>
            </a:r>
            <a:endParaRPr/>
          </a:p>
          <a:p>
            <a:pPr indent="-311150" lvl="0" marL="457200" rtl="0" algn="l">
              <a:spcBef>
                <a:spcPts val="0"/>
              </a:spcBef>
              <a:spcAft>
                <a:spcPts val="0"/>
              </a:spcAft>
              <a:buSzPts val="1300"/>
              <a:buChar char="●"/>
            </a:pPr>
            <a:r>
              <a:rPr lang="en"/>
              <a:t>Around 80% of the applicants are graduates.</a:t>
            </a:r>
            <a:endParaRPr/>
          </a:p>
          <a:p>
            <a:pPr indent="-311150" lvl="0" marL="457200" rtl="0" algn="l">
              <a:spcBef>
                <a:spcPts val="0"/>
              </a:spcBef>
              <a:spcAft>
                <a:spcPts val="0"/>
              </a:spcAft>
              <a:buSzPts val="1300"/>
              <a:buChar char="●"/>
            </a:pPr>
            <a:r>
              <a:rPr lang="en"/>
              <a:t>40 percent of homes are in semi-urban areas</a:t>
            </a:r>
            <a:endParaRPr/>
          </a:p>
          <a:p>
            <a:pPr indent="-311150" lvl="0" marL="457200" rtl="0" algn="l">
              <a:spcBef>
                <a:spcPts val="0"/>
              </a:spcBef>
              <a:spcAft>
                <a:spcPts val="0"/>
              </a:spcAft>
              <a:buSzPts val="1300"/>
              <a:buChar char="●"/>
            </a:pPr>
            <a:r>
              <a:rPr lang="en"/>
              <a:t>31 percent of homes are in urban areas</a:t>
            </a:r>
            <a:endParaRPr/>
          </a:p>
          <a:p>
            <a:pPr indent="-311150" lvl="0" marL="457200" rtl="0" algn="l">
              <a:spcBef>
                <a:spcPts val="0"/>
              </a:spcBef>
              <a:spcAft>
                <a:spcPts val="0"/>
              </a:spcAft>
              <a:buSzPts val="1300"/>
              <a:buChar char="●"/>
            </a:pPr>
            <a:r>
              <a:rPr lang="en"/>
              <a:t>29 percent of homes are in rural areas</a:t>
            </a:r>
            <a:endParaRPr/>
          </a:p>
          <a:p>
            <a:pPr indent="-311150" lvl="0" marL="457200" rtl="0" algn="l">
              <a:spcBef>
                <a:spcPts val="0"/>
              </a:spcBef>
              <a:spcAft>
                <a:spcPts val="0"/>
              </a:spcAft>
              <a:buSzPts val="1300"/>
              <a:buChar char="●"/>
            </a:pPr>
            <a:r>
              <a:rPr lang="en"/>
              <a:t>85 percent of accepted applications have a positive credit history</a:t>
            </a:r>
            <a:endParaRPr/>
          </a:p>
          <a:p>
            <a:pPr indent="-311150" lvl="0" marL="457200" rtl="0" algn="l">
              <a:spcBef>
                <a:spcPts val="0"/>
              </a:spcBef>
              <a:spcAft>
                <a:spcPts val="0"/>
              </a:spcAft>
              <a:buSzPts val="1300"/>
              <a:buChar char="●"/>
            </a:pPr>
            <a:r>
              <a:rPr lang="en"/>
              <a:t>Rate of accepted applications 70 meaning that the data set is unbalanced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650" y="57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24" name="Google Shape;124;p19"/>
          <p:cNvSpPr txBox="1"/>
          <p:nvPr>
            <p:ph idx="1" type="body"/>
          </p:nvPr>
        </p:nvSpPr>
        <p:spPr>
          <a:xfrm>
            <a:off x="729450" y="1435900"/>
            <a:ext cx="7688700" cy="2904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Data preprocessing is a data mining technique which is used to transform the raw data in a useful and efficient format. </a:t>
            </a:r>
            <a:endParaRPr/>
          </a:p>
          <a:p>
            <a:pPr indent="0" lvl="0" marL="0" rtl="0" algn="l">
              <a:lnSpc>
                <a:spcPct val="150000"/>
              </a:lnSpc>
              <a:spcBef>
                <a:spcPts val="1200"/>
              </a:spcBef>
              <a:spcAft>
                <a:spcPts val="0"/>
              </a:spcAft>
              <a:buNone/>
            </a:pPr>
            <a:r>
              <a:rPr b="1" lang="en">
                <a:solidFill>
                  <a:srgbClr val="000000"/>
                </a:solidFill>
                <a:latin typeface="Arial"/>
                <a:ea typeface="Arial"/>
                <a:cs typeface="Arial"/>
                <a:sym typeface="Arial"/>
              </a:rPr>
              <a:t>Filling Missing Data</a:t>
            </a:r>
            <a:endParaRPr b="1">
              <a:solidFill>
                <a:srgbClr val="000000"/>
              </a:solidFill>
              <a:latin typeface="Arial"/>
              <a:ea typeface="Arial"/>
              <a:cs typeface="Arial"/>
              <a:sym typeface="Arial"/>
            </a:endParaRPr>
          </a:p>
          <a:p>
            <a:pPr indent="0" lvl="0" marL="0" rtl="0" algn="l">
              <a:spcBef>
                <a:spcPts val="0"/>
              </a:spcBef>
              <a:spcAft>
                <a:spcPts val="0"/>
              </a:spcAft>
              <a:buNone/>
            </a:pPr>
            <a:r>
              <a:rPr lang="en"/>
              <a:t>There are very few missing values in Gender, Married, Dependents, Credit_History, and Self_Employed features so we can fill them using the mode value of the features.</a:t>
            </a:r>
            <a:endParaRPr/>
          </a:p>
          <a:p>
            <a:pPr indent="0" lvl="0" marL="0" rtl="0" algn="l">
              <a:spcBef>
                <a:spcPts val="1200"/>
              </a:spcBef>
              <a:spcAft>
                <a:spcPts val="0"/>
              </a:spcAft>
              <a:buNone/>
            </a:pPr>
            <a:r>
              <a:rPr lang="en"/>
              <a:t>Deterministic Regression Imputation - The null values of the two features “LoanAmount” and “Loan_Amount_Term” were filled using the values predicted by regression model, which is also called as regression based null values imputation.</a:t>
            </a:r>
            <a:endParaRPr/>
          </a:p>
          <a:p>
            <a:pPr indent="0" lvl="0" marL="0" rtl="0" algn="l">
              <a:lnSpc>
                <a:spcPct val="150000"/>
              </a:lnSpc>
              <a:spcBef>
                <a:spcPts val="1200"/>
              </a:spcBef>
              <a:spcAft>
                <a:spcPts val="0"/>
              </a:spcAft>
              <a:buNone/>
            </a:pPr>
            <a:r>
              <a:rPr b="1" lang="en">
                <a:solidFill>
                  <a:srgbClr val="000000"/>
                </a:solidFill>
                <a:latin typeface="Arial"/>
                <a:ea typeface="Arial"/>
                <a:cs typeface="Arial"/>
                <a:sym typeface="Arial"/>
              </a:rPr>
              <a:t>Feature Encoding</a:t>
            </a:r>
            <a:endParaRPr b="1">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b="1">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en" sz="1313">
                <a:solidFill>
                  <a:srgbClr val="666666"/>
                </a:solidFill>
              </a:rPr>
              <a:t>The categorical features such as Gender, Married, Self_Employed, Credit_History, and Loan_Status were OneHot Encoded, and the ordinal categorical features such as Dependents, Education and Property area were Label Encoded. I have experimented with different types of feature encoding techniques in order to get the highest performing set of features.</a:t>
            </a:r>
            <a:endParaRPr sz="1313">
              <a:solidFill>
                <a:srgbClr val="666666"/>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7650" y="547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 and PCA</a:t>
            </a:r>
            <a:endParaRPr/>
          </a:p>
        </p:txBody>
      </p:sp>
      <p:sp>
        <p:nvSpPr>
          <p:cNvPr id="130" name="Google Shape;130;p20"/>
          <p:cNvSpPr txBox="1"/>
          <p:nvPr>
            <p:ph idx="1" type="body"/>
          </p:nvPr>
        </p:nvSpPr>
        <p:spPr>
          <a:xfrm>
            <a:off x="729450" y="1435900"/>
            <a:ext cx="4178400" cy="3300300"/>
          </a:xfrm>
          <a:prstGeom prst="rect">
            <a:avLst/>
          </a:prstGeom>
        </p:spPr>
        <p:txBody>
          <a:bodyPr anchorCtr="0" anchor="t" bIns="91425" lIns="91425" spcFirstLastPara="1" rIns="91425" wrap="square" tIns="91425">
            <a:normAutofit fontScale="77500" lnSpcReduction="10000"/>
          </a:bodyPr>
          <a:lstStyle/>
          <a:p>
            <a:pPr indent="-292576" lvl="0" marL="457200" rtl="0" algn="l">
              <a:lnSpc>
                <a:spcPct val="100000"/>
              </a:lnSpc>
              <a:spcBef>
                <a:spcPts val="0"/>
              </a:spcBef>
              <a:spcAft>
                <a:spcPts val="0"/>
              </a:spcAft>
              <a:buSzPct val="100000"/>
              <a:buChar char="●"/>
            </a:pPr>
            <a:r>
              <a:rPr lang="en"/>
              <a:t>Feature selection is one of the crucial processes in any Machine Learning project, in which we reduce the number of input features to the predictive model. This method has various different advantages.</a:t>
            </a:r>
            <a:endParaRPr/>
          </a:p>
          <a:p>
            <a:pPr indent="0" lvl="0" marL="457200" rtl="0" algn="l">
              <a:lnSpc>
                <a:spcPct val="100000"/>
              </a:lnSpc>
              <a:spcBef>
                <a:spcPts val="1200"/>
              </a:spcBef>
              <a:spcAft>
                <a:spcPts val="0"/>
              </a:spcAft>
              <a:buNone/>
            </a:pPr>
            <a:r>
              <a:t/>
            </a:r>
            <a:endParaRPr/>
          </a:p>
          <a:p>
            <a:pPr indent="-292576" lvl="0" marL="457200" rtl="0" algn="l">
              <a:lnSpc>
                <a:spcPct val="100000"/>
              </a:lnSpc>
              <a:spcBef>
                <a:spcPts val="1200"/>
              </a:spcBef>
              <a:spcAft>
                <a:spcPts val="0"/>
              </a:spcAft>
              <a:buSzPct val="100000"/>
              <a:buChar char="●"/>
            </a:pPr>
            <a:r>
              <a:rPr lang="en"/>
              <a:t>I have selected the top eight features out of the eleven features by the help of this feature importance plot. The number of features used here are varied from a range of six to ten and the best performing set of features were selected for the final model training.</a:t>
            </a:r>
            <a:endParaRPr/>
          </a:p>
          <a:p>
            <a:pPr indent="0" lvl="0" marL="457200" rtl="0" algn="l">
              <a:lnSpc>
                <a:spcPct val="100000"/>
              </a:lnSpc>
              <a:spcBef>
                <a:spcPts val="1200"/>
              </a:spcBef>
              <a:spcAft>
                <a:spcPts val="0"/>
              </a:spcAft>
              <a:buNone/>
            </a:pPr>
            <a:r>
              <a:t/>
            </a:r>
            <a:endParaRPr/>
          </a:p>
          <a:p>
            <a:pPr indent="-292576" lvl="0" marL="457200" rtl="0" algn="l">
              <a:lnSpc>
                <a:spcPct val="100000"/>
              </a:lnSpc>
              <a:spcBef>
                <a:spcPts val="1200"/>
              </a:spcBef>
              <a:spcAft>
                <a:spcPts val="0"/>
              </a:spcAft>
              <a:buSzPct val="100000"/>
              <a:buChar char="●"/>
            </a:pPr>
            <a:r>
              <a:rPr lang="en"/>
              <a:t>Following this, Principal Component Analysis (PCA) were performed on the features of the dataset in order to perform feature reduction. Principal component analysis (PCA) is a technique for reducing the dimensionality of such datasets, increasing interpretability but at the same time minimizing information loss. It does so by creating new uncorrelated variables that successively maximize variance.</a:t>
            </a:r>
            <a:endParaRPr/>
          </a:p>
        </p:txBody>
      </p:sp>
      <p:pic>
        <p:nvPicPr>
          <p:cNvPr id="131" name="Google Shape;131;p20"/>
          <p:cNvPicPr preferRelativeResize="0"/>
          <p:nvPr/>
        </p:nvPicPr>
        <p:blipFill>
          <a:blip r:embed="rId3">
            <a:alphaModFix/>
          </a:blip>
          <a:stretch>
            <a:fillRect/>
          </a:stretch>
        </p:blipFill>
        <p:spPr>
          <a:xfrm>
            <a:off x="5092400" y="1481175"/>
            <a:ext cx="3931350" cy="2497055"/>
          </a:xfrm>
          <a:prstGeom prst="rect">
            <a:avLst/>
          </a:prstGeom>
          <a:noFill/>
          <a:ln>
            <a:noFill/>
          </a:ln>
        </p:spPr>
      </p:pic>
      <p:sp>
        <p:nvSpPr>
          <p:cNvPr id="132" name="Google Shape;132;p20"/>
          <p:cNvSpPr txBox="1"/>
          <p:nvPr/>
        </p:nvSpPr>
        <p:spPr>
          <a:xfrm>
            <a:off x="5507825" y="4200525"/>
            <a:ext cx="333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Figure :</a:t>
            </a:r>
            <a:r>
              <a:rPr lang="en">
                <a:latin typeface="Lato"/>
                <a:ea typeface="Lato"/>
                <a:cs typeface="Lato"/>
                <a:sym typeface="Lato"/>
              </a:rPr>
              <a:t> Feature Importance Plot of different features of dataset</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7650" y="557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8" name="Google Shape;138;p21"/>
          <p:cNvSpPr txBox="1"/>
          <p:nvPr>
            <p:ph idx="1" type="body"/>
          </p:nvPr>
        </p:nvSpPr>
        <p:spPr>
          <a:xfrm>
            <a:off x="729450" y="1393025"/>
            <a:ext cx="3974700" cy="2946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 implemented various machine learning classifiers for baseline creation and finally selected  XGBoost Classifier as the best model to be further used for hyper-parameter tuning.  XGBoost is a scalable and accurate implementation of gradient boosting machines and it has proven to push the limits of computing power for boosted trees algorithms as it was built and developed for the sole purpose of model performance and computational speed.</a:t>
            </a:r>
            <a:endParaRPr/>
          </a:p>
          <a:p>
            <a:pPr indent="0" lvl="0" marL="0" rtl="0" algn="l">
              <a:spcBef>
                <a:spcPts val="1200"/>
              </a:spcBef>
              <a:spcAft>
                <a:spcPts val="1200"/>
              </a:spcAft>
              <a:buNone/>
            </a:pPr>
            <a:r>
              <a:rPr lang="en"/>
              <a:t>We were finally able to achieve 82.073% accuracy in the final week of coding using XGBoost classifier. The following table gives a detailed results summary of different classifiers used in the baseline as well as the final model results.</a:t>
            </a:r>
            <a:endParaRPr/>
          </a:p>
        </p:txBody>
      </p:sp>
      <p:pic>
        <p:nvPicPr>
          <p:cNvPr id="139" name="Google Shape;139;p21"/>
          <p:cNvPicPr preferRelativeResize="0"/>
          <p:nvPr/>
        </p:nvPicPr>
        <p:blipFill>
          <a:blip r:embed="rId3">
            <a:alphaModFix/>
          </a:blip>
          <a:stretch>
            <a:fillRect/>
          </a:stretch>
        </p:blipFill>
        <p:spPr>
          <a:xfrm>
            <a:off x="4835125" y="1589800"/>
            <a:ext cx="4135050" cy="258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