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729360" y="2079000"/>
            <a:ext cx="7688520" cy="226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52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729360" y="2079000"/>
            <a:ext cx="7688520" cy="226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52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Google Shape;10;p2"/>
          <p:cNvSpPr/>
          <p:nvPr/>
        </p:nvSpPr>
        <p:spPr>
          <a:xfrm>
            <a:off x="0" y="0"/>
            <a:ext cx="9143640" cy="487440"/>
          </a:xfrm>
          <a:prstGeom prst="rect">
            <a:avLst/>
          </a:prstGeom>
          <a:solidFill>
            <a:schemeClr val="lt1"/>
          </a:solidFill>
          <a:ln w="0">
            <a:noFill/>
          </a:ln>
        </p:spPr>
        <p:style>
          <a:lnRef idx="0"/>
          <a:fillRef idx="0"/>
          <a:effectRef idx="0"/>
          <a:fontRef idx="minor"/>
        </p:style>
      </p:sp>
      <p:grpSp>
        <p:nvGrpSpPr>
          <p:cNvPr id="1" name="Google Shape;11;p2"/>
          <p:cNvGrpSpPr/>
          <p:nvPr/>
        </p:nvGrpSpPr>
        <p:grpSpPr>
          <a:xfrm>
            <a:off x="530280" y="1205640"/>
            <a:ext cx="1342800" cy="17280"/>
            <a:chOff x="530280" y="1205640"/>
            <a:chExt cx="1342800" cy="17280"/>
          </a:xfrm>
        </p:grpSpPr>
        <p:sp>
          <p:nvSpPr>
            <p:cNvPr id="2" name="Google Shape;12;p2"/>
            <p:cNvSpPr/>
            <p:nvPr/>
          </p:nvSpPr>
          <p:spPr>
            <a:xfrm rot="16200000">
              <a:off x="1380600" y="730440"/>
              <a:ext cx="17280" cy="967320"/>
            </a:xfrm>
            <a:prstGeom prst="rect">
              <a:avLst/>
            </a:prstGeom>
            <a:solidFill>
              <a:schemeClr val="accent3"/>
            </a:solidFill>
            <a:ln w="0">
              <a:noFill/>
            </a:ln>
          </p:spPr>
          <p:style>
            <a:lnRef idx="0"/>
            <a:fillRef idx="0"/>
            <a:effectRef idx="0"/>
            <a:fontRef idx="minor"/>
          </p:style>
        </p:sp>
        <p:sp>
          <p:nvSpPr>
            <p:cNvPr id="3" name="Google Shape;13;p2"/>
            <p:cNvSpPr/>
            <p:nvPr/>
          </p:nvSpPr>
          <p:spPr>
            <a:xfrm rot="16200000">
              <a:off x="1009440" y="726480"/>
              <a:ext cx="17280" cy="975600"/>
            </a:xfrm>
            <a:prstGeom prst="rect">
              <a:avLst/>
            </a:prstGeom>
            <a:solidFill>
              <a:schemeClr val="dk1"/>
            </a:solidFill>
            <a:ln w="0">
              <a:noFill/>
            </a:ln>
          </p:spPr>
          <p:style>
            <a:lnRef idx="0"/>
            <a:fillRef idx="0"/>
            <a:effectRef idx="0"/>
            <a:fontRef idx="minor"/>
          </p:style>
        </p:sp>
      </p:grpSp>
      <p:sp>
        <p:nvSpPr>
          <p:cNvPr id="4" name="PlaceHolder 1"/>
          <p:cNvSpPr>
            <a:spLocks noGrp="1"/>
          </p:cNvSpPr>
          <p:nvPr>
            <p:ph type="title"/>
          </p:nvPr>
        </p:nvSpPr>
        <p:spPr>
          <a:xfrm>
            <a:off x="729360" y="1322280"/>
            <a:ext cx="7687800" cy="1664280"/>
          </a:xfrm>
          <a:prstGeom prst="rect">
            <a:avLst/>
          </a:prstGeom>
        </p:spPr>
        <p:txBody>
          <a:bodyPr tIns="91440" bIns="91440">
            <a:norm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5" name="PlaceHolder 2"/>
          <p:cNvSpPr>
            <a:spLocks noGrp="1"/>
          </p:cNvSpPr>
          <p:nvPr>
            <p:ph type="sldNum"/>
          </p:nvPr>
        </p:nvSpPr>
        <p:spPr>
          <a:xfrm>
            <a:off x="8536320" y="4749840"/>
            <a:ext cx="548280" cy="393120"/>
          </a:xfrm>
          <a:prstGeom prst="rect">
            <a:avLst/>
          </a:prstGeom>
        </p:spPr>
        <p:txBody>
          <a:bodyPr tIns="91440" bIns="91440" anchor="ctr">
            <a:normAutofit/>
          </a:bodyPr>
          <a:p>
            <a:pPr algn="r">
              <a:lnSpc>
                <a:spcPct val="100000"/>
              </a:lnSpc>
              <a:tabLst>
                <a:tab algn="l" pos="0"/>
              </a:tabLst>
            </a:pPr>
            <a:fld id="{FDAF5A91-478F-450E-A36C-F81F3F376EAE}" type="slidenum">
              <a:rPr b="0" lang="en" sz="1000" spc="-1" strike="noStrike">
                <a:solidFill>
                  <a:srgbClr val="595959"/>
                </a:solidFill>
                <a:latin typeface="Lato"/>
                <a:ea typeface="Lato"/>
              </a:rPr>
              <a:t>&lt;number&gt;</a:t>
            </a:fld>
            <a:endParaRPr b="0" lang="en-US" sz="1000" spc="-1" strike="noStrike">
              <a:latin typeface="Times New Roman"/>
            </a:endParaRPr>
          </a:p>
        </p:txBody>
      </p:sp>
      <p:sp>
        <p:nvSpPr>
          <p:cNvPr id="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24;p4"/>
          <p:cNvSpPr/>
          <p:nvPr/>
        </p:nvSpPr>
        <p:spPr>
          <a:xfrm>
            <a:off x="0" y="0"/>
            <a:ext cx="9143640" cy="487440"/>
          </a:xfrm>
          <a:prstGeom prst="rect">
            <a:avLst/>
          </a:prstGeom>
          <a:solidFill>
            <a:schemeClr val="lt2"/>
          </a:solidFill>
          <a:ln w="0">
            <a:noFill/>
          </a:ln>
        </p:spPr>
        <p:style>
          <a:lnRef idx="0"/>
          <a:fillRef idx="0"/>
          <a:effectRef idx="0"/>
          <a:fontRef idx="minor"/>
        </p:style>
      </p:sp>
      <p:grpSp>
        <p:nvGrpSpPr>
          <p:cNvPr id="44" name="Google Shape;25;p4"/>
          <p:cNvGrpSpPr/>
          <p:nvPr/>
        </p:nvGrpSpPr>
        <p:grpSpPr>
          <a:xfrm>
            <a:off x="530280" y="1205640"/>
            <a:ext cx="1342800" cy="17280"/>
            <a:chOff x="530280" y="1205640"/>
            <a:chExt cx="1342800" cy="17280"/>
          </a:xfrm>
        </p:grpSpPr>
        <p:sp>
          <p:nvSpPr>
            <p:cNvPr id="45" name="Google Shape;26;p4"/>
            <p:cNvSpPr/>
            <p:nvPr/>
          </p:nvSpPr>
          <p:spPr>
            <a:xfrm rot="16200000">
              <a:off x="1380600" y="730440"/>
              <a:ext cx="17280" cy="967320"/>
            </a:xfrm>
            <a:prstGeom prst="rect">
              <a:avLst/>
            </a:prstGeom>
            <a:solidFill>
              <a:schemeClr val="accent3"/>
            </a:solidFill>
            <a:ln w="0">
              <a:noFill/>
            </a:ln>
          </p:spPr>
          <p:style>
            <a:lnRef idx="0"/>
            <a:fillRef idx="0"/>
            <a:effectRef idx="0"/>
            <a:fontRef idx="minor"/>
          </p:style>
        </p:sp>
        <p:sp>
          <p:nvSpPr>
            <p:cNvPr id="46" name="Google Shape;27;p4"/>
            <p:cNvSpPr/>
            <p:nvPr/>
          </p:nvSpPr>
          <p:spPr>
            <a:xfrm rot="16200000">
              <a:off x="1009440" y="726480"/>
              <a:ext cx="17280" cy="975600"/>
            </a:xfrm>
            <a:prstGeom prst="rect">
              <a:avLst/>
            </a:prstGeom>
            <a:solidFill>
              <a:schemeClr val="dk1"/>
            </a:solidFill>
            <a:ln w="0">
              <a:noFill/>
            </a:ln>
          </p:spPr>
          <p:style>
            <a:lnRef idx="0"/>
            <a:fillRef idx="0"/>
            <a:effectRef idx="0"/>
            <a:fontRef idx="minor"/>
          </p:style>
        </p:sp>
      </p:grpSp>
      <p:sp>
        <p:nvSpPr>
          <p:cNvPr id="47" name="PlaceHolder 1"/>
          <p:cNvSpPr>
            <a:spLocks noGrp="1"/>
          </p:cNvSpPr>
          <p:nvPr>
            <p:ph type="title"/>
          </p:nvPr>
        </p:nvSpPr>
        <p:spPr>
          <a:xfrm>
            <a:off x="729360" y="1318680"/>
            <a:ext cx="7688520" cy="534960"/>
          </a:xfrm>
          <a:prstGeom prst="rect">
            <a:avLst/>
          </a:prstGeom>
        </p:spPr>
        <p:txBody>
          <a:bodyPr tIns="91440" bIns="91440">
            <a:normAutofit fontScale="91000"/>
          </a:bodyPr>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48" name="PlaceHolder 2"/>
          <p:cNvSpPr>
            <a:spLocks noGrp="1"/>
          </p:cNvSpPr>
          <p:nvPr>
            <p:ph type="body"/>
          </p:nvPr>
        </p:nvSpPr>
        <p:spPr>
          <a:xfrm>
            <a:off x="729360" y="2079000"/>
            <a:ext cx="7688520" cy="226080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9" name="PlaceHolder 3"/>
          <p:cNvSpPr>
            <a:spLocks noGrp="1"/>
          </p:cNvSpPr>
          <p:nvPr>
            <p:ph type="sldNum"/>
          </p:nvPr>
        </p:nvSpPr>
        <p:spPr>
          <a:xfrm>
            <a:off x="8536320" y="4749840"/>
            <a:ext cx="548280" cy="393120"/>
          </a:xfrm>
          <a:prstGeom prst="rect">
            <a:avLst/>
          </a:prstGeom>
        </p:spPr>
        <p:txBody>
          <a:bodyPr tIns="91440" bIns="91440" anchor="ctr">
            <a:normAutofit/>
          </a:bodyPr>
          <a:p>
            <a:pPr algn="r">
              <a:lnSpc>
                <a:spcPct val="100000"/>
              </a:lnSpc>
              <a:tabLst>
                <a:tab algn="l" pos="0"/>
              </a:tabLst>
            </a:pPr>
            <a:fld id="{0DACFFC7-4A4A-4CDA-AFA1-61F299CE31D3}"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www.kaggle.com/vikasukani/loan-eligible-dataset"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86;p13"/>
          <p:cNvSpPr txBox="1"/>
          <p:nvPr/>
        </p:nvSpPr>
        <p:spPr>
          <a:xfrm>
            <a:off x="729360" y="1322280"/>
            <a:ext cx="7687800" cy="1664280"/>
          </a:xfrm>
          <a:prstGeom prst="rect">
            <a:avLst/>
          </a:prstGeom>
          <a:noFill/>
          <a:ln w="0">
            <a:noFill/>
          </a:ln>
        </p:spPr>
        <p:txBody>
          <a:bodyPr tIns="91440" bIns="91440">
            <a:normAutofit fontScale="97000"/>
          </a:bodyPr>
          <a:p>
            <a:pPr>
              <a:lnSpc>
                <a:spcPct val="100000"/>
              </a:lnSpc>
              <a:tabLst>
                <a:tab algn="l" pos="0"/>
              </a:tabLst>
            </a:pPr>
            <a:r>
              <a:rPr b="1" lang="en" sz="4200" spc="-1" strike="noStrike">
                <a:solidFill>
                  <a:srgbClr val="1a1a1a"/>
                </a:solidFill>
                <a:latin typeface="Raleway"/>
                <a:ea typeface="Raleway"/>
              </a:rPr>
              <a:t>Loan Eligibility Prediction Using Machine Learning</a:t>
            </a:r>
            <a:endParaRPr b="0" lang="en-US" sz="4200" spc="-1" strike="noStrike">
              <a:solidFill>
                <a:srgbClr val="000000"/>
              </a:solidFill>
              <a:latin typeface="Arial"/>
            </a:endParaRPr>
          </a:p>
        </p:txBody>
      </p:sp>
      <p:sp>
        <p:nvSpPr>
          <p:cNvPr id="87" name="Google Shape;87;p13"/>
          <p:cNvSpPr txBox="1"/>
          <p:nvPr/>
        </p:nvSpPr>
        <p:spPr>
          <a:xfrm>
            <a:off x="729720" y="3173040"/>
            <a:ext cx="3613680" cy="484560"/>
          </a:xfrm>
          <a:prstGeom prst="rect">
            <a:avLst/>
          </a:prstGeom>
          <a:noFill/>
          <a:ln w="0">
            <a:noFill/>
          </a:ln>
        </p:spPr>
        <p:txBody>
          <a:bodyPr tIns="91440" bIns="91440">
            <a:normAutofit/>
          </a:bodyPr>
          <a:p>
            <a:pPr>
              <a:lnSpc>
                <a:spcPct val="100000"/>
              </a:lnSpc>
              <a:tabLst>
                <a:tab algn="l" pos="0"/>
              </a:tabLst>
            </a:pPr>
            <a:r>
              <a:rPr b="0" lang="en" sz="1600" spc="-1" strike="noStrike">
                <a:solidFill>
                  <a:srgbClr val="000000"/>
                </a:solidFill>
                <a:latin typeface="Arial"/>
                <a:ea typeface="Lato"/>
              </a:rPr>
              <a:t>Monish Varghese Joshy</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88" name=""/>
          <p:cNvSpPr txBox="1"/>
          <p:nvPr/>
        </p:nvSpPr>
        <p:spPr>
          <a:xfrm>
            <a:off x="729720" y="3645360"/>
            <a:ext cx="6356880" cy="926640"/>
          </a:xfrm>
          <a:prstGeom prst="rect">
            <a:avLst/>
          </a:prstGeom>
          <a:noFill/>
          <a:ln w="0">
            <a:noFill/>
          </a:ln>
        </p:spPr>
        <p:txBody>
          <a:bodyPr lIns="90000" rIns="90000" tIns="45000" bIns="45000">
            <a:noAutofit/>
          </a:bodyPr>
          <a:p>
            <a:r>
              <a:rPr b="0" lang="en-US" sz="2400" spc="-1" strike="noStrike">
                <a:solidFill>
                  <a:srgbClr val="000000"/>
                </a:solidFill>
                <a:latin typeface="Arial"/>
                <a:ea typeface="Proxima Nova"/>
              </a:rPr>
              <a:t>Data Science practicum 2</a:t>
            </a:r>
            <a:endParaRPr b="0" lang="en-US" sz="2400" spc="-1" strike="noStrike">
              <a:solidFill>
                <a:srgbClr val="000000"/>
              </a:solidFill>
              <a:latin typeface="Arial"/>
            </a:endParaRPr>
          </a:p>
          <a:p>
            <a:r>
              <a:rPr b="0" lang="en-US" sz="2400" spc="-1" strike="noStrike">
                <a:solidFill>
                  <a:srgbClr val="000000"/>
                </a:solidFill>
                <a:latin typeface="Arial"/>
                <a:ea typeface="Proxima Nova"/>
              </a:rPr>
              <a:t>August 15, 2021</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Google Shape;144;p22"/>
          <p:cNvSpPr txBox="1"/>
          <p:nvPr/>
        </p:nvSpPr>
        <p:spPr>
          <a:xfrm>
            <a:off x="727560" y="52560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Software Libraries Requirements</a:t>
            </a:r>
            <a:endParaRPr b="0" lang="en-US" sz="2600" spc="-1" strike="noStrike">
              <a:solidFill>
                <a:srgbClr val="000000"/>
              </a:solidFill>
              <a:latin typeface="Arial"/>
            </a:endParaRPr>
          </a:p>
        </p:txBody>
      </p:sp>
      <p:sp>
        <p:nvSpPr>
          <p:cNvPr id="110" name="Google Shape;145;p22"/>
          <p:cNvSpPr txBox="1"/>
          <p:nvPr/>
        </p:nvSpPr>
        <p:spPr>
          <a:xfrm>
            <a:off x="729360" y="1339560"/>
            <a:ext cx="7688520" cy="3000240"/>
          </a:xfrm>
          <a:prstGeom prst="rect">
            <a:avLst/>
          </a:prstGeom>
          <a:noFill/>
          <a:ln w="0">
            <a:noFill/>
          </a:ln>
        </p:spPr>
        <p:txBody>
          <a:bodyPr tIns="91440" bIns="91440">
            <a:normAutofit fontScale="81000"/>
          </a:bodyPr>
          <a:p>
            <a:pPr>
              <a:lnSpc>
                <a:spcPct val="115000"/>
              </a:lnSpc>
              <a:tabLst>
                <a:tab algn="l" pos="0"/>
              </a:tabLst>
            </a:pPr>
            <a:r>
              <a:rPr b="0" lang="en" sz="1300" spc="-1" strike="noStrike">
                <a:solidFill>
                  <a:srgbClr val="595959"/>
                </a:solidFill>
                <a:latin typeface="Lato"/>
                <a:ea typeface="Lato"/>
              </a:rPr>
              <a:t>The following are a complete list of Python libraries required to replicate the code for this project:</a:t>
            </a:r>
            <a:endParaRPr b="0" lang="en-US" sz="1300" spc="-1" strike="noStrike">
              <a:solidFill>
                <a:srgbClr val="000000"/>
              </a:solidFill>
              <a:latin typeface="Arial"/>
            </a:endParaRPr>
          </a:p>
          <a:p>
            <a:pPr marL="457200" indent="-310680">
              <a:lnSpc>
                <a:spcPct val="115000"/>
              </a:lnSpc>
              <a:spcBef>
                <a:spcPts val="1199"/>
              </a:spcBef>
              <a:buClr>
                <a:srgbClr val="595959"/>
              </a:buClr>
              <a:buFont typeface="Lato"/>
              <a:buChar char="●"/>
              <a:tabLst>
                <a:tab algn="l" pos="0"/>
              </a:tabLst>
            </a:pPr>
            <a:r>
              <a:rPr b="0" lang="en" sz="1300" spc="-1" strike="noStrike">
                <a:solidFill>
                  <a:srgbClr val="595959"/>
                </a:solidFill>
                <a:latin typeface="Lato"/>
                <a:ea typeface="Lato"/>
              </a:rPr>
              <a:t>Numpy</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Pandas</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Seaborn</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Matplotlib</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Plotly</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Warnings</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Scikit-learn</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XGBoost</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LightGBM</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Math</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Time</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Mlxtend</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92;p14"/>
          <p:cNvSpPr txBox="1"/>
          <p:nvPr/>
        </p:nvSpPr>
        <p:spPr>
          <a:xfrm>
            <a:off x="729360" y="59004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Index</a:t>
            </a:r>
            <a:endParaRPr b="0" lang="en-US" sz="2600" spc="-1" strike="noStrike">
              <a:solidFill>
                <a:srgbClr val="000000"/>
              </a:solidFill>
              <a:latin typeface="Arial"/>
            </a:endParaRPr>
          </a:p>
        </p:txBody>
      </p:sp>
      <p:sp>
        <p:nvSpPr>
          <p:cNvPr id="90" name="Google Shape;93;p14"/>
          <p:cNvSpPr txBox="1"/>
          <p:nvPr/>
        </p:nvSpPr>
        <p:spPr>
          <a:xfrm>
            <a:off x="729360" y="1436040"/>
            <a:ext cx="7688520" cy="2978640"/>
          </a:xfrm>
          <a:prstGeom prst="rect">
            <a:avLst/>
          </a:prstGeom>
          <a:noFill/>
          <a:ln w="0">
            <a:noFill/>
          </a:ln>
        </p:spPr>
        <p:txBody>
          <a:bodyPr tIns="91440" bIns="91440">
            <a:normAutofit/>
          </a:bodyPr>
          <a:p>
            <a:pPr marL="457200" indent="-310680">
              <a:lnSpc>
                <a:spcPct val="200000"/>
              </a:lnSpc>
              <a:buClr>
                <a:srgbClr val="595959"/>
              </a:buClr>
              <a:buFont typeface="Lato"/>
              <a:buChar char="●"/>
            </a:pPr>
            <a:r>
              <a:rPr b="0" lang="en" sz="1300" spc="-1" strike="noStrike">
                <a:solidFill>
                  <a:srgbClr val="595959"/>
                </a:solidFill>
                <a:latin typeface="Lato"/>
                <a:ea typeface="Lato"/>
              </a:rPr>
              <a:t>Introduction </a:t>
            </a:r>
            <a:endParaRPr b="0" lang="en-US" sz="1300" spc="-1" strike="noStrike">
              <a:solidFill>
                <a:srgbClr val="000000"/>
              </a:solidFill>
              <a:latin typeface="Arial"/>
            </a:endParaRPr>
          </a:p>
          <a:p>
            <a:pPr marL="457200" indent="-310680">
              <a:lnSpc>
                <a:spcPct val="200000"/>
              </a:lnSpc>
              <a:buClr>
                <a:srgbClr val="595959"/>
              </a:buClr>
              <a:buFont typeface="Lato"/>
              <a:buChar char="●"/>
            </a:pPr>
            <a:r>
              <a:rPr b="0" lang="en" sz="1300" spc="-1" strike="noStrike">
                <a:solidFill>
                  <a:srgbClr val="595959"/>
                </a:solidFill>
                <a:latin typeface="Lato"/>
                <a:ea typeface="Lato"/>
              </a:rPr>
              <a:t>Dataset Information</a:t>
            </a:r>
            <a:endParaRPr b="0" lang="en-US" sz="1300" spc="-1" strike="noStrike">
              <a:solidFill>
                <a:srgbClr val="000000"/>
              </a:solidFill>
              <a:latin typeface="Arial"/>
            </a:endParaRPr>
          </a:p>
          <a:p>
            <a:pPr marL="457200" indent="-310680">
              <a:lnSpc>
                <a:spcPct val="200000"/>
              </a:lnSpc>
              <a:buClr>
                <a:srgbClr val="595959"/>
              </a:buClr>
              <a:buFont typeface="Lato"/>
              <a:buChar char="●"/>
            </a:pPr>
            <a:r>
              <a:rPr b="0" lang="en" sz="1300" spc="-1" strike="noStrike">
                <a:solidFill>
                  <a:srgbClr val="595959"/>
                </a:solidFill>
                <a:latin typeface="Lato"/>
                <a:ea typeface="Lato"/>
              </a:rPr>
              <a:t>Exploratory Data Analysis</a:t>
            </a:r>
            <a:endParaRPr b="0" lang="en-US" sz="1300" spc="-1" strike="noStrike">
              <a:solidFill>
                <a:srgbClr val="000000"/>
              </a:solidFill>
              <a:latin typeface="Arial"/>
            </a:endParaRPr>
          </a:p>
          <a:p>
            <a:pPr marL="457200" indent="-310680">
              <a:lnSpc>
                <a:spcPct val="200000"/>
              </a:lnSpc>
              <a:buClr>
                <a:srgbClr val="595959"/>
              </a:buClr>
              <a:buFont typeface="Lato"/>
              <a:buChar char="●"/>
            </a:pPr>
            <a:r>
              <a:rPr b="0" lang="en" sz="1300" spc="-1" strike="noStrike">
                <a:solidFill>
                  <a:srgbClr val="595959"/>
                </a:solidFill>
                <a:latin typeface="Lato"/>
                <a:ea typeface="Lato"/>
              </a:rPr>
              <a:t>Data Preprocessing</a:t>
            </a:r>
            <a:endParaRPr b="0" lang="en-US" sz="1300" spc="-1" strike="noStrike">
              <a:solidFill>
                <a:srgbClr val="000000"/>
              </a:solidFill>
              <a:latin typeface="Arial"/>
            </a:endParaRPr>
          </a:p>
          <a:p>
            <a:pPr marL="457200" indent="-310680">
              <a:lnSpc>
                <a:spcPct val="200000"/>
              </a:lnSpc>
              <a:buClr>
                <a:srgbClr val="595959"/>
              </a:buClr>
              <a:buFont typeface="Lato"/>
              <a:buChar char="●"/>
            </a:pPr>
            <a:r>
              <a:rPr b="0" lang="en" sz="1300" spc="-1" strike="noStrike">
                <a:solidFill>
                  <a:srgbClr val="595959"/>
                </a:solidFill>
                <a:latin typeface="Lato"/>
                <a:ea typeface="Lato"/>
              </a:rPr>
              <a:t>Feature Selection And PCA</a:t>
            </a:r>
            <a:endParaRPr b="0" lang="en-US" sz="1300" spc="-1" strike="noStrike">
              <a:solidFill>
                <a:srgbClr val="000000"/>
              </a:solidFill>
              <a:latin typeface="Arial"/>
            </a:endParaRPr>
          </a:p>
          <a:p>
            <a:pPr marL="457200" indent="-310680">
              <a:lnSpc>
                <a:spcPct val="200000"/>
              </a:lnSpc>
              <a:buClr>
                <a:srgbClr val="595959"/>
              </a:buClr>
              <a:buFont typeface="Lato"/>
              <a:buChar char="●"/>
            </a:pPr>
            <a:r>
              <a:rPr b="0" lang="en" sz="1300" spc="-1" strike="noStrike">
                <a:solidFill>
                  <a:srgbClr val="595959"/>
                </a:solidFill>
                <a:latin typeface="Lato"/>
                <a:ea typeface="Lato"/>
              </a:rPr>
              <a:t>Results </a:t>
            </a:r>
            <a:endParaRPr b="0" lang="en-US" sz="1300" spc="-1" strike="noStrike">
              <a:solidFill>
                <a:srgbClr val="000000"/>
              </a:solidFill>
              <a:latin typeface="Arial"/>
            </a:endParaRPr>
          </a:p>
          <a:p>
            <a:pPr marL="457200" indent="-310680">
              <a:lnSpc>
                <a:spcPct val="200000"/>
              </a:lnSpc>
              <a:buClr>
                <a:srgbClr val="595959"/>
              </a:buClr>
              <a:buFont typeface="Lato"/>
              <a:buChar char="●"/>
            </a:pPr>
            <a:r>
              <a:rPr b="0" lang="en" sz="1300" spc="-1" strike="noStrike">
                <a:solidFill>
                  <a:srgbClr val="595959"/>
                </a:solidFill>
                <a:latin typeface="Lato"/>
                <a:ea typeface="Lato"/>
              </a:rPr>
              <a:t>Software Libraries Used</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Google Shape;98;p15"/>
          <p:cNvSpPr txBox="1"/>
          <p:nvPr/>
        </p:nvSpPr>
        <p:spPr>
          <a:xfrm>
            <a:off x="727560" y="61128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Introduction</a:t>
            </a:r>
            <a:endParaRPr b="0" lang="en-US" sz="2600" spc="-1" strike="noStrike">
              <a:solidFill>
                <a:srgbClr val="000000"/>
              </a:solidFill>
              <a:latin typeface="Arial"/>
            </a:endParaRPr>
          </a:p>
        </p:txBody>
      </p:sp>
      <p:sp>
        <p:nvSpPr>
          <p:cNvPr id="92" name="Google Shape;99;p15"/>
          <p:cNvSpPr txBox="1"/>
          <p:nvPr/>
        </p:nvSpPr>
        <p:spPr>
          <a:xfrm>
            <a:off x="727560" y="1446480"/>
            <a:ext cx="7688520" cy="3407400"/>
          </a:xfrm>
          <a:prstGeom prst="rect">
            <a:avLst/>
          </a:prstGeom>
          <a:noFill/>
          <a:ln w="0">
            <a:noFill/>
          </a:ln>
        </p:spPr>
        <p:txBody>
          <a:bodyPr tIns="91440" bIns="91440">
            <a:normAutofit/>
          </a:bodyPr>
          <a:p>
            <a:pPr marL="457200" indent="-310680">
              <a:lnSpc>
                <a:spcPct val="115000"/>
              </a:lnSpc>
              <a:buClr>
                <a:srgbClr val="595959"/>
              </a:buClr>
              <a:buFont typeface="Lato"/>
              <a:buChar char="●"/>
            </a:pPr>
            <a:r>
              <a:rPr b="0" lang="en" sz="1300" spc="-1" strike="noStrike">
                <a:solidFill>
                  <a:srgbClr val="595959"/>
                </a:solidFill>
                <a:latin typeface="Lato"/>
                <a:ea typeface="Lato"/>
              </a:rPr>
              <a:t>Loan Prediction is very helpful for employees of banks as well as for the applicant also.</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 sz="1300" spc="-1" strike="noStrike">
                <a:solidFill>
                  <a:srgbClr val="595959"/>
                </a:solidFill>
                <a:latin typeface="Lato"/>
                <a:ea typeface="Lato"/>
              </a:rPr>
              <a:t>The aim of this report is to provide a quick, immediate, and easy way to choose deserving applicants. </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 sz="1300" spc="-1" strike="noStrike">
                <a:solidFill>
                  <a:srgbClr val="595959"/>
                </a:solidFill>
                <a:latin typeface="Lato"/>
                <a:ea typeface="Lato"/>
              </a:rPr>
              <a:t>Dream housing Finance Company deals in all loans. They have a presence across all urban, semi-urban, and rural areas. Customer first applies for a loan after that company or bank validates the customer eligibility for the loan. </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 sz="1300" spc="-1" strike="noStrike">
                <a:solidFill>
                  <a:srgbClr val="595959"/>
                </a:solidFill>
                <a:latin typeface="Lato"/>
                <a:ea typeface="Lato"/>
              </a:rPr>
              <a:t>Company or bank wants to automate the loan eligibility process (real-time) based on customer details provided while filling the application form. These details are Gender, Marital Status, Education, Number of Dependents, Income, Loan Amount, Credit History, and others. </a:t>
            </a:r>
            <a:endParaRPr b="0" lang="en-US" sz="1300" spc="-1" strike="noStrike">
              <a:solidFill>
                <a:srgbClr val="000000"/>
              </a:solidFill>
              <a:latin typeface="Arial"/>
            </a:endParaRPr>
          </a:p>
          <a:p>
            <a:pPr marL="457200" indent="-310680">
              <a:lnSpc>
                <a:spcPct val="115000"/>
              </a:lnSpc>
              <a:buClr>
                <a:srgbClr val="595959"/>
              </a:buClr>
              <a:buFont typeface="Lato"/>
              <a:buChar char="●"/>
            </a:pPr>
            <a:r>
              <a:rPr b="0" lang="en" sz="1300" spc="-1" strike="noStrike">
                <a:solidFill>
                  <a:srgbClr val="595959"/>
                </a:solidFill>
                <a:latin typeface="Lato"/>
                <a:ea typeface="Lato"/>
              </a:rPr>
              <a:t>This project has taken the data of previous customers of various banks to whom on a set of parameters loans were approved. So the machine learning model is trained on that record to get accurate results.</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Google Shape;104;p16"/>
          <p:cNvSpPr txBox="1"/>
          <p:nvPr/>
        </p:nvSpPr>
        <p:spPr>
          <a:xfrm>
            <a:off x="727560" y="51480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Dataset Information</a:t>
            </a:r>
            <a:endParaRPr b="0" lang="en-US" sz="2600" spc="-1" strike="noStrike">
              <a:solidFill>
                <a:srgbClr val="000000"/>
              </a:solidFill>
              <a:latin typeface="Arial"/>
            </a:endParaRPr>
          </a:p>
        </p:txBody>
      </p:sp>
      <p:sp>
        <p:nvSpPr>
          <p:cNvPr id="94" name="Google Shape;105;p16"/>
          <p:cNvSpPr txBox="1"/>
          <p:nvPr/>
        </p:nvSpPr>
        <p:spPr>
          <a:xfrm>
            <a:off x="729360" y="1436040"/>
            <a:ext cx="7688520" cy="2903760"/>
          </a:xfrm>
          <a:prstGeom prst="rect">
            <a:avLst/>
          </a:prstGeom>
          <a:noFill/>
          <a:ln w="0">
            <a:noFill/>
          </a:ln>
        </p:spPr>
        <p:txBody>
          <a:bodyPr tIns="91440" bIns="91440">
            <a:normAutofit fontScale="83000"/>
          </a:bodyPr>
          <a:p>
            <a:pPr marL="457200" indent="-310680">
              <a:lnSpc>
                <a:spcPct val="200000"/>
              </a:lnSpc>
              <a:buClr>
                <a:srgbClr val="595959"/>
              </a:buClr>
              <a:buFont typeface="Lato"/>
              <a:buChar char="●"/>
            </a:pPr>
            <a:r>
              <a:rPr b="0" lang="en" sz="1300" spc="-1" strike="noStrike">
                <a:solidFill>
                  <a:srgbClr val="595959"/>
                </a:solidFill>
                <a:latin typeface="Lato"/>
                <a:ea typeface="Lato"/>
              </a:rPr>
              <a:t>The dataset is originally provided by Dream Housing Finance company deals in all home loans. They have a presence across all urban, semi-urban, and rural areas. Customer-first applies for a home loan after that company validates the customer eligibility for a loan. </a:t>
            </a:r>
            <a:endParaRPr b="0" lang="en-US" sz="1300" spc="-1" strike="noStrike">
              <a:solidFill>
                <a:srgbClr val="000000"/>
              </a:solidFill>
              <a:latin typeface="Arial"/>
            </a:endParaRPr>
          </a:p>
          <a:p>
            <a:pPr marL="457200" indent="-310680">
              <a:lnSpc>
                <a:spcPct val="200000"/>
              </a:lnSpc>
              <a:buClr>
                <a:srgbClr val="595959"/>
              </a:buClr>
              <a:buFont typeface="Lato"/>
              <a:buChar char="●"/>
            </a:pPr>
            <a:r>
              <a:rPr b="0" lang="en" sz="1300" spc="-1" strike="noStrike">
                <a:solidFill>
                  <a:srgbClr val="595959"/>
                </a:solidFill>
                <a:latin typeface="Lato"/>
                <a:ea typeface="Lato"/>
              </a:rPr>
              <a:t>This dataset was taken from this link uploaded on Kaggle: </a:t>
            </a:r>
            <a:r>
              <a:rPr b="0" lang="en" sz="1300" spc="-1" strike="noStrike" u="sng">
                <a:solidFill>
                  <a:srgbClr val="1c3678"/>
                </a:solidFill>
                <a:uFillTx/>
                <a:latin typeface="Lato"/>
                <a:ea typeface="Lato"/>
                <a:hlinkClick r:id="rId1"/>
              </a:rPr>
              <a:t>https://www.kaggle.com/vikasukani/loan-eligible-dataset</a:t>
            </a:r>
            <a:endParaRPr b="0" lang="en-US" sz="1300" spc="-1" strike="noStrike">
              <a:solidFill>
                <a:srgbClr val="000000"/>
              </a:solidFill>
              <a:latin typeface="Arial"/>
            </a:endParaRPr>
          </a:p>
          <a:p>
            <a:pPr marL="457200" indent="-310680">
              <a:lnSpc>
                <a:spcPct val="200000"/>
              </a:lnSpc>
              <a:buClr>
                <a:srgbClr val="595959"/>
              </a:buClr>
              <a:buFont typeface="Lato"/>
              <a:buChar char="●"/>
            </a:pPr>
            <a:r>
              <a:rPr b="0" lang="en" sz="1300" spc="-1" strike="noStrike">
                <a:solidFill>
                  <a:srgbClr val="595959"/>
                </a:solidFill>
                <a:latin typeface="Lato"/>
                <a:ea typeface="Lato"/>
              </a:rPr>
              <a:t>The loan eligibility dataset consists of 614 rows and 13 features, which were further split into 8:1:1 ratio for train, val and test datasets.</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Google Shape;110;p17"/>
          <p:cNvSpPr txBox="1"/>
          <p:nvPr/>
        </p:nvSpPr>
        <p:spPr>
          <a:xfrm>
            <a:off x="727560" y="56844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Exploratory Data Analysis</a:t>
            </a:r>
            <a:endParaRPr b="0" lang="en-US" sz="2600" spc="-1" strike="noStrike">
              <a:solidFill>
                <a:srgbClr val="000000"/>
              </a:solidFill>
              <a:latin typeface="Arial"/>
            </a:endParaRPr>
          </a:p>
        </p:txBody>
      </p:sp>
      <p:sp>
        <p:nvSpPr>
          <p:cNvPr id="96" name="Google Shape;111;p17"/>
          <p:cNvSpPr txBox="1"/>
          <p:nvPr/>
        </p:nvSpPr>
        <p:spPr>
          <a:xfrm>
            <a:off x="729360" y="1360800"/>
            <a:ext cx="7688520" cy="3632400"/>
          </a:xfrm>
          <a:prstGeom prst="rect">
            <a:avLst/>
          </a:prstGeom>
          <a:noFill/>
          <a:ln w="0">
            <a:noFill/>
          </a:ln>
        </p:spPr>
        <p:txBody>
          <a:bodyPr tIns="91440" bIns="91440">
            <a:normAutofit fontScale="70000"/>
          </a:bodyPr>
          <a:p>
            <a:pPr>
              <a:lnSpc>
                <a:spcPct val="115000"/>
              </a:lnSpc>
              <a:tabLst>
                <a:tab algn="l" pos="0"/>
              </a:tabLst>
            </a:pPr>
            <a:r>
              <a:rPr b="0" lang="en" sz="1300" spc="-1" strike="noStrike">
                <a:solidFill>
                  <a:srgbClr val="595959"/>
                </a:solidFill>
                <a:latin typeface="Lato"/>
                <a:ea typeface="Lato"/>
              </a:rPr>
              <a:t>The following image gives a brief explanation about all</a:t>
            </a:r>
            <a:endParaRPr b="0" lang="en-US" sz="1300" spc="-1" strike="noStrike">
              <a:solidFill>
                <a:srgbClr val="000000"/>
              </a:solidFill>
              <a:latin typeface="Arial"/>
            </a:endParaRPr>
          </a:p>
          <a:p>
            <a:pPr>
              <a:lnSpc>
                <a:spcPct val="115000"/>
              </a:lnSpc>
              <a:spcBef>
                <a:spcPts val="1199"/>
              </a:spcBef>
              <a:tabLst>
                <a:tab algn="l" pos="0"/>
              </a:tabLst>
            </a:pPr>
            <a:r>
              <a:rPr b="0" lang="en" sz="1300" spc="-1" strike="noStrike">
                <a:solidFill>
                  <a:srgbClr val="595959"/>
                </a:solidFill>
                <a:latin typeface="Lato"/>
                <a:ea typeface="Lato"/>
              </a:rPr>
              <a:t> </a:t>
            </a:r>
            <a:r>
              <a:rPr b="0" lang="en" sz="1300" spc="-1" strike="noStrike">
                <a:solidFill>
                  <a:srgbClr val="595959"/>
                </a:solidFill>
                <a:latin typeface="Lato"/>
                <a:ea typeface="Lato"/>
              </a:rPr>
              <a:t>the features of the dataset:</a:t>
            </a:r>
            <a:endParaRPr b="0" lang="en-US" sz="1300" spc="-1" strike="noStrike">
              <a:solidFill>
                <a:srgbClr val="000000"/>
              </a:solidFill>
              <a:latin typeface="Arial"/>
            </a:endParaRPr>
          </a:p>
          <a:p>
            <a:pPr>
              <a:lnSpc>
                <a:spcPct val="115000"/>
              </a:lnSpc>
              <a:spcBef>
                <a:spcPts val="1199"/>
              </a:spcBef>
              <a:tabLst>
                <a:tab algn="l" pos="0"/>
              </a:tabLst>
            </a:pPr>
            <a:endParaRPr b="0" lang="en-US" sz="1300" spc="-1" strike="noStrike">
              <a:solidFill>
                <a:srgbClr val="000000"/>
              </a:solidFill>
              <a:latin typeface="Arial"/>
            </a:endParaRPr>
          </a:p>
          <a:p>
            <a:pPr>
              <a:lnSpc>
                <a:spcPct val="115000"/>
              </a:lnSpc>
              <a:spcBef>
                <a:spcPts val="1199"/>
              </a:spcBef>
              <a:tabLst>
                <a:tab algn="l" pos="0"/>
              </a:tabLst>
            </a:pPr>
            <a:r>
              <a:rPr b="0" lang="en" sz="1300" spc="-1" strike="noStrike">
                <a:solidFill>
                  <a:srgbClr val="595959"/>
                </a:solidFill>
                <a:latin typeface="Lato"/>
                <a:ea typeface="Lato"/>
              </a:rPr>
              <a:t>The different features of the dataset are divided into three</a:t>
            </a:r>
            <a:endParaRPr b="0" lang="en-US" sz="1300" spc="-1" strike="noStrike">
              <a:solidFill>
                <a:srgbClr val="000000"/>
              </a:solidFill>
              <a:latin typeface="Arial"/>
            </a:endParaRPr>
          </a:p>
          <a:p>
            <a:pPr>
              <a:lnSpc>
                <a:spcPct val="115000"/>
              </a:lnSpc>
              <a:spcBef>
                <a:spcPts val="1199"/>
              </a:spcBef>
              <a:tabLst>
                <a:tab algn="l" pos="0"/>
              </a:tabLst>
            </a:pPr>
            <a:r>
              <a:rPr b="0" lang="en" sz="1300" spc="-1" strike="noStrike">
                <a:solidFill>
                  <a:srgbClr val="595959"/>
                </a:solidFill>
                <a:latin typeface="Lato"/>
                <a:ea typeface="Lato"/>
              </a:rPr>
              <a:t> </a:t>
            </a:r>
            <a:r>
              <a:rPr b="0" lang="en" sz="1300" spc="-1" strike="noStrike">
                <a:solidFill>
                  <a:srgbClr val="595959"/>
                </a:solidFill>
                <a:latin typeface="Lato"/>
                <a:ea typeface="Lato"/>
              </a:rPr>
              <a:t>different categories:</a:t>
            </a:r>
            <a:endParaRPr b="0" lang="en-US" sz="1300" spc="-1" strike="noStrike">
              <a:solidFill>
                <a:srgbClr val="000000"/>
              </a:solidFill>
              <a:latin typeface="Arial"/>
            </a:endParaRPr>
          </a:p>
          <a:p>
            <a:pPr>
              <a:lnSpc>
                <a:spcPct val="115000"/>
              </a:lnSpc>
              <a:spcBef>
                <a:spcPts val="1199"/>
              </a:spcBef>
              <a:tabLst>
                <a:tab algn="l" pos="0"/>
              </a:tabLst>
            </a:pPr>
            <a:r>
              <a:rPr b="1" lang="en" sz="1300" spc="-1" strike="noStrike">
                <a:solidFill>
                  <a:srgbClr val="595959"/>
                </a:solidFill>
                <a:latin typeface="Lato"/>
                <a:ea typeface="Lato"/>
              </a:rPr>
              <a:t>Categorical features</a:t>
            </a:r>
            <a:r>
              <a:rPr b="0" lang="en" sz="1300" spc="-1" strike="noStrike">
                <a:solidFill>
                  <a:srgbClr val="595959"/>
                </a:solidFill>
                <a:latin typeface="Lato"/>
                <a:ea typeface="Lato"/>
              </a:rPr>
              <a:t>: These features have categories </a:t>
            </a:r>
            <a:endParaRPr b="0" lang="en-US" sz="1300" spc="-1" strike="noStrike">
              <a:solidFill>
                <a:srgbClr val="000000"/>
              </a:solidFill>
              <a:latin typeface="Arial"/>
            </a:endParaRPr>
          </a:p>
          <a:p>
            <a:pPr>
              <a:lnSpc>
                <a:spcPct val="115000"/>
              </a:lnSpc>
              <a:spcBef>
                <a:spcPts val="1199"/>
              </a:spcBef>
              <a:tabLst>
                <a:tab algn="l" pos="0"/>
              </a:tabLst>
            </a:pPr>
            <a:r>
              <a:rPr b="0" lang="en" sz="1300" spc="-1" strike="noStrike">
                <a:solidFill>
                  <a:srgbClr val="595959"/>
                </a:solidFill>
                <a:latin typeface="Lato"/>
                <a:ea typeface="Lato"/>
              </a:rPr>
              <a:t>(Gender, Married, Self_Employed, Credit_History, and</a:t>
            </a:r>
            <a:endParaRPr b="0" lang="en-US" sz="1300" spc="-1" strike="noStrike">
              <a:solidFill>
                <a:srgbClr val="000000"/>
              </a:solidFill>
              <a:latin typeface="Arial"/>
            </a:endParaRPr>
          </a:p>
          <a:p>
            <a:pPr>
              <a:lnSpc>
                <a:spcPct val="115000"/>
              </a:lnSpc>
              <a:spcBef>
                <a:spcPts val="1199"/>
              </a:spcBef>
              <a:tabLst>
                <a:tab algn="l" pos="0"/>
              </a:tabLst>
            </a:pPr>
            <a:r>
              <a:rPr b="0" lang="en" sz="1300" spc="-1" strike="noStrike">
                <a:solidFill>
                  <a:srgbClr val="595959"/>
                </a:solidFill>
                <a:latin typeface="Lato"/>
                <a:ea typeface="Lato"/>
              </a:rPr>
              <a:t> </a:t>
            </a:r>
            <a:r>
              <a:rPr b="0" lang="en" sz="1300" spc="-1" strike="noStrike">
                <a:solidFill>
                  <a:srgbClr val="595959"/>
                </a:solidFill>
                <a:latin typeface="Lato"/>
                <a:ea typeface="Lato"/>
              </a:rPr>
              <a:t>Loan_Status)</a:t>
            </a:r>
            <a:endParaRPr b="0" lang="en-US" sz="1300" spc="-1" strike="noStrike">
              <a:solidFill>
                <a:srgbClr val="000000"/>
              </a:solidFill>
              <a:latin typeface="Arial"/>
            </a:endParaRPr>
          </a:p>
          <a:p>
            <a:pPr>
              <a:lnSpc>
                <a:spcPct val="115000"/>
              </a:lnSpc>
              <a:spcBef>
                <a:spcPts val="1199"/>
              </a:spcBef>
              <a:tabLst>
                <a:tab algn="l" pos="0"/>
              </a:tabLst>
            </a:pPr>
            <a:r>
              <a:rPr b="1" lang="en" sz="1300" spc="-1" strike="noStrike">
                <a:solidFill>
                  <a:srgbClr val="595959"/>
                </a:solidFill>
                <a:latin typeface="Lato"/>
                <a:ea typeface="Lato"/>
              </a:rPr>
              <a:t>Ordinal features</a:t>
            </a:r>
            <a:r>
              <a:rPr b="0" lang="en" sz="1300" spc="-1" strike="noStrike">
                <a:solidFill>
                  <a:srgbClr val="595959"/>
                </a:solidFill>
                <a:latin typeface="Lato"/>
                <a:ea typeface="Lato"/>
              </a:rPr>
              <a:t>: Variables in categorical features having some </a:t>
            </a:r>
            <a:endParaRPr b="0" lang="en-US" sz="1300" spc="-1" strike="noStrike">
              <a:solidFill>
                <a:srgbClr val="000000"/>
              </a:solidFill>
              <a:latin typeface="Arial"/>
            </a:endParaRPr>
          </a:p>
          <a:p>
            <a:pPr>
              <a:lnSpc>
                <a:spcPct val="115000"/>
              </a:lnSpc>
              <a:spcBef>
                <a:spcPts val="1199"/>
              </a:spcBef>
              <a:tabLst>
                <a:tab algn="l" pos="0"/>
              </a:tabLst>
            </a:pPr>
            <a:r>
              <a:rPr b="0" lang="en" sz="1300" spc="-1" strike="noStrike">
                <a:solidFill>
                  <a:srgbClr val="595959"/>
                </a:solidFill>
                <a:latin typeface="Lato"/>
                <a:ea typeface="Lato"/>
              </a:rPr>
              <a:t>order involved (Dependents, Education, Property_Area)</a:t>
            </a:r>
            <a:endParaRPr b="0" lang="en-US" sz="1300" spc="-1" strike="noStrike">
              <a:solidFill>
                <a:srgbClr val="000000"/>
              </a:solidFill>
              <a:latin typeface="Arial"/>
            </a:endParaRPr>
          </a:p>
          <a:p>
            <a:pPr>
              <a:lnSpc>
                <a:spcPct val="115000"/>
              </a:lnSpc>
              <a:spcBef>
                <a:spcPts val="1199"/>
              </a:spcBef>
              <a:spcAft>
                <a:spcPts val="1199"/>
              </a:spcAft>
              <a:tabLst>
                <a:tab algn="l" pos="0"/>
              </a:tabLst>
            </a:pPr>
            <a:r>
              <a:rPr b="1" lang="en" sz="1300" spc="-1" strike="noStrike">
                <a:solidFill>
                  <a:srgbClr val="595959"/>
                </a:solidFill>
                <a:latin typeface="Lato"/>
                <a:ea typeface="Lato"/>
              </a:rPr>
              <a:t>Numerical features</a:t>
            </a:r>
            <a:r>
              <a:rPr b="0" lang="en" sz="1300" spc="-1" strike="noStrike">
                <a:solidFill>
                  <a:srgbClr val="595959"/>
                </a:solidFill>
                <a:latin typeface="Lato"/>
                <a:ea typeface="Lato"/>
              </a:rPr>
              <a:t>: These features have numerical values (ApplicantIncome, Co-applicant income, LoanAmount, Loan_Amount_Term)</a:t>
            </a:r>
            <a:endParaRPr b="0" lang="en-US" sz="1300" spc="-1" strike="noStrike">
              <a:solidFill>
                <a:srgbClr val="000000"/>
              </a:solidFill>
              <a:latin typeface="Arial"/>
            </a:endParaRPr>
          </a:p>
        </p:txBody>
      </p:sp>
      <p:pic>
        <p:nvPicPr>
          <p:cNvPr id="97" name="Google Shape;112;p17" descr=""/>
          <p:cNvPicPr/>
          <p:nvPr/>
        </p:nvPicPr>
        <p:blipFill>
          <a:blip r:embed="rId1"/>
          <a:stretch/>
        </p:blipFill>
        <p:spPr>
          <a:xfrm>
            <a:off x="5054400" y="1149480"/>
            <a:ext cx="3984480" cy="2844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117;p18"/>
          <p:cNvSpPr txBox="1"/>
          <p:nvPr/>
        </p:nvSpPr>
        <p:spPr>
          <a:xfrm>
            <a:off x="727560" y="54720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Exploratory Data Analysis (EDA)</a:t>
            </a:r>
            <a:endParaRPr b="0" lang="en-US" sz="2600" spc="-1" strike="noStrike">
              <a:solidFill>
                <a:srgbClr val="000000"/>
              </a:solidFill>
              <a:latin typeface="Arial"/>
            </a:endParaRPr>
          </a:p>
        </p:txBody>
      </p:sp>
      <p:sp>
        <p:nvSpPr>
          <p:cNvPr id="99" name="Google Shape;118;p18"/>
          <p:cNvSpPr txBox="1"/>
          <p:nvPr/>
        </p:nvSpPr>
        <p:spPr>
          <a:xfrm>
            <a:off x="675720" y="1350000"/>
            <a:ext cx="7688520" cy="4007520"/>
          </a:xfrm>
          <a:prstGeom prst="rect">
            <a:avLst/>
          </a:prstGeom>
          <a:noFill/>
          <a:ln w="0">
            <a:noFill/>
          </a:ln>
        </p:spPr>
        <p:txBody>
          <a:bodyPr tIns="91440" bIns="91440">
            <a:normAutofit/>
          </a:bodyPr>
          <a:p>
            <a:pPr>
              <a:lnSpc>
                <a:spcPct val="115000"/>
              </a:lnSpc>
              <a:tabLst>
                <a:tab algn="l" pos="0"/>
              </a:tabLst>
            </a:pPr>
            <a:r>
              <a:rPr b="0" lang="en" sz="1300" spc="-1" strike="noStrike">
                <a:solidFill>
                  <a:srgbClr val="595959"/>
                </a:solidFill>
                <a:latin typeface="Lato"/>
                <a:ea typeface="Lato"/>
              </a:rPr>
              <a:t>The following points summarize the different observations in EDA (since the graphs and all are already included in report, they aren’t repeated here.)</a:t>
            </a:r>
            <a:endParaRPr b="0" lang="en-US" sz="1300" spc="-1" strike="noStrike">
              <a:solidFill>
                <a:srgbClr val="000000"/>
              </a:solidFill>
              <a:latin typeface="Arial"/>
            </a:endParaRPr>
          </a:p>
          <a:p>
            <a:pPr marL="457200" indent="-310680">
              <a:lnSpc>
                <a:spcPct val="115000"/>
              </a:lnSpc>
              <a:spcBef>
                <a:spcPts val="1199"/>
              </a:spcBef>
              <a:buClr>
                <a:srgbClr val="595959"/>
              </a:buClr>
              <a:buFont typeface="Lato"/>
              <a:buChar char="●"/>
              <a:tabLst>
                <a:tab algn="l" pos="0"/>
              </a:tabLst>
            </a:pPr>
            <a:r>
              <a:rPr b="0" lang="en" sz="1300" spc="-1" strike="noStrike">
                <a:solidFill>
                  <a:srgbClr val="595959"/>
                </a:solidFill>
                <a:latin typeface="Lato"/>
                <a:ea typeface="Lato"/>
              </a:rPr>
              <a:t>80% of applicants in the dataset are male.</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Around 65% of the applicants in the dataset are married.</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Around 15% of applicants in the dataset are self-employed.</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Around 85% of applicants have repaid their doubts.</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Most of the applicants don't have any dependents.</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Around 80% of the applicants are graduates.</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40 percent of homes are in semi-urban areas</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31 percent of homes are in urban areas</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29 percent of homes are in rural areas</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85 percent of accepted applications have a positive credit history</a:t>
            </a:r>
            <a:endParaRPr b="0" lang="en-US" sz="1300" spc="-1" strike="noStrike">
              <a:solidFill>
                <a:srgbClr val="000000"/>
              </a:solidFill>
              <a:latin typeface="Arial"/>
            </a:endParaRPr>
          </a:p>
          <a:p>
            <a:pPr marL="457200" indent="-310680">
              <a:lnSpc>
                <a:spcPct val="115000"/>
              </a:lnSpc>
              <a:buClr>
                <a:srgbClr val="595959"/>
              </a:buClr>
              <a:buFont typeface="Lato"/>
              <a:buChar char="●"/>
              <a:tabLst>
                <a:tab algn="l" pos="0"/>
              </a:tabLst>
            </a:pPr>
            <a:r>
              <a:rPr b="0" lang="en" sz="1300" spc="-1" strike="noStrike">
                <a:solidFill>
                  <a:srgbClr val="595959"/>
                </a:solidFill>
                <a:latin typeface="Lato"/>
                <a:ea typeface="Lato"/>
              </a:rPr>
              <a:t>Rate of accepted applications 70 meaning that the data set is unbalanced</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123;p19"/>
          <p:cNvSpPr txBox="1"/>
          <p:nvPr/>
        </p:nvSpPr>
        <p:spPr>
          <a:xfrm>
            <a:off x="727560" y="57924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Data Preprocessing</a:t>
            </a:r>
            <a:endParaRPr b="0" lang="en-US" sz="2600" spc="-1" strike="noStrike">
              <a:solidFill>
                <a:srgbClr val="000000"/>
              </a:solidFill>
              <a:latin typeface="Arial"/>
            </a:endParaRPr>
          </a:p>
        </p:txBody>
      </p:sp>
      <p:sp>
        <p:nvSpPr>
          <p:cNvPr id="101" name="Google Shape;124;p19"/>
          <p:cNvSpPr txBox="1"/>
          <p:nvPr/>
        </p:nvSpPr>
        <p:spPr>
          <a:xfrm>
            <a:off x="729360" y="1436040"/>
            <a:ext cx="7688520" cy="2903760"/>
          </a:xfrm>
          <a:prstGeom prst="rect">
            <a:avLst/>
          </a:prstGeom>
          <a:noFill/>
          <a:ln w="0">
            <a:noFill/>
          </a:ln>
        </p:spPr>
        <p:txBody>
          <a:bodyPr tIns="91440" bIns="91440">
            <a:normAutofit fontScale="49000"/>
          </a:bodyPr>
          <a:p>
            <a:pPr>
              <a:lnSpc>
                <a:spcPct val="115000"/>
              </a:lnSpc>
              <a:tabLst>
                <a:tab algn="l" pos="0"/>
              </a:tabLst>
            </a:pPr>
            <a:r>
              <a:rPr b="0" lang="en" sz="1300" spc="-1" strike="noStrike">
                <a:solidFill>
                  <a:srgbClr val="595959"/>
                </a:solidFill>
                <a:latin typeface="Lato"/>
                <a:ea typeface="Lato"/>
              </a:rPr>
              <a:t>Data preprocessing is a data mining technique which is used to transform the raw data in a useful and efficient format. </a:t>
            </a:r>
            <a:endParaRPr b="0" lang="en-US" sz="1300" spc="-1" strike="noStrike">
              <a:solidFill>
                <a:srgbClr val="000000"/>
              </a:solidFill>
              <a:latin typeface="Arial"/>
            </a:endParaRPr>
          </a:p>
          <a:p>
            <a:pPr>
              <a:lnSpc>
                <a:spcPct val="150000"/>
              </a:lnSpc>
              <a:spcBef>
                <a:spcPts val="1199"/>
              </a:spcBef>
              <a:tabLst>
                <a:tab algn="l" pos="0"/>
              </a:tabLst>
            </a:pPr>
            <a:r>
              <a:rPr b="1" lang="en" sz="1300" spc="-1" strike="noStrike">
                <a:solidFill>
                  <a:srgbClr val="000000"/>
                </a:solidFill>
                <a:latin typeface="Arial"/>
                <a:ea typeface="Arial"/>
              </a:rPr>
              <a:t>Filling Missing Data</a:t>
            </a:r>
            <a:endParaRPr b="0" lang="en-US" sz="1300" spc="-1" strike="noStrike">
              <a:solidFill>
                <a:srgbClr val="000000"/>
              </a:solidFill>
              <a:latin typeface="Arial"/>
            </a:endParaRPr>
          </a:p>
          <a:p>
            <a:pPr>
              <a:lnSpc>
                <a:spcPct val="115000"/>
              </a:lnSpc>
              <a:tabLst>
                <a:tab algn="l" pos="0"/>
              </a:tabLst>
            </a:pPr>
            <a:r>
              <a:rPr b="0" lang="en" sz="1300" spc="-1" strike="noStrike">
                <a:solidFill>
                  <a:srgbClr val="595959"/>
                </a:solidFill>
                <a:latin typeface="Lato"/>
                <a:ea typeface="Lato"/>
              </a:rPr>
              <a:t>There are very few missing values in Gender, Married, Dependents, Credit_History, and Self_Employed features so we can fill them using the mode value of the features.</a:t>
            </a:r>
            <a:endParaRPr b="0" lang="en-US" sz="1300" spc="-1" strike="noStrike">
              <a:solidFill>
                <a:srgbClr val="000000"/>
              </a:solidFill>
              <a:latin typeface="Arial"/>
            </a:endParaRPr>
          </a:p>
          <a:p>
            <a:pPr>
              <a:lnSpc>
                <a:spcPct val="115000"/>
              </a:lnSpc>
              <a:spcBef>
                <a:spcPts val="1199"/>
              </a:spcBef>
              <a:tabLst>
                <a:tab algn="l" pos="0"/>
              </a:tabLst>
            </a:pPr>
            <a:r>
              <a:rPr b="0" lang="en" sz="1300" spc="-1" strike="noStrike">
                <a:solidFill>
                  <a:srgbClr val="595959"/>
                </a:solidFill>
                <a:latin typeface="Lato"/>
                <a:ea typeface="Lato"/>
              </a:rPr>
              <a:t>Deterministic Regression Imputation - The null values of the two features “LoanAmount” and “Loan_Amount_Term” were filled using the values predicted by regression model, which is also called as regression based null values imputation.</a:t>
            </a:r>
            <a:endParaRPr b="0" lang="en-US" sz="1300" spc="-1" strike="noStrike">
              <a:solidFill>
                <a:srgbClr val="000000"/>
              </a:solidFill>
              <a:latin typeface="Arial"/>
            </a:endParaRPr>
          </a:p>
          <a:p>
            <a:pPr>
              <a:lnSpc>
                <a:spcPct val="150000"/>
              </a:lnSpc>
              <a:spcBef>
                <a:spcPts val="1199"/>
              </a:spcBef>
              <a:tabLst>
                <a:tab algn="l" pos="0"/>
              </a:tabLst>
            </a:pPr>
            <a:r>
              <a:rPr b="1" lang="en" sz="1300" spc="-1" strike="noStrike">
                <a:solidFill>
                  <a:srgbClr val="000000"/>
                </a:solidFill>
                <a:latin typeface="Arial"/>
                <a:ea typeface="Arial"/>
              </a:rPr>
              <a:t>Feature Encoding</a:t>
            </a:r>
            <a:endParaRPr b="0" lang="en-US" sz="1300" spc="-1" strike="noStrike">
              <a:solidFill>
                <a:srgbClr val="000000"/>
              </a:solidFill>
              <a:latin typeface="Arial"/>
            </a:endParaRPr>
          </a:p>
          <a:p>
            <a:pPr>
              <a:lnSpc>
                <a:spcPct val="150000"/>
              </a:lnSpc>
              <a:tabLst>
                <a:tab algn="l" pos="0"/>
              </a:tabLst>
            </a:pPr>
            <a:endParaRPr b="0" lang="en-US" sz="1300" spc="-1" strike="noStrike">
              <a:solidFill>
                <a:srgbClr val="000000"/>
              </a:solidFill>
              <a:latin typeface="Arial"/>
            </a:endParaRPr>
          </a:p>
          <a:p>
            <a:pPr>
              <a:lnSpc>
                <a:spcPct val="150000"/>
              </a:lnSpc>
              <a:tabLst>
                <a:tab algn="l" pos="0"/>
              </a:tabLst>
            </a:pPr>
            <a:r>
              <a:rPr b="0" lang="en" sz="1320" spc="-1" strike="noStrike">
                <a:solidFill>
                  <a:srgbClr val="666666"/>
                </a:solidFill>
                <a:latin typeface="Lato"/>
                <a:ea typeface="Lato"/>
              </a:rPr>
              <a:t>The categorical features such as Gender, Married, Self_Employed, Credit_History, and Loan_Status were OneHot Encoded, and the ordinal categorical features such as Dependents, Education and Property area were Label Encoded. I have experimented with different types of feature encoding techniques in order to get the highest performing set of features.</a:t>
            </a:r>
            <a:endParaRPr b="0" lang="en-US" sz="1320" spc="-1" strike="noStrike">
              <a:solidFill>
                <a:srgbClr val="000000"/>
              </a:solidFill>
              <a:latin typeface="Arial"/>
            </a:endParaRPr>
          </a:p>
          <a:p>
            <a:pPr>
              <a:lnSpc>
                <a:spcPct val="115000"/>
              </a:lnSpc>
              <a:spcAft>
                <a:spcPts val="1199"/>
              </a:spcAft>
              <a:tabLst>
                <a:tab algn="l" pos="0"/>
              </a:tabLst>
            </a:pPr>
            <a:endParaRPr b="0" lang="en-US" sz="13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129;p20"/>
          <p:cNvSpPr txBox="1"/>
          <p:nvPr/>
        </p:nvSpPr>
        <p:spPr>
          <a:xfrm>
            <a:off x="727560" y="54720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Feature Selection and PCA</a:t>
            </a:r>
            <a:endParaRPr b="0" lang="en-US" sz="2600" spc="-1" strike="noStrike">
              <a:solidFill>
                <a:srgbClr val="000000"/>
              </a:solidFill>
              <a:latin typeface="Arial"/>
            </a:endParaRPr>
          </a:p>
        </p:txBody>
      </p:sp>
      <p:sp>
        <p:nvSpPr>
          <p:cNvPr id="103" name="Google Shape;130;p20"/>
          <p:cNvSpPr txBox="1"/>
          <p:nvPr/>
        </p:nvSpPr>
        <p:spPr>
          <a:xfrm>
            <a:off x="729360" y="1436040"/>
            <a:ext cx="4178160" cy="3300120"/>
          </a:xfrm>
          <a:prstGeom prst="rect">
            <a:avLst/>
          </a:prstGeom>
          <a:noFill/>
          <a:ln w="0">
            <a:noFill/>
          </a:ln>
        </p:spPr>
        <p:txBody>
          <a:bodyPr tIns="91440" bIns="91440">
            <a:normAutofit fontScale="43000"/>
          </a:bodyPr>
          <a:p>
            <a:pPr marL="457200" indent="-292320">
              <a:lnSpc>
                <a:spcPct val="100000"/>
              </a:lnSpc>
              <a:buClr>
                <a:srgbClr val="595959"/>
              </a:buClr>
              <a:buFont typeface="Lato"/>
              <a:buChar char="●"/>
            </a:pPr>
            <a:r>
              <a:rPr b="0" lang="en" sz="1300" spc="-1" strike="noStrike">
                <a:solidFill>
                  <a:srgbClr val="595959"/>
                </a:solidFill>
                <a:latin typeface="Lato"/>
                <a:ea typeface="Lato"/>
              </a:rPr>
              <a:t>Feature selection is one of the crucial processes in any Machine Learning project, in which we reduce the number of input features to the predictive model. This method has various different advantages.</a:t>
            </a:r>
            <a:endParaRPr b="0" lang="en-US" sz="1300" spc="-1" strike="noStrike">
              <a:solidFill>
                <a:srgbClr val="000000"/>
              </a:solidFill>
              <a:latin typeface="Arial"/>
            </a:endParaRPr>
          </a:p>
          <a:p>
            <a:pPr marL="457200">
              <a:lnSpc>
                <a:spcPct val="100000"/>
              </a:lnSpc>
              <a:spcBef>
                <a:spcPts val="1199"/>
              </a:spcBef>
              <a:tabLst>
                <a:tab algn="l" pos="0"/>
              </a:tabLst>
            </a:pPr>
            <a:endParaRPr b="0" lang="en-US" sz="1300" spc="-1" strike="noStrike">
              <a:solidFill>
                <a:srgbClr val="000000"/>
              </a:solidFill>
              <a:latin typeface="Arial"/>
            </a:endParaRPr>
          </a:p>
          <a:p>
            <a:pPr marL="457200" indent="-292320">
              <a:lnSpc>
                <a:spcPct val="100000"/>
              </a:lnSpc>
              <a:spcBef>
                <a:spcPts val="1199"/>
              </a:spcBef>
              <a:buClr>
                <a:srgbClr val="595959"/>
              </a:buClr>
              <a:buFont typeface="Lato"/>
              <a:buChar char="●"/>
              <a:tabLst>
                <a:tab algn="l" pos="0"/>
              </a:tabLst>
            </a:pPr>
            <a:r>
              <a:rPr b="0" lang="en" sz="1300" spc="-1" strike="noStrike">
                <a:solidFill>
                  <a:srgbClr val="595959"/>
                </a:solidFill>
                <a:latin typeface="Lato"/>
                <a:ea typeface="Lato"/>
              </a:rPr>
              <a:t>I have selected the top eight features out of the eleven features by the help of this feature importance plot. The number of features used here are varied from a range of six to ten and the best performing set of features were selected for the final model training.</a:t>
            </a:r>
            <a:endParaRPr b="0" lang="en-US" sz="1300" spc="-1" strike="noStrike">
              <a:solidFill>
                <a:srgbClr val="000000"/>
              </a:solidFill>
              <a:latin typeface="Arial"/>
            </a:endParaRPr>
          </a:p>
          <a:p>
            <a:pPr marL="457200">
              <a:lnSpc>
                <a:spcPct val="100000"/>
              </a:lnSpc>
              <a:spcBef>
                <a:spcPts val="1199"/>
              </a:spcBef>
              <a:tabLst>
                <a:tab algn="l" pos="0"/>
              </a:tabLst>
            </a:pPr>
            <a:endParaRPr b="0" lang="en-US" sz="1300" spc="-1" strike="noStrike">
              <a:solidFill>
                <a:srgbClr val="000000"/>
              </a:solidFill>
              <a:latin typeface="Arial"/>
            </a:endParaRPr>
          </a:p>
          <a:p>
            <a:pPr marL="457200" indent="-292320">
              <a:lnSpc>
                <a:spcPct val="100000"/>
              </a:lnSpc>
              <a:spcBef>
                <a:spcPts val="1199"/>
              </a:spcBef>
              <a:buClr>
                <a:srgbClr val="595959"/>
              </a:buClr>
              <a:buFont typeface="Lato"/>
              <a:buChar char="●"/>
              <a:tabLst>
                <a:tab algn="l" pos="0"/>
              </a:tabLst>
            </a:pPr>
            <a:r>
              <a:rPr b="0" lang="en" sz="1300" spc="-1" strike="noStrike">
                <a:solidFill>
                  <a:srgbClr val="595959"/>
                </a:solidFill>
                <a:latin typeface="Lato"/>
                <a:ea typeface="Lato"/>
              </a:rPr>
              <a:t>Following this, Principal Component Analysis (PCA) were performed on the features of the dataset in order to perform feature reduction. Principal component analysis (PCA) is a technique for reducing the dimensionality of such datasets, increasing interpretability but at the same time minimizing information loss. It does so by creating new uncorrelated variables that successively maximize variance.</a:t>
            </a:r>
            <a:endParaRPr b="0" lang="en-US" sz="1300" spc="-1" strike="noStrike">
              <a:solidFill>
                <a:srgbClr val="000000"/>
              </a:solidFill>
              <a:latin typeface="Arial"/>
            </a:endParaRPr>
          </a:p>
        </p:txBody>
      </p:sp>
      <p:pic>
        <p:nvPicPr>
          <p:cNvPr id="104" name="Google Shape;131;p20" descr=""/>
          <p:cNvPicPr/>
          <p:nvPr/>
        </p:nvPicPr>
        <p:blipFill>
          <a:blip r:embed="rId1"/>
          <a:stretch/>
        </p:blipFill>
        <p:spPr>
          <a:xfrm>
            <a:off x="5092560" y="1481040"/>
            <a:ext cx="3930840" cy="2496600"/>
          </a:xfrm>
          <a:prstGeom prst="rect">
            <a:avLst/>
          </a:prstGeom>
          <a:ln w="0">
            <a:noFill/>
          </a:ln>
        </p:spPr>
      </p:pic>
      <p:sp>
        <p:nvSpPr>
          <p:cNvPr id="105" name="Google Shape;132;p20"/>
          <p:cNvSpPr/>
          <p:nvPr/>
        </p:nvSpPr>
        <p:spPr>
          <a:xfrm>
            <a:off x="5508000" y="4200480"/>
            <a:ext cx="3332520" cy="6094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 sz="1400" spc="-1" strike="noStrike">
                <a:solidFill>
                  <a:srgbClr val="000000"/>
                </a:solidFill>
                <a:latin typeface="Lato"/>
                <a:ea typeface="Lato"/>
              </a:rPr>
              <a:t>Figure :</a:t>
            </a:r>
            <a:r>
              <a:rPr b="0" lang="en" sz="1400" spc="-1" strike="noStrike">
                <a:solidFill>
                  <a:srgbClr val="000000"/>
                </a:solidFill>
                <a:latin typeface="Lato"/>
                <a:ea typeface="Lato"/>
              </a:rPr>
              <a:t> Feature Importance Plot of different features of dataset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Google Shape;137;p21"/>
          <p:cNvSpPr txBox="1"/>
          <p:nvPr/>
        </p:nvSpPr>
        <p:spPr>
          <a:xfrm>
            <a:off x="727560" y="558000"/>
            <a:ext cx="7688520" cy="534960"/>
          </a:xfrm>
          <a:prstGeom prst="rect">
            <a:avLst/>
          </a:prstGeom>
          <a:noFill/>
          <a:ln w="0">
            <a:noFill/>
          </a:ln>
        </p:spPr>
        <p:txBody>
          <a:bodyPr tIns="91440" bIns="91440">
            <a:normAutofit fontScale="64000"/>
          </a:bodyPr>
          <a:p>
            <a:pPr>
              <a:lnSpc>
                <a:spcPct val="100000"/>
              </a:lnSpc>
              <a:tabLst>
                <a:tab algn="l" pos="0"/>
              </a:tabLst>
            </a:pPr>
            <a:r>
              <a:rPr b="1" lang="en" sz="2600" spc="-1" strike="noStrike">
                <a:solidFill>
                  <a:srgbClr val="1a1a1a"/>
                </a:solidFill>
                <a:latin typeface="Raleway"/>
                <a:ea typeface="Raleway"/>
              </a:rPr>
              <a:t>Results</a:t>
            </a:r>
            <a:endParaRPr b="0" lang="en-US" sz="2600" spc="-1" strike="noStrike">
              <a:solidFill>
                <a:srgbClr val="000000"/>
              </a:solidFill>
              <a:latin typeface="Arial"/>
            </a:endParaRPr>
          </a:p>
        </p:txBody>
      </p:sp>
      <p:sp>
        <p:nvSpPr>
          <p:cNvPr id="107" name="Google Shape;138;p21"/>
          <p:cNvSpPr txBox="1"/>
          <p:nvPr/>
        </p:nvSpPr>
        <p:spPr>
          <a:xfrm>
            <a:off x="729360" y="1393200"/>
            <a:ext cx="3974400" cy="2946600"/>
          </a:xfrm>
          <a:prstGeom prst="rect">
            <a:avLst/>
          </a:prstGeom>
          <a:noFill/>
          <a:ln w="0">
            <a:noFill/>
          </a:ln>
        </p:spPr>
        <p:txBody>
          <a:bodyPr tIns="91440" bIns="91440">
            <a:normAutofit fontScale="59000"/>
          </a:bodyPr>
          <a:p>
            <a:pPr>
              <a:lnSpc>
                <a:spcPct val="115000"/>
              </a:lnSpc>
              <a:tabLst>
                <a:tab algn="l" pos="0"/>
              </a:tabLst>
            </a:pPr>
            <a:r>
              <a:rPr b="0" lang="en" sz="1300" spc="-1" strike="noStrike">
                <a:solidFill>
                  <a:srgbClr val="595959"/>
                </a:solidFill>
                <a:latin typeface="Lato"/>
                <a:ea typeface="Lato"/>
              </a:rPr>
              <a:t>We implemented various machine learning classifiers for baseline creation and finally selected  XGBoost Classifier as the best model to be further used for hyper-parameter tuning.  XGBoost is a scalable and accurate implementation of gradient boosting machines and it has proven to push the limits of computing power for boosted trees algorithms as it was built and developed for the sole purpose of model performance and computational speed.</a:t>
            </a:r>
            <a:endParaRPr b="0" lang="en-US" sz="1300" spc="-1" strike="noStrike">
              <a:solidFill>
                <a:srgbClr val="000000"/>
              </a:solidFill>
              <a:latin typeface="Arial"/>
            </a:endParaRPr>
          </a:p>
          <a:p>
            <a:pPr>
              <a:lnSpc>
                <a:spcPct val="115000"/>
              </a:lnSpc>
              <a:spcBef>
                <a:spcPts val="1199"/>
              </a:spcBef>
              <a:spcAft>
                <a:spcPts val="1199"/>
              </a:spcAft>
              <a:tabLst>
                <a:tab algn="l" pos="0"/>
              </a:tabLst>
            </a:pPr>
            <a:r>
              <a:rPr b="0" lang="en" sz="1300" spc="-1" strike="noStrike">
                <a:solidFill>
                  <a:srgbClr val="595959"/>
                </a:solidFill>
                <a:latin typeface="Lato"/>
                <a:ea typeface="Lato"/>
              </a:rPr>
              <a:t>We were finally able to achieve 82.073% accuracy in the final week of coding using XGBoost classifier. The following table gives a detailed results summary of different classifiers used in the baseline as well as the final model results.</a:t>
            </a:r>
            <a:endParaRPr b="0" lang="en-US" sz="1300" spc="-1" strike="noStrike">
              <a:solidFill>
                <a:srgbClr val="000000"/>
              </a:solidFill>
              <a:latin typeface="Arial"/>
            </a:endParaRPr>
          </a:p>
        </p:txBody>
      </p:sp>
      <p:pic>
        <p:nvPicPr>
          <p:cNvPr id="108" name="Google Shape;139;p21" descr=""/>
          <p:cNvPicPr/>
          <p:nvPr/>
        </p:nvPicPr>
        <p:blipFill>
          <a:blip r:embed="rId1"/>
          <a:stretch/>
        </p:blipFill>
        <p:spPr>
          <a:xfrm>
            <a:off x="4835160" y="1589760"/>
            <a:ext cx="4134600" cy="2589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LibreOffice/7.1.5.2$Windows_X86_64 LibreOffice_project/85f04e9f809797b8199d13c421bd8a2b025d52b5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2021-08-15T10:01:04Z</dcterms:modified>
  <cp:revision>4</cp:revision>
  <dc:subject/>
  <dc:title/>
</cp:coreProperties>
</file>