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7126CC-B400-4A5A-9C56-BDCA593E03CD}"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66192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126CC-B400-4A5A-9C56-BDCA593E03CD}"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286564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126CC-B400-4A5A-9C56-BDCA593E03CD}"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886989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126CC-B400-4A5A-9C56-BDCA593E03CD}"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DC6D6-1A4C-4D68-9774-A73EA910967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215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126CC-B400-4A5A-9C56-BDCA593E03CD}"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3870439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7126CC-B400-4A5A-9C56-BDCA593E03CD}"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2722725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7126CC-B400-4A5A-9C56-BDCA593E03CD}"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3240758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126CC-B400-4A5A-9C56-BDCA593E03CD}"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887451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126CC-B400-4A5A-9C56-BDCA593E03CD}"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176566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126CC-B400-4A5A-9C56-BDCA593E03CD}"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325488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126CC-B400-4A5A-9C56-BDCA593E03CD}"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375477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126CC-B400-4A5A-9C56-BDCA593E03CD}"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49832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7126CC-B400-4A5A-9C56-BDCA593E03CD}"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62892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126CC-B400-4A5A-9C56-BDCA593E03CD}"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189304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126CC-B400-4A5A-9C56-BDCA593E03CD}"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1364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126CC-B400-4A5A-9C56-BDCA593E03CD}"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75014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126CC-B400-4A5A-9C56-BDCA593E03CD}"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DC6D6-1A4C-4D68-9774-A73EA9109673}" type="slidenum">
              <a:rPr lang="en-IN" smtClean="0"/>
              <a:t>‹#›</a:t>
            </a:fld>
            <a:endParaRPr lang="en-IN"/>
          </a:p>
        </p:txBody>
      </p:sp>
    </p:spTree>
    <p:extLst>
      <p:ext uri="{BB962C8B-B14F-4D97-AF65-F5344CB8AC3E}">
        <p14:creationId xmlns:p14="http://schemas.microsoft.com/office/powerpoint/2010/main" val="140715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C7126CC-B400-4A5A-9C56-BDCA593E03CD}" type="datetimeFigureOut">
              <a:rPr lang="en-IN" smtClean="0"/>
              <a:t>12-06-2023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8DDC6D6-1A4C-4D68-9774-A73EA9109673}" type="slidenum">
              <a:rPr lang="en-IN" smtClean="0"/>
              <a:t>‹#›</a:t>
            </a:fld>
            <a:endParaRPr lang="en-IN"/>
          </a:p>
        </p:txBody>
      </p:sp>
    </p:spTree>
    <p:extLst>
      <p:ext uri="{BB962C8B-B14F-4D97-AF65-F5344CB8AC3E}">
        <p14:creationId xmlns:p14="http://schemas.microsoft.com/office/powerpoint/2010/main" val="504959318"/>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23BB2A-4E4E-1BF1-781B-98D3FED81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857" y="2137974"/>
            <a:ext cx="6296803" cy="2263309"/>
          </a:xfrm>
          <a:prstGeom prst="rect">
            <a:avLst/>
          </a:prstGeom>
        </p:spPr>
      </p:pic>
    </p:spTree>
    <p:extLst>
      <p:ext uri="{BB962C8B-B14F-4D97-AF65-F5344CB8AC3E}">
        <p14:creationId xmlns:p14="http://schemas.microsoft.com/office/powerpoint/2010/main" val="80213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E84-A83A-FAC3-0C72-AADA77967255}"/>
              </a:ext>
            </a:extLst>
          </p:cNvPr>
          <p:cNvSpPr>
            <a:spLocks noGrp="1"/>
          </p:cNvSpPr>
          <p:nvPr>
            <p:ph type="title"/>
          </p:nvPr>
        </p:nvSpPr>
        <p:spPr>
          <a:xfrm>
            <a:off x="919119" y="2783633"/>
            <a:ext cx="10353762" cy="1489788"/>
          </a:xfrm>
        </p:spPr>
        <p:txBody>
          <a:bodyPr>
            <a:normAutofit/>
          </a:bodyPr>
          <a:lstStyle/>
          <a:p>
            <a:r>
              <a:rPr lang="en-IN" sz="6600" dirty="0"/>
              <a:t>Thank You</a:t>
            </a:r>
          </a:p>
        </p:txBody>
      </p:sp>
    </p:spTree>
    <p:extLst>
      <p:ext uri="{BB962C8B-B14F-4D97-AF65-F5344CB8AC3E}">
        <p14:creationId xmlns:p14="http://schemas.microsoft.com/office/powerpoint/2010/main" val="345619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962C-0AF2-481C-1F7A-CA39AAD645CF}"/>
              </a:ext>
            </a:extLst>
          </p:cNvPr>
          <p:cNvSpPr>
            <a:spLocks noGrp="1"/>
          </p:cNvSpPr>
          <p:nvPr>
            <p:ph type="title"/>
          </p:nvPr>
        </p:nvSpPr>
        <p:spPr/>
        <p:txBody>
          <a:bodyPr/>
          <a:lstStyle/>
          <a:p>
            <a:r>
              <a:rPr lang="en-IN" b="0" i="0" dirty="0">
                <a:solidFill>
                  <a:schemeClr val="accent2">
                    <a:lumMod val="60000"/>
                    <a:lumOff val="40000"/>
                  </a:schemeClr>
                </a:solidFill>
                <a:effectLst/>
                <a:latin typeface="Söhne"/>
              </a:rPr>
              <a:t>Problem: Inefficient Waste Management System</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5F7D7F26-EAEE-5E45-6C34-369DDB88E301}"/>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3">
                    <a:lumMod val="60000"/>
                    <a:lumOff val="40000"/>
                  </a:schemeClr>
                </a:solidFill>
                <a:effectLst/>
                <a:latin typeface="Söhne"/>
              </a:rPr>
              <a:t>The current waste management systems are inefficient and unsustainable, leading to environmental pollution and health hazards.</a:t>
            </a:r>
          </a:p>
          <a:p>
            <a:pPr algn="l">
              <a:buFont typeface="Arial" panose="020B0604020202020204" pitchFamily="34" charset="0"/>
              <a:buChar char="•"/>
            </a:pPr>
            <a:r>
              <a:rPr lang="en-US" b="0" i="0" dirty="0">
                <a:solidFill>
                  <a:schemeClr val="accent3">
                    <a:lumMod val="60000"/>
                    <a:lumOff val="40000"/>
                  </a:schemeClr>
                </a:solidFill>
                <a:effectLst/>
                <a:latin typeface="Söhne"/>
              </a:rPr>
              <a:t>Overfilled trash bins result in scattered litter, foul odors, and attract pests, degrading the quality of our living spaces.</a:t>
            </a:r>
          </a:p>
          <a:p>
            <a:pPr algn="l">
              <a:buFont typeface="Arial" panose="020B0604020202020204" pitchFamily="34" charset="0"/>
              <a:buChar char="•"/>
            </a:pPr>
            <a:r>
              <a:rPr lang="en-US" b="0" i="0" dirty="0">
                <a:solidFill>
                  <a:schemeClr val="accent3">
                    <a:lumMod val="60000"/>
                    <a:lumOff val="40000"/>
                  </a:schemeClr>
                </a:solidFill>
                <a:effectLst/>
                <a:latin typeface="Söhne"/>
              </a:rPr>
              <a:t>Inadequate waste segregation practices contribute to high volumes of mixed waste, making recycling and resource recovery challenging.</a:t>
            </a:r>
          </a:p>
          <a:p>
            <a:pPr algn="l">
              <a:buFont typeface="Arial" panose="020B0604020202020204" pitchFamily="34" charset="0"/>
              <a:buChar char="•"/>
            </a:pPr>
            <a:r>
              <a:rPr lang="en-US" b="0" i="0" dirty="0">
                <a:solidFill>
                  <a:schemeClr val="accent3">
                    <a:lumMod val="60000"/>
                    <a:lumOff val="40000"/>
                  </a:schemeClr>
                </a:solidFill>
                <a:effectLst/>
                <a:latin typeface="Söhne"/>
              </a:rPr>
              <a:t>Lack of real-time monitoring and data-driven insights hinder effective waste management planning and resource allocation.</a:t>
            </a:r>
          </a:p>
          <a:p>
            <a:pPr algn="l">
              <a:buFont typeface="Arial" panose="020B0604020202020204" pitchFamily="34" charset="0"/>
              <a:buChar char="•"/>
            </a:pPr>
            <a:r>
              <a:rPr lang="en-US" b="0" i="0" dirty="0">
                <a:solidFill>
                  <a:schemeClr val="accent3">
                    <a:lumMod val="60000"/>
                    <a:lumOff val="40000"/>
                  </a:schemeClr>
                </a:solidFill>
                <a:effectLst/>
                <a:latin typeface="Söhne"/>
              </a:rPr>
              <a:t>The absence of incentives and rewards for responsible waste disposal discourages individuals from actively participating in waste reduction efforts.</a:t>
            </a:r>
          </a:p>
          <a:p>
            <a:endParaRPr lang="en-IN" dirty="0"/>
          </a:p>
        </p:txBody>
      </p:sp>
    </p:spTree>
    <p:extLst>
      <p:ext uri="{BB962C8B-B14F-4D97-AF65-F5344CB8AC3E}">
        <p14:creationId xmlns:p14="http://schemas.microsoft.com/office/powerpoint/2010/main" val="176179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A5C1-C1CB-89CE-A3A3-E8D5E7370F47}"/>
              </a:ext>
            </a:extLst>
          </p:cNvPr>
          <p:cNvSpPr>
            <a:spLocks noGrp="1"/>
          </p:cNvSpPr>
          <p:nvPr>
            <p:ph type="title"/>
          </p:nvPr>
        </p:nvSpPr>
        <p:spPr/>
        <p:txBody>
          <a:bodyPr>
            <a:normAutofit fontScale="90000"/>
          </a:bodyPr>
          <a:lstStyle/>
          <a:p>
            <a:r>
              <a:rPr lang="en-IN" b="0" i="0" dirty="0">
                <a:solidFill>
                  <a:schemeClr val="accent2">
                    <a:lumMod val="60000"/>
                    <a:lumOff val="40000"/>
                  </a:schemeClr>
                </a:solidFill>
                <a:effectLst/>
                <a:latin typeface="Söhne"/>
              </a:rPr>
              <a:t>Solution: </a:t>
            </a:r>
            <a:r>
              <a:rPr lang="en-IN" b="0" i="0" dirty="0" err="1">
                <a:solidFill>
                  <a:schemeClr val="accent2">
                    <a:lumMod val="60000"/>
                    <a:lumOff val="40000"/>
                  </a:schemeClr>
                </a:solidFill>
                <a:effectLst/>
                <a:latin typeface="Söhne"/>
              </a:rPr>
              <a:t>LinkBin</a:t>
            </a:r>
            <a:r>
              <a:rPr lang="en-IN" b="0" i="0" dirty="0">
                <a:solidFill>
                  <a:schemeClr val="accent2">
                    <a:lumMod val="60000"/>
                    <a:lumOff val="40000"/>
                  </a:schemeClr>
                </a:solidFill>
                <a:effectLst/>
                <a:latin typeface="Söhne"/>
              </a:rPr>
              <a:t> - Revolutionizing Waste Management</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4C5C2D5D-BC73-7291-3953-C7D541738D34}"/>
              </a:ext>
            </a:extLst>
          </p:cNvPr>
          <p:cNvSpPr>
            <a:spLocks noGrp="1"/>
          </p:cNvSpPr>
          <p:nvPr>
            <p:ph idx="1"/>
          </p:nvPr>
        </p:nvSpPr>
        <p:spPr>
          <a:xfrm>
            <a:off x="913795" y="1891070"/>
            <a:ext cx="10353762" cy="4058751"/>
          </a:xfrm>
        </p:spPr>
        <p:txBody>
          <a:bodyPr>
            <a:normAutofit lnSpcReduction="10000"/>
          </a:bodyPr>
          <a:lstStyle/>
          <a:p>
            <a:pPr algn="l">
              <a:buFont typeface="Arial" panose="020B0604020202020204" pitchFamily="34" charset="0"/>
              <a:buChar char="•"/>
            </a:pPr>
            <a:r>
              <a:rPr lang="en-US" b="0" i="0" dirty="0" err="1">
                <a:solidFill>
                  <a:schemeClr val="accent3">
                    <a:lumMod val="60000"/>
                    <a:lumOff val="40000"/>
                  </a:schemeClr>
                </a:solidFill>
                <a:effectLst/>
                <a:latin typeface="Söhne"/>
              </a:rPr>
              <a:t>LinkBin</a:t>
            </a:r>
            <a:r>
              <a:rPr lang="en-US" b="0" i="0" dirty="0">
                <a:solidFill>
                  <a:schemeClr val="accent3">
                    <a:lumMod val="60000"/>
                    <a:lumOff val="40000"/>
                  </a:schemeClr>
                </a:solidFill>
                <a:effectLst/>
                <a:latin typeface="Söhne"/>
              </a:rPr>
              <a:t> is an innovative waste management platform that leverages IoT technology, blockchain, and data analytics to create a smart and efficient waste management system.</a:t>
            </a:r>
          </a:p>
          <a:p>
            <a:pPr algn="l">
              <a:buFont typeface="Arial" panose="020B0604020202020204" pitchFamily="34" charset="0"/>
              <a:buChar char="•"/>
            </a:pPr>
            <a:r>
              <a:rPr lang="en-US" b="0" i="0" dirty="0">
                <a:solidFill>
                  <a:schemeClr val="accent3">
                    <a:lumMod val="60000"/>
                    <a:lumOff val="40000"/>
                  </a:schemeClr>
                </a:solidFill>
                <a:effectLst/>
                <a:latin typeface="Söhne"/>
              </a:rPr>
              <a:t>Our solution integrates smart trash bins equipped with sensors to monitor fill levels, enabling real-time data collection and analysis.</a:t>
            </a:r>
          </a:p>
          <a:p>
            <a:pPr algn="l">
              <a:buFont typeface="Arial" panose="020B0604020202020204" pitchFamily="34" charset="0"/>
              <a:buChar char="•"/>
            </a:pPr>
            <a:r>
              <a:rPr lang="en-US" b="0" i="0" dirty="0">
                <a:solidFill>
                  <a:schemeClr val="accent3">
                    <a:lumMod val="60000"/>
                    <a:lumOff val="40000"/>
                  </a:schemeClr>
                </a:solidFill>
                <a:effectLst/>
                <a:latin typeface="Söhne"/>
              </a:rPr>
              <a:t>By utilizing the </a:t>
            </a:r>
            <a:r>
              <a:rPr lang="en-US" b="0" i="0" dirty="0" err="1">
                <a:solidFill>
                  <a:schemeClr val="accent3">
                    <a:lumMod val="60000"/>
                    <a:lumOff val="40000"/>
                  </a:schemeClr>
                </a:solidFill>
                <a:effectLst/>
                <a:latin typeface="Söhne"/>
              </a:rPr>
              <a:t>Chainlink</a:t>
            </a:r>
            <a:r>
              <a:rPr lang="en-US" b="0" i="0" dirty="0">
                <a:solidFill>
                  <a:schemeClr val="accent3">
                    <a:lumMod val="60000"/>
                    <a:lumOff val="40000"/>
                  </a:schemeClr>
                </a:solidFill>
                <a:effectLst/>
                <a:latin typeface="Söhne"/>
              </a:rPr>
              <a:t> oracle network, we securely connect the trash bin data to the blockchain, ensuring transparency, immutability, and trust in the waste management process.</a:t>
            </a:r>
          </a:p>
          <a:p>
            <a:pPr algn="l">
              <a:buFont typeface="Arial" panose="020B0604020202020204" pitchFamily="34" charset="0"/>
              <a:buChar char="•"/>
            </a:pPr>
            <a:r>
              <a:rPr lang="en-US" b="0" i="0" dirty="0">
                <a:solidFill>
                  <a:schemeClr val="accent3">
                    <a:lumMod val="60000"/>
                    <a:lumOff val="40000"/>
                  </a:schemeClr>
                </a:solidFill>
                <a:effectLst/>
                <a:latin typeface="Söhne"/>
              </a:rPr>
              <a:t>Through the </a:t>
            </a:r>
            <a:r>
              <a:rPr lang="en-US" b="0" i="0" dirty="0" err="1">
                <a:solidFill>
                  <a:schemeClr val="accent3">
                    <a:lumMod val="60000"/>
                    <a:lumOff val="40000"/>
                  </a:schemeClr>
                </a:solidFill>
                <a:effectLst/>
                <a:latin typeface="Söhne"/>
              </a:rPr>
              <a:t>LinkBin</a:t>
            </a:r>
            <a:r>
              <a:rPr lang="en-US" b="0" i="0" dirty="0">
                <a:solidFill>
                  <a:schemeClr val="accent3">
                    <a:lumMod val="60000"/>
                    <a:lumOff val="40000"/>
                  </a:schemeClr>
                </a:solidFill>
                <a:effectLst/>
                <a:latin typeface="Söhne"/>
              </a:rPr>
              <a:t> mobile app and web dashboard, users can easily locate nearby bins, receive real-time notifications, and track their waste disposal activities.</a:t>
            </a:r>
          </a:p>
          <a:p>
            <a:pPr algn="l">
              <a:buFont typeface="Arial" panose="020B0604020202020204" pitchFamily="34" charset="0"/>
              <a:buChar char="•"/>
            </a:pPr>
            <a:r>
              <a:rPr lang="en-US" b="0" i="0" dirty="0">
                <a:solidFill>
                  <a:schemeClr val="accent3">
                    <a:lumMod val="60000"/>
                    <a:lumOff val="40000"/>
                  </a:schemeClr>
                </a:solidFill>
                <a:effectLst/>
                <a:latin typeface="Söhne"/>
              </a:rPr>
              <a:t>We incentivize responsible waste disposal through a reward system powered by blockchain-based tokens, encouraging individuals and communities to actively participate in waste reduction efforts.</a:t>
            </a:r>
          </a:p>
          <a:p>
            <a:endParaRPr lang="en-IN" dirty="0"/>
          </a:p>
        </p:txBody>
      </p:sp>
    </p:spTree>
    <p:extLst>
      <p:ext uri="{BB962C8B-B14F-4D97-AF65-F5344CB8AC3E}">
        <p14:creationId xmlns:p14="http://schemas.microsoft.com/office/powerpoint/2010/main" val="116200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DA3C-4154-C4BD-E8C0-1A1C4C6B72EC}"/>
              </a:ext>
            </a:extLst>
          </p:cNvPr>
          <p:cNvSpPr>
            <a:spLocks noGrp="1"/>
          </p:cNvSpPr>
          <p:nvPr>
            <p:ph type="title"/>
          </p:nvPr>
        </p:nvSpPr>
        <p:spPr>
          <a:xfrm>
            <a:off x="0" y="609600"/>
            <a:ext cx="12279086" cy="970450"/>
          </a:xfrm>
        </p:spPr>
        <p:txBody>
          <a:bodyPr>
            <a:normAutofit fontScale="90000"/>
          </a:bodyPr>
          <a:lstStyle/>
          <a:p>
            <a:r>
              <a:rPr lang="en-US" b="0" i="0" dirty="0">
                <a:solidFill>
                  <a:schemeClr val="accent2">
                    <a:lumMod val="60000"/>
                    <a:lumOff val="40000"/>
                  </a:schemeClr>
                </a:solidFill>
                <a:effectLst/>
                <a:latin typeface="Söhne"/>
              </a:rPr>
              <a:t>Market Opportunity : Transforming Waste Management for a Sustainable Future</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7C706DFD-6D42-B088-0953-EE3D3CB05FB7}"/>
              </a:ext>
            </a:extLst>
          </p:cNvPr>
          <p:cNvSpPr>
            <a:spLocks noGrp="1"/>
          </p:cNvSpPr>
          <p:nvPr>
            <p:ph idx="1"/>
          </p:nvPr>
        </p:nvSpPr>
        <p:spPr>
          <a:xfrm>
            <a:off x="919119" y="2059021"/>
            <a:ext cx="10353762" cy="4058751"/>
          </a:xfrm>
        </p:spPr>
        <p:txBody>
          <a:bodyPr>
            <a:normAutofit lnSpcReduction="10000"/>
          </a:bodyPr>
          <a:lstStyle/>
          <a:p>
            <a:pPr algn="l">
              <a:buFont typeface="Arial" panose="020B0604020202020204" pitchFamily="34" charset="0"/>
              <a:buChar char="•"/>
            </a:pPr>
            <a:r>
              <a:rPr lang="en-US" b="0" i="0" dirty="0">
                <a:solidFill>
                  <a:schemeClr val="accent3">
                    <a:lumMod val="60000"/>
                    <a:lumOff val="40000"/>
                  </a:schemeClr>
                </a:solidFill>
                <a:effectLst/>
                <a:latin typeface="Söhne"/>
              </a:rPr>
              <a:t>The global waste management market is projected to reach $530 billion by 2025, driven by increasing urbanization and environmental concerns.</a:t>
            </a:r>
          </a:p>
          <a:p>
            <a:pPr algn="l">
              <a:buFont typeface="Arial" panose="020B0604020202020204" pitchFamily="34" charset="0"/>
              <a:buChar char="•"/>
            </a:pPr>
            <a:r>
              <a:rPr lang="en-US" b="0" i="0" dirty="0">
                <a:solidFill>
                  <a:schemeClr val="accent3">
                    <a:lumMod val="60000"/>
                    <a:lumOff val="40000"/>
                  </a:schemeClr>
                </a:solidFill>
                <a:effectLst/>
                <a:latin typeface="Söhne"/>
              </a:rPr>
              <a:t>However, traditional waste management practices face challenges such as inefficient collection routes, lack of real-time data, and limited public participation.</a:t>
            </a:r>
          </a:p>
          <a:p>
            <a:pPr algn="l">
              <a:buFont typeface="Arial" panose="020B0604020202020204" pitchFamily="34" charset="0"/>
              <a:buChar char="•"/>
            </a:pPr>
            <a:r>
              <a:rPr lang="en-US" b="0" i="0" dirty="0">
                <a:solidFill>
                  <a:schemeClr val="accent3">
                    <a:lumMod val="60000"/>
                    <a:lumOff val="40000"/>
                  </a:schemeClr>
                </a:solidFill>
                <a:effectLst/>
                <a:latin typeface="Söhne"/>
              </a:rPr>
              <a:t>There is a growing demand for smart waste management solutions that optimize resource allocation, reduce costs, and promote sustainable practices.</a:t>
            </a:r>
          </a:p>
          <a:p>
            <a:pPr algn="l">
              <a:buFont typeface="Arial" panose="020B0604020202020204" pitchFamily="34" charset="0"/>
              <a:buChar char="•"/>
            </a:pPr>
            <a:r>
              <a:rPr lang="en-US" b="0" i="0" dirty="0">
                <a:solidFill>
                  <a:schemeClr val="accent3">
                    <a:lumMod val="60000"/>
                    <a:lumOff val="40000"/>
                  </a:schemeClr>
                </a:solidFill>
                <a:effectLst/>
                <a:latin typeface="Söhne"/>
              </a:rPr>
              <a:t>By leveraging IoT, blockchain, and data analytics, we enable municipalities, businesses, and individuals to actively participate in waste reduction efforts, leading to a cleaner and more sustainable environment.</a:t>
            </a:r>
          </a:p>
          <a:p>
            <a:pPr>
              <a:buFont typeface="Arial" panose="020B0604020202020204" pitchFamily="34" charset="0"/>
              <a:buChar char="•"/>
            </a:pPr>
            <a:r>
              <a:rPr lang="en-IN" dirty="0">
                <a:solidFill>
                  <a:schemeClr val="accent3">
                    <a:lumMod val="60000"/>
                    <a:lumOff val="40000"/>
                  </a:schemeClr>
                </a:solidFill>
                <a:latin typeface="Söhne"/>
              </a:rPr>
              <a:t>The scrap-yards and many recycling entities can be benefitted with this waste management system and reward the users with respective waste provided.</a:t>
            </a:r>
          </a:p>
          <a:p>
            <a:pPr algn="l">
              <a:buFont typeface="Arial" panose="020B0604020202020204" pitchFamily="34" charset="0"/>
              <a:buChar char="•"/>
            </a:pPr>
            <a:endParaRPr lang="en-IN" dirty="0">
              <a:solidFill>
                <a:schemeClr val="accent3">
                  <a:lumMod val="60000"/>
                  <a:lumOff val="40000"/>
                </a:schemeClr>
              </a:solidFill>
              <a:latin typeface="Söhne"/>
            </a:endParaRPr>
          </a:p>
        </p:txBody>
      </p:sp>
    </p:spTree>
    <p:extLst>
      <p:ext uri="{BB962C8B-B14F-4D97-AF65-F5344CB8AC3E}">
        <p14:creationId xmlns:p14="http://schemas.microsoft.com/office/powerpoint/2010/main" val="403715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4BE4-45A2-FAD5-652F-37D162A1DD7B}"/>
              </a:ext>
            </a:extLst>
          </p:cNvPr>
          <p:cNvSpPr>
            <a:spLocks noGrp="1"/>
          </p:cNvSpPr>
          <p:nvPr>
            <p:ph type="title"/>
          </p:nvPr>
        </p:nvSpPr>
        <p:spPr/>
        <p:txBody>
          <a:bodyPr/>
          <a:lstStyle/>
          <a:p>
            <a:r>
              <a:rPr lang="en-IN" dirty="0">
                <a:solidFill>
                  <a:schemeClr val="accent2">
                    <a:lumMod val="60000"/>
                    <a:lumOff val="40000"/>
                  </a:schemeClr>
                </a:solidFill>
              </a:rPr>
              <a:t>Business Model</a:t>
            </a:r>
          </a:p>
        </p:txBody>
      </p:sp>
      <p:sp>
        <p:nvSpPr>
          <p:cNvPr id="3" name="Content Placeholder 2">
            <a:extLst>
              <a:ext uri="{FF2B5EF4-FFF2-40B4-BE49-F238E27FC236}">
                <a16:creationId xmlns:a16="http://schemas.microsoft.com/office/drawing/2014/main" id="{337B7AAD-F2A7-C05B-E716-01751AFEECFA}"/>
              </a:ext>
            </a:extLst>
          </p:cNvPr>
          <p:cNvSpPr>
            <a:spLocks noGrp="1"/>
          </p:cNvSpPr>
          <p:nvPr>
            <p:ph idx="1"/>
          </p:nvPr>
        </p:nvSpPr>
        <p:spPr>
          <a:xfrm>
            <a:off x="979110" y="2087012"/>
            <a:ext cx="10353762" cy="4058751"/>
          </a:xfrm>
        </p:spPr>
        <p:txBody>
          <a:bodyPr>
            <a:normAutofit/>
          </a:bodyPr>
          <a:lstStyle/>
          <a:p>
            <a:r>
              <a:rPr lang="en-IN" sz="2400" dirty="0">
                <a:solidFill>
                  <a:schemeClr val="accent3">
                    <a:lumMod val="60000"/>
                    <a:lumOff val="40000"/>
                  </a:schemeClr>
                </a:solidFill>
                <a:latin typeface="Söhne"/>
              </a:rPr>
              <a:t>The recyclable waste collected can be recycled for reuse and the biodegradable or organic waste can be converted into the agricultural manures.</a:t>
            </a:r>
          </a:p>
          <a:p>
            <a:r>
              <a:rPr lang="en-IN" sz="2400" dirty="0">
                <a:solidFill>
                  <a:schemeClr val="accent3">
                    <a:lumMod val="60000"/>
                    <a:lumOff val="40000"/>
                  </a:schemeClr>
                </a:solidFill>
                <a:latin typeface="Söhne"/>
              </a:rPr>
              <a:t>These wastes can be converted to many value added products and can be sold in the market in a very low price.</a:t>
            </a:r>
          </a:p>
          <a:p>
            <a:r>
              <a:rPr lang="en-IN" sz="2400" dirty="0">
                <a:solidFill>
                  <a:schemeClr val="accent3">
                    <a:lumMod val="60000"/>
                    <a:lumOff val="40000"/>
                  </a:schemeClr>
                </a:solidFill>
                <a:latin typeface="Söhne"/>
              </a:rPr>
              <a:t>We can collab with the scrap yards and pawn shops by selling the separated waste from the customers for recycling and reusing the waste.</a:t>
            </a:r>
          </a:p>
          <a:p>
            <a:r>
              <a:rPr lang="en-IN" sz="2400" dirty="0">
                <a:solidFill>
                  <a:schemeClr val="accent3">
                    <a:lumMod val="60000"/>
                    <a:lumOff val="40000"/>
                  </a:schemeClr>
                </a:solidFill>
                <a:latin typeface="Söhne"/>
              </a:rPr>
              <a:t>The partnership with the companies like amazon, google for gift cards and play points for the customers as the active waste management participators</a:t>
            </a:r>
          </a:p>
        </p:txBody>
      </p:sp>
    </p:spTree>
    <p:extLst>
      <p:ext uri="{BB962C8B-B14F-4D97-AF65-F5344CB8AC3E}">
        <p14:creationId xmlns:p14="http://schemas.microsoft.com/office/powerpoint/2010/main" val="276599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03D7-1A6A-9821-4310-3D6C0A65A39E}"/>
              </a:ext>
            </a:extLst>
          </p:cNvPr>
          <p:cNvSpPr>
            <a:spLocks noGrp="1"/>
          </p:cNvSpPr>
          <p:nvPr>
            <p:ph type="title"/>
          </p:nvPr>
        </p:nvSpPr>
        <p:spPr/>
        <p:txBody>
          <a:bodyPr/>
          <a:lstStyle/>
          <a:p>
            <a:r>
              <a:rPr lang="en-IN" dirty="0">
                <a:solidFill>
                  <a:schemeClr val="accent2">
                    <a:lumMod val="60000"/>
                    <a:lumOff val="40000"/>
                  </a:schemeClr>
                </a:solidFill>
              </a:rPr>
              <a:t>Technology Stack</a:t>
            </a:r>
          </a:p>
        </p:txBody>
      </p:sp>
      <p:pic>
        <p:nvPicPr>
          <p:cNvPr id="1026" name="Picture 2" descr="React (software) - Wikipedia">
            <a:extLst>
              <a:ext uri="{FF2B5EF4-FFF2-40B4-BE49-F238E27FC236}">
                <a16:creationId xmlns:a16="http://schemas.microsoft.com/office/drawing/2014/main" id="{0985C008-A660-354A-993E-7EE9BCE4CB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2019" y="1592818"/>
            <a:ext cx="2444911" cy="2120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Development Services Reviews 2023: Details, Pricing, &amp; Features | G2">
            <a:extLst>
              <a:ext uri="{FF2B5EF4-FFF2-40B4-BE49-F238E27FC236}">
                <a16:creationId xmlns:a16="http://schemas.microsoft.com/office/drawing/2014/main" id="{E9600E53-A2B1-0835-EB08-6B14D607A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862" y="159281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inLink (LINK) - The Giving Block">
            <a:extLst>
              <a:ext uri="{FF2B5EF4-FFF2-40B4-BE49-F238E27FC236}">
                <a16:creationId xmlns:a16="http://schemas.microsoft.com/office/drawing/2014/main" id="{D560D324-5C1F-D180-F6D0-E989F07EF0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2676" y="159281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the Internet of Things and how does it Work?">
            <a:extLst>
              <a:ext uri="{FF2B5EF4-FFF2-40B4-BE49-F238E27FC236}">
                <a16:creationId xmlns:a16="http://schemas.microsoft.com/office/drawing/2014/main" id="{452028A6-B35A-6D74-5C5F-FBD10B56D4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134" y="4168324"/>
            <a:ext cx="3759142" cy="25015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Web Services - Wikipedia">
            <a:extLst>
              <a:ext uri="{FF2B5EF4-FFF2-40B4-BE49-F238E27FC236}">
                <a16:creationId xmlns:a16="http://schemas.microsoft.com/office/drawing/2014/main" id="{4AE70042-D072-180E-9B3A-A1913D8989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8219" y="4233638"/>
            <a:ext cx="3494459" cy="20966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4B1F954-D36E-1563-79B0-32A500DC944D}"/>
              </a:ext>
            </a:extLst>
          </p:cNvPr>
          <p:cNvSpPr txBox="1">
            <a:spLocks/>
          </p:cNvSpPr>
          <p:nvPr/>
        </p:nvSpPr>
        <p:spPr>
          <a:xfrm>
            <a:off x="1290773" y="3131880"/>
            <a:ext cx="2307402" cy="604063"/>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2">
                    <a:lumMod val="50000"/>
                  </a:schemeClr>
                </a:solidFill>
              </a:rPr>
              <a:t>React </a:t>
            </a:r>
            <a:r>
              <a:rPr lang="en-IN" dirty="0" err="1">
                <a:solidFill>
                  <a:schemeClr val="tx2">
                    <a:lumMod val="50000"/>
                  </a:schemeClr>
                </a:solidFill>
              </a:rPr>
              <a:t>js</a:t>
            </a:r>
            <a:endParaRPr lang="en-IN" dirty="0">
              <a:solidFill>
                <a:schemeClr val="tx2">
                  <a:lumMod val="50000"/>
                </a:schemeClr>
              </a:solidFill>
            </a:endParaRPr>
          </a:p>
        </p:txBody>
      </p:sp>
      <p:sp>
        <p:nvSpPr>
          <p:cNvPr id="5" name="Title 1">
            <a:extLst>
              <a:ext uri="{FF2B5EF4-FFF2-40B4-BE49-F238E27FC236}">
                <a16:creationId xmlns:a16="http://schemas.microsoft.com/office/drawing/2014/main" id="{7001381B-3E97-4B1F-4B19-D416C63B6737}"/>
              </a:ext>
            </a:extLst>
          </p:cNvPr>
          <p:cNvSpPr txBox="1">
            <a:spLocks/>
          </p:cNvSpPr>
          <p:nvPr/>
        </p:nvSpPr>
        <p:spPr>
          <a:xfrm>
            <a:off x="8402675" y="2543272"/>
            <a:ext cx="2143126" cy="604064"/>
          </a:xfrm>
          <a:prstGeom prst="rect">
            <a:avLst/>
          </a:prstGeom>
          <a:effectLst>
            <a:outerShdw blurRad="25400" dir="17880000">
              <a:srgbClr val="000000">
                <a:alpha val="46000"/>
              </a:srgbClr>
            </a:outerShdw>
          </a:effectLst>
        </p:spPr>
        <p:txBody>
          <a:bodyPr vert="horz" lIns="91440" tIns="45720" rIns="91440" bIns="45720" rtlCol="0" anchor="ctr">
            <a:normAutofit fontScale="4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err="1">
                <a:solidFill>
                  <a:schemeClr val="accent3">
                    <a:lumMod val="60000"/>
                    <a:lumOff val="40000"/>
                  </a:schemeClr>
                </a:solidFill>
              </a:rPr>
              <a:t>Chainlink</a:t>
            </a:r>
            <a:endParaRPr lang="en-IN" dirty="0">
              <a:solidFill>
                <a:schemeClr val="accent3">
                  <a:lumMod val="60000"/>
                  <a:lumOff val="40000"/>
                </a:schemeClr>
              </a:solidFill>
            </a:endParaRPr>
          </a:p>
          <a:p>
            <a:r>
              <a:rPr lang="en-IN" dirty="0" err="1">
                <a:solidFill>
                  <a:schemeClr val="accent3">
                    <a:lumMod val="60000"/>
                    <a:lumOff val="40000"/>
                  </a:schemeClr>
                </a:solidFill>
              </a:rPr>
              <a:t>vrf</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383283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FEEB-0A95-6B44-C39C-16C396A6449B}"/>
              </a:ext>
            </a:extLst>
          </p:cNvPr>
          <p:cNvSpPr>
            <a:spLocks noGrp="1"/>
          </p:cNvSpPr>
          <p:nvPr>
            <p:ph type="title"/>
          </p:nvPr>
        </p:nvSpPr>
        <p:spPr>
          <a:xfrm>
            <a:off x="913795" y="214604"/>
            <a:ext cx="10353762" cy="737118"/>
          </a:xfrm>
        </p:spPr>
        <p:txBody>
          <a:bodyPr/>
          <a:lstStyle/>
          <a:p>
            <a:r>
              <a:rPr lang="en-IN" dirty="0">
                <a:solidFill>
                  <a:schemeClr val="accent3">
                    <a:lumMod val="40000"/>
                    <a:lumOff val="60000"/>
                  </a:schemeClr>
                </a:solidFill>
              </a:rPr>
              <a:t>Encouraging waste management</a:t>
            </a:r>
          </a:p>
        </p:txBody>
      </p:sp>
      <p:sp>
        <p:nvSpPr>
          <p:cNvPr id="3" name="Content Placeholder 2">
            <a:extLst>
              <a:ext uri="{FF2B5EF4-FFF2-40B4-BE49-F238E27FC236}">
                <a16:creationId xmlns:a16="http://schemas.microsoft.com/office/drawing/2014/main" id="{2EAD6EB0-C38C-EAE6-0097-C76C6C4D887F}"/>
              </a:ext>
            </a:extLst>
          </p:cNvPr>
          <p:cNvSpPr>
            <a:spLocks noGrp="1"/>
          </p:cNvSpPr>
          <p:nvPr>
            <p:ph idx="1"/>
          </p:nvPr>
        </p:nvSpPr>
        <p:spPr>
          <a:xfrm>
            <a:off x="173270" y="1273969"/>
            <a:ext cx="11834812" cy="4702969"/>
          </a:xfrm>
        </p:spPr>
        <p:txBody>
          <a:bodyPr>
            <a:normAutofit fontScale="55000" lnSpcReduction="20000"/>
          </a:bodyPr>
          <a:lstStyle/>
          <a:p>
            <a:pPr algn="l">
              <a:buFont typeface="+mj-lt"/>
              <a:buAutoNum type="arabicPeriod"/>
            </a:pPr>
            <a:r>
              <a:rPr lang="en-US" sz="2900" dirty="0">
                <a:solidFill>
                  <a:schemeClr val="accent1">
                    <a:lumMod val="60000"/>
                    <a:lumOff val="40000"/>
                  </a:schemeClr>
                </a:solidFill>
                <a:effectLst/>
                <a:latin typeface="Söhne"/>
              </a:rPr>
              <a:t>Gam</a:t>
            </a:r>
            <a:r>
              <a:rPr lang="en-US" sz="2900" b="0" i="0" dirty="0">
                <a:solidFill>
                  <a:schemeClr val="bg2">
                    <a:lumMod val="60000"/>
                    <a:lumOff val="40000"/>
                  </a:schemeClr>
                </a:solidFill>
                <a:effectLst/>
                <a:latin typeface="Söhne"/>
              </a:rPr>
              <a:t>ification: </a:t>
            </a:r>
            <a:r>
              <a:rPr lang="en-US" sz="2900" b="0" i="0" dirty="0" err="1">
                <a:solidFill>
                  <a:schemeClr val="bg2">
                    <a:lumMod val="60000"/>
                    <a:lumOff val="40000"/>
                  </a:schemeClr>
                </a:solidFill>
                <a:effectLst/>
                <a:latin typeface="Söhne"/>
              </a:rPr>
              <a:t>LinkBin</a:t>
            </a:r>
            <a:r>
              <a:rPr lang="en-US" sz="2900" b="0" i="0" dirty="0">
                <a:solidFill>
                  <a:schemeClr val="bg2">
                    <a:lumMod val="60000"/>
                    <a:lumOff val="40000"/>
                  </a:schemeClr>
                </a:solidFill>
                <a:effectLst/>
                <a:latin typeface="Söhne"/>
              </a:rPr>
              <a:t> incorporates gamification elements to make the process of maintaining clean bins fun and engaging. Users can earn points, badges, or rewards for their active participation and responsible waste disposal practices. This gamified approach encourages friendly competition and motivates individuals to consistently keep their bins clean.</a:t>
            </a:r>
          </a:p>
          <a:p>
            <a:pPr algn="l">
              <a:buFont typeface="+mj-lt"/>
              <a:buAutoNum type="arabicPeriod"/>
            </a:pPr>
            <a:r>
              <a:rPr lang="en-US" sz="2900" b="0" i="0" dirty="0">
                <a:solidFill>
                  <a:schemeClr val="bg2">
                    <a:lumMod val="60000"/>
                    <a:lumOff val="40000"/>
                  </a:schemeClr>
                </a:solidFill>
                <a:effectLst/>
                <a:latin typeface="Söhne"/>
              </a:rPr>
              <a:t>Social Interaction: </a:t>
            </a:r>
            <a:r>
              <a:rPr lang="en-US" sz="2900" b="0" i="0" dirty="0" err="1">
                <a:solidFill>
                  <a:schemeClr val="bg2">
                    <a:lumMod val="60000"/>
                    <a:lumOff val="40000"/>
                  </a:schemeClr>
                </a:solidFill>
                <a:effectLst/>
                <a:latin typeface="Söhne"/>
              </a:rPr>
              <a:t>LinkBin</a:t>
            </a:r>
            <a:r>
              <a:rPr lang="en-US" sz="2900" b="0" i="0" dirty="0">
                <a:solidFill>
                  <a:schemeClr val="bg2">
                    <a:lumMod val="60000"/>
                    <a:lumOff val="40000"/>
                  </a:schemeClr>
                </a:solidFill>
                <a:effectLst/>
                <a:latin typeface="Söhne"/>
              </a:rPr>
              <a:t> provides a platform for users to connect and interact with each other. Users can share their achievements, challenges, and tips related to maintaining clean bins. This social interaction fosters a sense of community and encourages individuals to support and motivate each other in their waste management efforts.</a:t>
            </a:r>
          </a:p>
          <a:p>
            <a:pPr algn="l">
              <a:buFont typeface="+mj-lt"/>
              <a:buAutoNum type="arabicPeriod"/>
            </a:pPr>
            <a:r>
              <a:rPr lang="en-US" sz="2900" b="0" i="0" dirty="0">
                <a:solidFill>
                  <a:schemeClr val="bg2">
                    <a:lumMod val="60000"/>
                    <a:lumOff val="40000"/>
                  </a:schemeClr>
                </a:solidFill>
                <a:effectLst/>
                <a:latin typeface="Söhne"/>
              </a:rPr>
              <a:t>Education and Awareness: </a:t>
            </a:r>
            <a:r>
              <a:rPr lang="en-US" sz="2900" b="0" i="0" dirty="0" err="1">
                <a:solidFill>
                  <a:schemeClr val="bg2">
                    <a:lumMod val="60000"/>
                    <a:lumOff val="40000"/>
                  </a:schemeClr>
                </a:solidFill>
                <a:effectLst/>
                <a:latin typeface="Söhne"/>
              </a:rPr>
              <a:t>LinkBin</a:t>
            </a:r>
            <a:r>
              <a:rPr lang="en-US" sz="2900" b="0" i="0" dirty="0">
                <a:solidFill>
                  <a:schemeClr val="bg2">
                    <a:lumMod val="60000"/>
                    <a:lumOff val="40000"/>
                  </a:schemeClr>
                </a:solidFill>
                <a:effectLst/>
                <a:latin typeface="Söhne"/>
              </a:rPr>
              <a:t> offers educational resources and information about waste management best practices. By raising awareness about the importance of clean bins and the impact of responsible waste disposal, </a:t>
            </a:r>
            <a:r>
              <a:rPr lang="en-US" sz="2900" b="0" i="0" dirty="0" err="1">
                <a:solidFill>
                  <a:schemeClr val="bg2">
                    <a:lumMod val="60000"/>
                    <a:lumOff val="40000"/>
                  </a:schemeClr>
                </a:solidFill>
                <a:effectLst/>
                <a:latin typeface="Söhne"/>
              </a:rPr>
              <a:t>LinkBin</a:t>
            </a:r>
            <a:r>
              <a:rPr lang="en-US" sz="2900" b="0" i="0" dirty="0">
                <a:solidFill>
                  <a:schemeClr val="bg2">
                    <a:lumMod val="60000"/>
                    <a:lumOff val="40000"/>
                  </a:schemeClr>
                </a:solidFill>
                <a:effectLst/>
                <a:latin typeface="Söhne"/>
              </a:rPr>
              <a:t> motivates individuals to take action and make a positive difference in their communities.</a:t>
            </a:r>
          </a:p>
          <a:p>
            <a:pPr algn="l">
              <a:buFont typeface="+mj-lt"/>
              <a:buAutoNum type="arabicPeriod"/>
            </a:pPr>
            <a:r>
              <a:rPr lang="en-US" sz="2900" b="0" i="0" dirty="0">
                <a:solidFill>
                  <a:schemeClr val="bg2">
                    <a:lumMod val="60000"/>
                    <a:lumOff val="40000"/>
                  </a:schemeClr>
                </a:solidFill>
                <a:effectLst/>
                <a:latin typeface="Söhne"/>
              </a:rPr>
              <a:t>Rewards and Incentives: </a:t>
            </a:r>
            <a:r>
              <a:rPr lang="en-US" sz="2900" b="0" i="0" dirty="0" err="1">
                <a:solidFill>
                  <a:schemeClr val="bg2">
                    <a:lumMod val="60000"/>
                    <a:lumOff val="40000"/>
                  </a:schemeClr>
                </a:solidFill>
                <a:effectLst/>
                <a:latin typeface="Söhne"/>
              </a:rPr>
              <a:t>LinkBin</a:t>
            </a:r>
            <a:r>
              <a:rPr lang="en-US" sz="2900" b="0" i="0" dirty="0">
                <a:solidFill>
                  <a:schemeClr val="bg2">
                    <a:lumMod val="60000"/>
                    <a:lumOff val="40000"/>
                  </a:schemeClr>
                </a:solidFill>
                <a:effectLst/>
                <a:latin typeface="Söhne"/>
              </a:rPr>
              <a:t> may collaborate with local businesses or organizations to provide rewards and incentives for users who consistently maintain clean bins. These rewards can range from discounts on local products or services to special privileges within the community. By offering tangible benefits, </a:t>
            </a:r>
            <a:r>
              <a:rPr lang="en-US" sz="2900" b="0" i="0" dirty="0" err="1">
                <a:solidFill>
                  <a:schemeClr val="bg2">
                    <a:lumMod val="60000"/>
                    <a:lumOff val="40000"/>
                  </a:schemeClr>
                </a:solidFill>
                <a:effectLst/>
                <a:latin typeface="Söhne"/>
              </a:rPr>
              <a:t>LinkBin</a:t>
            </a:r>
            <a:r>
              <a:rPr lang="en-US" sz="2900" b="0" i="0" dirty="0">
                <a:solidFill>
                  <a:schemeClr val="bg2">
                    <a:lumMod val="60000"/>
                    <a:lumOff val="40000"/>
                  </a:schemeClr>
                </a:solidFill>
                <a:effectLst/>
                <a:latin typeface="Söhne"/>
              </a:rPr>
              <a:t> encourages individuals to actively participate in the initiative.</a:t>
            </a:r>
          </a:p>
          <a:p>
            <a:pPr algn="l">
              <a:buFont typeface="+mj-lt"/>
              <a:buAutoNum type="arabicPeriod"/>
            </a:pPr>
            <a:r>
              <a:rPr lang="en-US" sz="2900" b="0" i="0" dirty="0">
                <a:solidFill>
                  <a:schemeClr val="bg2">
                    <a:lumMod val="60000"/>
                    <a:lumOff val="40000"/>
                  </a:schemeClr>
                </a:solidFill>
                <a:effectLst/>
                <a:latin typeface="Söhne"/>
              </a:rPr>
              <a:t>Progress Tracking: </a:t>
            </a:r>
            <a:r>
              <a:rPr lang="en-US" sz="2900" b="0" i="0" dirty="0" err="1">
                <a:solidFill>
                  <a:schemeClr val="bg2">
                    <a:lumMod val="60000"/>
                    <a:lumOff val="40000"/>
                  </a:schemeClr>
                </a:solidFill>
                <a:effectLst/>
                <a:latin typeface="Söhne"/>
              </a:rPr>
              <a:t>LinkBin</a:t>
            </a:r>
            <a:r>
              <a:rPr lang="en-US" sz="2900" b="0" i="0" dirty="0">
                <a:solidFill>
                  <a:schemeClr val="bg2">
                    <a:lumMod val="60000"/>
                    <a:lumOff val="40000"/>
                  </a:schemeClr>
                </a:solidFill>
                <a:effectLst/>
                <a:latin typeface="Söhne"/>
              </a:rPr>
              <a:t> allows users to track their progress in maintaining clean bins over time. This feature enables individuals to visualize their impact and see the positive changes they have made. By witnessing their progress, users are motivated to continue their efforts and strive for even better results.</a:t>
            </a:r>
          </a:p>
          <a:p>
            <a:pPr algn="l">
              <a:buFont typeface="+mj-lt"/>
              <a:buAutoNum type="arabicPeriod"/>
            </a:pPr>
            <a:r>
              <a:rPr lang="en-US" sz="2900" b="0" i="0" dirty="0">
                <a:solidFill>
                  <a:schemeClr val="bg2">
                    <a:lumMod val="60000"/>
                    <a:lumOff val="40000"/>
                  </a:schemeClr>
                </a:solidFill>
                <a:effectLst/>
                <a:latin typeface="Söhne"/>
              </a:rPr>
              <a:t>Community Challenges: </a:t>
            </a:r>
            <a:r>
              <a:rPr lang="en-US" sz="2900" b="0" i="0" dirty="0" err="1">
                <a:solidFill>
                  <a:schemeClr val="bg2">
                    <a:lumMod val="60000"/>
                    <a:lumOff val="40000"/>
                  </a:schemeClr>
                </a:solidFill>
                <a:effectLst/>
                <a:latin typeface="Söhne"/>
              </a:rPr>
              <a:t>LinkBin</a:t>
            </a:r>
            <a:r>
              <a:rPr lang="en-US" sz="2900" b="0" i="0" dirty="0">
                <a:solidFill>
                  <a:schemeClr val="bg2">
                    <a:lumMod val="60000"/>
                    <a:lumOff val="40000"/>
                  </a:schemeClr>
                </a:solidFill>
                <a:effectLst/>
                <a:latin typeface="Söhne"/>
              </a:rPr>
              <a:t> may organize community challenges or competitions related to clean bins. These challenges create a sense of excitement and motivation among participants, as they strive to achieve specific goals or targets. By fostering a sense of friendly competition, </a:t>
            </a:r>
            <a:r>
              <a:rPr lang="en-US" sz="2900" b="0" i="0" dirty="0" err="1">
                <a:solidFill>
                  <a:schemeClr val="bg2">
                    <a:lumMod val="60000"/>
                    <a:lumOff val="40000"/>
                  </a:schemeClr>
                </a:solidFill>
                <a:effectLst/>
                <a:latin typeface="Söhne"/>
              </a:rPr>
              <a:t>LinkBin</a:t>
            </a:r>
            <a:r>
              <a:rPr lang="en-US" sz="2900" b="0" i="0" dirty="0">
                <a:solidFill>
                  <a:schemeClr val="bg2">
                    <a:lumMod val="60000"/>
                    <a:lumOff val="40000"/>
                  </a:schemeClr>
                </a:solidFill>
                <a:effectLst/>
                <a:latin typeface="Söhne"/>
              </a:rPr>
              <a:t> encourages individuals to maintain clean bins and contribute to a cleaner environment</a:t>
            </a:r>
            <a:r>
              <a:rPr lang="en-US" sz="2900" b="0" i="0" dirty="0">
                <a:solidFill>
                  <a:srgbClr val="374151"/>
                </a:solidFill>
                <a:effectLst/>
                <a:latin typeface="Söhne"/>
              </a:rPr>
              <a:t>.</a:t>
            </a:r>
            <a:endParaRPr lang="en-IN" dirty="0"/>
          </a:p>
        </p:txBody>
      </p:sp>
    </p:spTree>
    <p:extLst>
      <p:ext uri="{BB962C8B-B14F-4D97-AF65-F5344CB8AC3E}">
        <p14:creationId xmlns:p14="http://schemas.microsoft.com/office/powerpoint/2010/main" val="50194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D55C-7D90-800C-0652-05391358211B}"/>
              </a:ext>
            </a:extLst>
          </p:cNvPr>
          <p:cNvSpPr>
            <a:spLocks noGrp="1"/>
          </p:cNvSpPr>
          <p:nvPr>
            <p:ph type="title"/>
          </p:nvPr>
        </p:nvSpPr>
        <p:spPr>
          <a:xfrm>
            <a:off x="913795" y="376335"/>
            <a:ext cx="10353762" cy="970450"/>
          </a:xfrm>
        </p:spPr>
        <p:txBody>
          <a:bodyPr>
            <a:normAutofit/>
          </a:bodyPr>
          <a:lstStyle/>
          <a:p>
            <a:r>
              <a:rPr lang="en-IN" b="0" i="0" dirty="0">
                <a:solidFill>
                  <a:schemeClr val="accent2">
                    <a:lumMod val="60000"/>
                    <a:lumOff val="40000"/>
                  </a:schemeClr>
                </a:solidFill>
                <a:effectLst/>
                <a:latin typeface="Söhne"/>
              </a:rPr>
              <a:t>Impact and Benefits</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C13086C5-6769-4B53-11E5-B519D37FA1D7}"/>
              </a:ext>
            </a:extLst>
          </p:cNvPr>
          <p:cNvSpPr>
            <a:spLocks noGrp="1"/>
          </p:cNvSpPr>
          <p:nvPr>
            <p:ph idx="1"/>
          </p:nvPr>
        </p:nvSpPr>
        <p:spPr>
          <a:xfrm>
            <a:off x="913795" y="1598710"/>
            <a:ext cx="10353762" cy="4882955"/>
          </a:xfrm>
        </p:spPr>
        <p:txBody>
          <a:bodyPr>
            <a:normAutofit fontScale="62500" lnSpcReduction="20000"/>
          </a:bodyPr>
          <a:lstStyle/>
          <a:p>
            <a:r>
              <a:rPr lang="en-US" sz="2900" b="0" i="0" dirty="0">
                <a:solidFill>
                  <a:schemeClr val="accent3">
                    <a:lumMod val="60000"/>
                    <a:lumOff val="40000"/>
                  </a:schemeClr>
                </a:solidFill>
                <a:effectLst/>
                <a:latin typeface="Söhne"/>
              </a:rPr>
              <a:t>Environmental Impact: By promoting proper waste segregation and recycling, </a:t>
            </a:r>
            <a:r>
              <a:rPr lang="en-US" sz="2900" b="0" i="0" dirty="0" err="1">
                <a:solidFill>
                  <a:schemeClr val="accent3">
                    <a:lumMod val="60000"/>
                    <a:lumOff val="40000"/>
                  </a:schemeClr>
                </a:solidFill>
                <a:effectLst/>
                <a:latin typeface="Söhne"/>
              </a:rPr>
              <a:t>LinkBin</a:t>
            </a:r>
            <a:r>
              <a:rPr lang="en-US" sz="2900" b="0" i="0" dirty="0">
                <a:solidFill>
                  <a:schemeClr val="accent3">
                    <a:lumMod val="60000"/>
                    <a:lumOff val="40000"/>
                  </a:schemeClr>
                </a:solidFill>
                <a:effectLst/>
                <a:latin typeface="Söhne"/>
              </a:rPr>
              <a:t> aims to reduce the amount of waste that ends up in landfills or is improperly disposed of. This helps in minimizing the negative environmental impact caused by waste pollution and contributes to a cleaner and greener environment.</a:t>
            </a:r>
          </a:p>
          <a:p>
            <a:r>
              <a:rPr lang="en-US" sz="2900" b="0" i="0" dirty="0">
                <a:solidFill>
                  <a:schemeClr val="accent3">
                    <a:lumMod val="60000"/>
                    <a:lumOff val="40000"/>
                  </a:schemeClr>
                </a:solidFill>
                <a:effectLst/>
                <a:latin typeface="Söhne"/>
              </a:rPr>
              <a:t>Efficient Waste Management: </a:t>
            </a:r>
            <a:r>
              <a:rPr lang="en-US" sz="2900" b="0" i="0" dirty="0" err="1">
                <a:solidFill>
                  <a:schemeClr val="accent3">
                    <a:lumMod val="60000"/>
                    <a:lumOff val="40000"/>
                  </a:schemeClr>
                </a:solidFill>
                <a:effectLst/>
                <a:latin typeface="Söhne"/>
              </a:rPr>
              <a:t>LinkBin</a:t>
            </a:r>
            <a:r>
              <a:rPr lang="en-US" sz="2900" b="0" i="0" dirty="0">
                <a:solidFill>
                  <a:schemeClr val="accent3">
                    <a:lumMod val="60000"/>
                    <a:lumOff val="40000"/>
                  </a:schemeClr>
                </a:solidFill>
                <a:effectLst/>
                <a:latin typeface="Söhne"/>
              </a:rPr>
              <a:t> provides real-time monitoring of trash bin status and dust levels, allowing waste management authorities to optimize their collection schedules. This leads to more efficient waste management practices, reducing costs associated with unnecessary pickups and ensuring timely disposal of waste.</a:t>
            </a:r>
          </a:p>
          <a:p>
            <a:r>
              <a:rPr lang="en-US" sz="2900" b="0" i="0" dirty="0">
                <a:solidFill>
                  <a:schemeClr val="accent3">
                    <a:lumMod val="60000"/>
                    <a:lumOff val="40000"/>
                  </a:schemeClr>
                </a:solidFill>
                <a:effectLst/>
                <a:latin typeface="Söhne"/>
              </a:rPr>
              <a:t>Incentivizing Recycling: The reward system implemented in </a:t>
            </a:r>
            <a:r>
              <a:rPr lang="en-US" sz="2900" b="0" i="0" dirty="0" err="1">
                <a:solidFill>
                  <a:schemeClr val="accent3">
                    <a:lumMod val="60000"/>
                    <a:lumOff val="40000"/>
                  </a:schemeClr>
                </a:solidFill>
                <a:effectLst/>
                <a:latin typeface="Söhne"/>
              </a:rPr>
              <a:t>LinkBin</a:t>
            </a:r>
            <a:r>
              <a:rPr lang="en-US" sz="2900" b="0" i="0" dirty="0">
                <a:solidFill>
                  <a:schemeClr val="accent3">
                    <a:lumMod val="60000"/>
                    <a:lumOff val="40000"/>
                  </a:schemeClr>
                </a:solidFill>
                <a:effectLst/>
                <a:latin typeface="Söhne"/>
              </a:rPr>
              <a:t> motivates individuals and businesses to actively participate in recycling initiatives. By offering incentives such as digital tokens or discounts for recycling their waste, </a:t>
            </a:r>
            <a:r>
              <a:rPr lang="en-US" sz="2900" b="0" i="0" dirty="0" err="1">
                <a:solidFill>
                  <a:schemeClr val="accent3">
                    <a:lumMod val="60000"/>
                    <a:lumOff val="40000"/>
                  </a:schemeClr>
                </a:solidFill>
                <a:effectLst/>
                <a:latin typeface="Söhne"/>
              </a:rPr>
              <a:t>LinkBin</a:t>
            </a:r>
            <a:r>
              <a:rPr lang="en-US" sz="2900" b="0" i="0" dirty="0">
                <a:solidFill>
                  <a:schemeClr val="accent3">
                    <a:lumMod val="60000"/>
                    <a:lumOff val="40000"/>
                  </a:schemeClr>
                </a:solidFill>
                <a:effectLst/>
                <a:latin typeface="Söhne"/>
              </a:rPr>
              <a:t> encourages responsible waste disposal and promotes a culture of sustainability.</a:t>
            </a:r>
          </a:p>
          <a:p>
            <a:r>
              <a:rPr lang="en-US" sz="2900" b="0" i="0" dirty="0">
                <a:solidFill>
                  <a:schemeClr val="accent3">
                    <a:lumMod val="60000"/>
                    <a:lumOff val="40000"/>
                  </a:schemeClr>
                </a:solidFill>
                <a:effectLst/>
                <a:latin typeface="Söhne"/>
              </a:rPr>
              <a:t>Community Engagement: </a:t>
            </a:r>
            <a:r>
              <a:rPr lang="en-US" sz="2900" b="0" i="0" dirty="0" err="1">
                <a:solidFill>
                  <a:schemeClr val="accent3">
                    <a:lumMod val="60000"/>
                    <a:lumOff val="40000"/>
                  </a:schemeClr>
                </a:solidFill>
                <a:effectLst/>
                <a:latin typeface="Söhne"/>
              </a:rPr>
              <a:t>LinkBin</a:t>
            </a:r>
            <a:r>
              <a:rPr lang="en-US" sz="2900" b="0" i="0" dirty="0">
                <a:solidFill>
                  <a:schemeClr val="accent3">
                    <a:lumMod val="60000"/>
                    <a:lumOff val="40000"/>
                  </a:schemeClr>
                </a:solidFill>
                <a:effectLst/>
                <a:latin typeface="Söhne"/>
              </a:rPr>
              <a:t> fosters community engagement by creating awareness about the importance of waste management and recycling. It educates users about the impact of their actions on the environment and encourages them to take an active role in preserving the planet.</a:t>
            </a:r>
          </a:p>
          <a:p>
            <a:r>
              <a:rPr lang="en-US" sz="2900" b="0" i="0" dirty="0">
                <a:solidFill>
                  <a:schemeClr val="accent3">
                    <a:lumMod val="60000"/>
                    <a:lumOff val="40000"/>
                  </a:schemeClr>
                </a:solidFill>
                <a:effectLst/>
                <a:latin typeface="Söhne"/>
              </a:rPr>
              <a:t>Transparency and Trust: By leveraging blockchain technology, </a:t>
            </a:r>
            <a:r>
              <a:rPr lang="en-US" sz="2900" b="0" i="0" dirty="0" err="1">
                <a:solidFill>
                  <a:schemeClr val="accent3">
                    <a:lumMod val="60000"/>
                    <a:lumOff val="40000"/>
                  </a:schemeClr>
                </a:solidFill>
                <a:effectLst/>
                <a:latin typeface="Söhne"/>
              </a:rPr>
              <a:t>LinkBin</a:t>
            </a:r>
            <a:r>
              <a:rPr lang="en-US" sz="2900" b="0" i="0" dirty="0">
                <a:solidFill>
                  <a:schemeClr val="accent3">
                    <a:lumMod val="60000"/>
                    <a:lumOff val="40000"/>
                  </a:schemeClr>
                </a:solidFill>
                <a:effectLst/>
                <a:latin typeface="Söhne"/>
              </a:rPr>
              <a:t> ensures transparency and trust in the waste management process. The immutable nature of the blockchain provides a tamper-proof record of transactions and data, instilling confidence in users and stakeholders regarding the accuracy and fairness of the system.</a:t>
            </a:r>
          </a:p>
          <a:p>
            <a:pPr marL="36900" indent="0">
              <a:buNone/>
            </a:pPr>
            <a:endParaRPr lang="en-IN" dirty="0"/>
          </a:p>
        </p:txBody>
      </p:sp>
    </p:spTree>
    <p:extLst>
      <p:ext uri="{BB962C8B-B14F-4D97-AF65-F5344CB8AC3E}">
        <p14:creationId xmlns:p14="http://schemas.microsoft.com/office/powerpoint/2010/main" val="347548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A69F-2411-AAFF-9E7C-F0AB7C1A67EA}"/>
              </a:ext>
            </a:extLst>
          </p:cNvPr>
          <p:cNvSpPr>
            <a:spLocks noGrp="1"/>
          </p:cNvSpPr>
          <p:nvPr>
            <p:ph type="title"/>
          </p:nvPr>
        </p:nvSpPr>
        <p:spPr>
          <a:xfrm>
            <a:off x="839150" y="46587"/>
            <a:ext cx="10353762" cy="970450"/>
          </a:xfrm>
        </p:spPr>
        <p:txBody>
          <a:bodyPr/>
          <a:lstStyle/>
          <a:p>
            <a:r>
              <a:rPr lang="en-IN" dirty="0"/>
              <a:t>Conclusion</a:t>
            </a:r>
          </a:p>
        </p:txBody>
      </p:sp>
      <p:sp>
        <p:nvSpPr>
          <p:cNvPr id="3" name="Content Placeholder 2">
            <a:extLst>
              <a:ext uri="{FF2B5EF4-FFF2-40B4-BE49-F238E27FC236}">
                <a16:creationId xmlns:a16="http://schemas.microsoft.com/office/drawing/2014/main" id="{83D495E6-7928-BCE1-3195-FC12F5FF3D28}"/>
              </a:ext>
            </a:extLst>
          </p:cNvPr>
          <p:cNvSpPr>
            <a:spLocks noGrp="1"/>
          </p:cNvSpPr>
          <p:nvPr>
            <p:ph idx="1"/>
          </p:nvPr>
        </p:nvSpPr>
        <p:spPr>
          <a:xfrm>
            <a:off x="913795" y="1017037"/>
            <a:ext cx="10353762" cy="5604589"/>
          </a:xfrm>
        </p:spPr>
        <p:txBody>
          <a:bodyPr>
            <a:noAutofit/>
          </a:bodyPr>
          <a:lstStyle/>
          <a:p>
            <a:pPr algn="l"/>
            <a:r>
              <a:rPr lang="en-US" b="0" i="0" dirty="0">
                <a:solidFill>
                  <a:schemeClr val="accent3">
                    <a:lumMod val="40000"/>
                    <a:lumOff val="60000"/>
                  </a:schemeClr>
                </a:solidFill>
                <a:effectLst/>
                <a:latin typeface="Söhne"/>
              </a:rPr>
              <a:t>In conclusion, the </a:t>
            </a:r>
            <a:r>
              <a:rPr lang="en-US" b="0" i="0" dirty="0" err="1">
                <a:solidFill>
                  <a:schemeClr val="accent3">
                    <a:lumMod val="40000"/>
                    <a:lumOff val="60000"/>
                  </a:schemeClr>
                </a:solidFill>
                <a:effectLst/>
                <a:latin typeface="Söhne"/>
              </a:rPr>
              <a:t>LinkBin</a:t>
            </a:r>
            <a:r>
              <a:rPr lang="en-US" b="0" i="0" dirty="0">
                <a:solidFill>
                  <a:schemeClr val="accent3">
                    <a:lumMod val="40000"/>
                    <a:lumOff val="60000"/>
                  </a:schemeClr>
                </a:solidFill>
                <a:effectLst/>
                <a:latin typeface="Söhne"/>
              </a:rPr>
              <a:t> project aims to revolutionize waste management by combining IoT technology, </a:t>
            </a:r>
            <a:r>
              <a:rPr lang="en-US" b="0" i="0" dirty="0" err="1">
                <a:solidFill>
                  <a:schemeClr val="accent3">
                    <a:lumMod val="40000"/>
                    <a:lumOff val="60000"/>
                  </a:schemeClr>
                </a:solidFill>
                <a:effectLst/>
                <a:latin typeface="Söhne"/>
              </a:rPr>
              <a:t>Chainlink</a:t>
            </a:r>
            <a:r>
              <a:rPr lang="en-US" b="0" i="0" dirty="0">
                <a:solidFill>
                  <a:schemeClr val="accent3">
                    <a:lumMod val="40000"/>
                    <a:lumOff val="60000"/>
                  </a:schemeClr>
                </a:solidFill>
                <a:effectLst/>
                <a:latin typeface="Söhne"/>
              </a:rPr>
              <a:t> oracles, and a user-friendly interface. By leveraging real-time data from smart trash bins, </a:t>
            </a:r>
            <a:r>
              <a:rPr lang="en-US" b="0" i="0" dirty="0" err="1">
                <a:solidFill>
                  <a:schemeClr val="accent3">
                    <a:lumMod val="40000"/>
                    <a:lumOff val="60000"/>
                  </a:schemeClr>
                </a:solidFill>
                <a:effectLst/>
                <a:latin typeface="Söhne"/>
              </a:rPr>
              <a:t>LinkBin</a:t>
            </a:r>
            <a:r>
              <a:rPr lang="en-US" b="0" i="0" dirty="0">
                <a:solidFill>
                  <a:schemeClr val="accent3">
                    <a:lumMod val="40000"/>
                    <a:lumOff val="60000"/>
                  </a:schemeClr>
                </a:solidFill>
                <a:effectLst/>
                <a:latin typeface="Söhne"/>
              </a:rPr>
              <a:t> enables efficient waste collection, recycling, and incentivizes users for their contributions.</a:t>
            </a:r>
          </a:p>
          <a:p>
            <a:pPr algn="l"/>
            <a:r>
              <a:rPr lang="en-US" b="0" i="0" dirty="0">
                <a:solidFill>
                  <a:schemeClr val="accent3">
                    <a:lumMod val="40000"/>
                    <a:lumOff val="60000"/>
                  </a:schemeClr>
                </a:solidFill>
                <a:effectLst/>
                <a:latin typeface="Söhne"/>
              </a:rPr>
              <a:t>Through the implementation of IoT sensors, the project accurately measures the dust level in trash bins, allowing for optimized waste collection schedules. The integration of </a:t>
            </a:r>
            <a:r>
              <a:rPr lang="en-US" b="0" i="0" dirty="0" err="1">
                <a:solidFill>
                  <a:schemeClr val="accent3">
                    <a:lumMod val="40000"/>
                    <a:lumOff val="60000"/>
                  </a:schemeClr>
                </a:solidFill>
                <a:effectLst/>
                <a:latin typeface="Söhne"/>
              </a:rPr>
              <a:t>Chainlink</a:t>
            </a:r>
            <a:r>
              <a:rPr lang="en-US" b="0" i="0" dirty="0">
                <a:solidFill>
                  <a:schemeClr val="accent3">
                    <a:lumMod val="40000"/>
                    <a:lumOff val="60000"/>
                  </a:schemeClr>
                </a:solidFill>
                <a:effectLst/>
                <a:latin typeface="Söhne"/>
              </a:rPr>
              <a:t> oracles ensures trust and transparency in data retrieval, enabling secure and reliable interactions between the blockchain and the physical world.</a:t>
            </a:r>
          </a:p>
          <a:p>
            <a:pPr algn="l"/>
            <a:r>
              <a:rPr lang="en-US" b="0" i="0" dirty="0">
                <a:solidFill>
                  <a:schemeClr val="accent3">
                    <a:lumMod val="40000"/>
                    <a:lumOff val="60000"/>
                  </a:schemeClr>
                </a:solidFill>
                <a:effectLst/>
                <a:latin typeface="Söhne"/>
              </a:rPr>
              <a:t>The </a:t>
            </a:r>
            <a:r>
              <a:rPr lang="en-US" b="0" i="0" dirty="0" err="1">
                <a:solidFill>
                  <a:schemeClr val="accent3">
                    <a:lumMod val="40000"/>
                    <a:lumOff val="60000"/>
                  </a:schemeClr>
                </a:solidFill>
                <a:effectLst/>
                <a:latin typeface="Söhne"/>
              </a:rPr>
              <a:t>LinkBin</a:t>
            </a:r>
            <a:r>
              <a:rPr lang="en-US" b="0" i="0" dirty="0">
                <a:solidFill>
                  <a:schemeClr val="accent3">
                    <a:lumMod val="40000"/>
                    <a:lumOff val="60000"/>
                  </a:schemeClr>
                </a:solidFill>
                <a:effectLst/>
                <a:latin typeface="Söhne"/>
              </a:rPr>
              <a:t> platform offers a user-friendly interface where individuals can monitor the status of their assigned trash bins, track their contributions, and receive rewards based on their recycling efforts. The gamification element adds a fun and engaging aspect to waste management, encouraging users to actively participate and make a positive impact on the environment.</a:t>
            </a:r>
          </a:p>
          <a:p>
            <a:pPr algn="l"/>
            <a:r>
              <a:rPr lang="en-US" b="0" i="0" dirty="0">
                <a:solidFill>
                  <a:schemeClr val="accent3">
                    <a:lumMod val="40000"/>
                    <a:lumOff val="60000"/>
                  </a:schemeClr>
                </a:solidFill>
                <a:effectLst/>
                <a:latin typeface="Söhne"/>
              </a:rPr>
              <a:t>By incentivizing recycling and responsible waste disposal, </a:t>
            </a:r>
            <a:r>
              <a:rPr lang="en-US" b="0" i="0" dirty="0" err="1">
                <a:solidFill>
                  <a:schemeClr val="accent3">
                    <a:lumMod val="40000"/>
                    <a:lumOff val="60000"/>
                  </a:schemeClr>
                </a:solidFill>
                <a:effectLst/>
                <a:latin typeface="Söhne"/>
              </a:rPr>
              <a:t>LinkBin</a:t>
            </a:r>
            <a:r>
              <a:rPr lang="en-US" b="0" i="0" dirty="0">
                <a:solidFill>
                  <a:schemeClr val="accent3">
                    <a:lumMod val="40000"/>
                    <a:lumOff val="60000"/>
                  </a:schemeClr>
                </a:solidFill>
                <a:effectLst/>
                <a:latin typeface="Söhne"/>
              </a:rPr>
              <a:t> promotes a sustainable approach to waste management and contributes to the reduction of environmental pollution. It empowers individuals to become active participants in creating a cleaner and greener future.</a:t>
            </a:r>
            <a:br>
              <a:rPr lang="en-US" sz="1800" dirty="0"/>
            </a:br>
            <a:endParaRPr lang="en-IN" sz="1800" dirty="0"/>
          </a:p>
        </p:txBody>
      </p:sp>
    </p:spTree>
    <p:extLst>
      <p:ext uri="{BB962C8B-B14F-4D97-AF65-F5344CB8AC3E}">
        <p14:creationId xmlns:p14="http://schemas.microsoft.com/office/powerpoint/2010/main" val="2395155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156</TotalTime>
  <Words>1257</Words>
  <Application>Microsoft Office PowerPoint</Application>
  <PresentationFormat>Widescreen</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Slate</vt:lpstr>
      <vt:lpstr>PowerPoint Presentation</vt:lpstr>
      <vt:lpstr>Problem: Inefficient Waste Management System</vt:lpstr>
      <vt:lpstr>Solution: LinkBin - Revolutionizing Waste Management</vt:lpstr>
      <vt:lpstr>Market Opportunity : Transforming Waste Management for a Sustainable Future</vt:lpstr>
      <vt:lpstr>Business Model</vt:lpstr>
      <vt:lpstr>Technology Stack</vt:lpstr>
      <vt:lpstr>Encouraging waste management</vt:lpstr>
      <vt:lpstr>Impact and Benefits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Monishwar M C</dc:creator>
  <cp:lastModifiedBy>Monishwar M C</cp:lastModifiedBy>
  <cp:revision>3</cp:revision>
  <dcterms:created xsi:type="dcterms:W3CDTF">2023-05-27T16:21:09Z</dcterms:created>
  <dcterms:modified xsi:type="dcterms:W3CDTF">2023-06-12T03:53:19Z</dcterms:modified>
</cp:coreProperties>
</file>