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147470690" r:id="rId2"/>
    <p:sldId id="2147470696" r:id="rId3"/>
    <p:sldId id="2147470697" r:id="rId4"/>
    <p:sldId id="2147470692" r:id="rId5"/>
    <p:sldId id="2147470695" r:id="rId6"/>
    <p:sldId id="21474706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38614-B1AC-4FA7-B840-D6DA08AF5278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92055-C5CF-41E2-BD71-1B8C09D2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2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CB226-4CD3-D468-31B9-BB987E6FB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BB3CC8-478A-4652-09B9-F1B873F8F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B87E85-F0EA-60B3-1223-5F658B794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419" lvl="1" indent="-285750"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A6C47-B2B2-934C-DAB3-1653C0852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1E8DB-6A4C-4C83-82CD-75B2E805777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5E031-0430-DF7F-1088-7C2E164D8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A25702-0592-6BD5-0E4B-7FC5F2993A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410DB0-4619-1D62-83C4-DEABE3147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419" lvl="1" indent="-285750"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9D7BE-52EA-8064-FD67-3E889EEC8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1E8DB-6A4C-4C83-82CD-75B2E805777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15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419" lvl="1" indent="-285750"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1E8DB-6A4C-4C83-82CD-75B2E805777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C5746-BDCE-82E3-B2C5-1140DCFBF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78C4D-3167-D40F-A0BE-AEDC97521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8CF6F3-0FA2-1162-C002-3CAA59A37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419" lvl="1" indent="-285750"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6D4AF-DF28-EED8-5D1A-FE0F2DA23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1E8DB-6A4C-4C83-82CD-75B2E805777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70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419" lvl="1" indent="-285750"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1E8DB-6A4C-4C83-82CD-75B2E805777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5695-D899-8D27-16DB-40C442DB8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347A6-F91C-CCB8-F2F6-53C675D43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8267-877B-4C7F-4DB7-38917AFF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639E-38DF-4ECD-AD61-DB803149773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01000-AA6C-A9ED-C009-CE5FE314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BB06-781F-D009-9E2B-567BEB19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35F-EF03-4C06-BA5B-8CC99FE3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098C-D654-9033-02F1-C208A525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4F298-6CE9-678D-4A53-3EEF88F6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2A42-2288-385E-9CE2-642EAC5F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639E-38DF-4ECD-AD61-DB803149773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32C3-607B-8922-C131-173D904F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5BE23-FA94-F5B6-ECDD-45FC41D6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35F-EF03-4C06-BA5B-8CC99FE3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5E8AC-9DA3-79D3-C610-AE457C5FE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73BFC-9B0D-DA2E-F74D-59361F33D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159A4-B68F-35BD-DF4D-73350DA9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639E-38DF-4ECD-AD61-DB803149773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0F61-6460-F2A0-D341-B0E6EF0B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97F8-5A42-925C-5A7B-4DCA6407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35F-EF03-4C06-BA5B-8CC99FE3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3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19B4-84A1-47DD-B01B-CCD8F85664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2" y="1517904"/>
            <a:ext cx="7150608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319E07-9352-4F02-AAEE-A1442A295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49" y="2697480"/>
            <a:ext cx="7150608" cy="932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enter presentation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1CB855-D148-4D9C-B2EB-999FD9DB8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504" y="5175504"/>
            <a:ext cx="2962656" cy="5120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Presenter name or location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AAAFA79D-0CD4-4ED4-841D-71409F0CB99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069378" y="4403761"/>
            <a:ext cx="4238177" cy="2454240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98246">
                <a:srgbClr val="0099FF"/>
              </a:gs>
              <a:gs pos="0">
                <a:srgbClr val="00FF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2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C1639-CF78-4C0D-BF70-E0AD93858952}"/>
              </a:ext>
            </a:extLst>
          </p:cNvPr>
          <p:cNvSpPr/>
          <p:nvPr userDrawn="1"/>
        </p:nvSpPr>
        <p:spPr>
          <a:xfrm>
            <a:off x="9307555" y="0"/>
            <a:ext cx="2884445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1C9D0D1B-1556-45DE-8E62-58DF6823BCE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9307553" y="5189519"/>
            <a:ext cx="2872571" cy="1668482"/>
          </a:xfrm>
          <a:prstGeom prst="rtTriangle">
            <a:avLst/>
          </a:prstGeom>
          <a:solidFill>
            <a:srgbClr val="666666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A9089262-F6A2-4435-9664-EDC788B685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V="1">
            <a:off x="9307554" y="1477258"/>
            <a:ext cx="2884445" cy="1668483"/>
          </a:xfrm>
          <a:prstGeom prst="rtTriangle">
            <a:avLst/>
          </a:prstGeom>
          <a:solidFill>
            <a:srgbClr val="CCCCCC"/>
          </a:solidFill>
          <a:ln>
            <a:noFill/>
          </a:ln>
          <a:effectLst/>
        </p:spPr>
        <p:txBody>
          <a:bodyPr vert="horz" wrap="square" lIns="36556" tIns="36556" rIns="36556" bIns="36556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51C97-1B13-4560-8381-70F9ADDDF195}"/>
              </a:ext>
            </a:extLst>
          </p:cNvPr>
          <p:cNvSpPr/>
          <p:nvPr userDrawn="1"/>
        </p:nvSpPr>
        <p:spPr>
          <a:xfrm>
            <a:off x="9307554" y="2"/>
            <a:ext cx="2884445" cy="1476651"/>
          </a:xfrm>
          <a:prstGeom prst="rect">
            <a:avLst/>
          </a:prstGeom>
          <a:solidFill>
            <a:srgbClr val="CCCCCC"/>
          </a:solidFill>
          <a:ln w="9525" cap="flat" cmpd="sng" algn="ctr">
            <a:noFill/>
            <a:prstDash val="solid"/>
          </a:ln>
          <a:effectLst/>
        </p:spPr>
        <p:txBody>
          <a:bodyPr lIns="121867" tIns="0" rIns="121867" bIns="0" rtlCol="0" anchor="ctr"/>
          <a:lstStyle/>
          <a:p>
            <a:pPr marL="0" marR="0" lvl="0" indent="0" algn="ctr" defTabSz="914126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D9140-9B02-2745-0630-BAE02DB3CC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0" y="563226"/>
            <a:ext cx="4034665" cy="5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40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-1col-5D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2C8C-BBC3-4CB4-A679-24462238F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28832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enter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AC1D-C901-4858-A756-4CE03BC356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32688"/>
            <a:ext cx="11228832" cy="365760"/>
          </a:xfrm>
        </p:spPr>
        <p:txBody>
          <a:bodyPr/>
          <a:lstStyle>
            <a:lvl1pPr marL="0" indent="0">
              <a:buNone/>
              <a:defRPr sz="23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enter subhead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CBA71D9-675A-4F40-94DA-6A30D93681D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6094412" y="6340477"/>
            <a:ext cx="6097588" cy="517525"/>
          </a:xfrm>
          <a:prstGeom prst="rtTriangle">
            <a:avLst/>
          </a:prstGeom>
          <a:gradFill>
            <a:gsLst>
              <a:gs pos="0">
                <a:srgbClr val="00FFFF"/>
              </a:gs>
              <a:gs pos="50000">
                <a:srgbClr val="00C9FF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36566" tIns="36566" rIns="36566" bIns="3656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36000-FC78-4C5F-9205-2DC965F81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318" y="1691640"/>
            <a:ext cx="11277489" cy="40507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8672BD-A51A-4BFF-871D-C2A0721DF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110"/>
            <a:ext cx="2485499" cy="32004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A7E23A8-1F72-E685-C4E7-C8C9CAB150D7}"/>
              </a:ext>
            </a:extLst>
          </p:cNvPr>
          <p:cNvSpPr txBox="1">
            <a:spLocks/>
          </p:cNvSpPr>
          <p:nvPr userDrawn="1"/>
        </p:nvSpPr>
        <p:spPr>
          <a:xfrm>
            <a:off x="2959503" y="6373936"/>
            <a:ext cx="3117237" cy="389702"/>
          </a:xfrm>
          <a:prstGeom prst="rect">
            <a:avLst/>
          </a:prstGeom>
        </p:spPr>
        <p:txBody>
          <a:bodyPr lIns="182832" tIns="0" rIns="0" bIns="0" anchor="ctr"/>
          <a:lstStyle>
            <a:defPPr>
              <a:defRPr lang="en-US"/>
            </a:defPPr>
            <a:lvl1pPr>
              <a:defRPr sz="800">
                <a:solidFill>
                  <a:schemeClr val="accent5"/>
                </a:solidFill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lvl="0"/>
            <a:r>
              <a:rPr lang="en-US" sz="800"/>
              <a:t>© antuit.ai 2023 Proprietary &amp; Confidential; Not for circulation.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30D27-E475-85D5-06B0-6AAB7BB00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7080" y="6401929"/>
            <a:ext cx="1264920" cy="457200"/>
          </a:xfrm>
          <a:prstGeom prst="rect">
            <a:avLst/>
          </a:prstGeom>
        </p:spPr>
        <p:txBody>
          <a:bodyPr vert="horz" lIns="0" tIns="0" rIns="182880" bIns="18288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19F85D4-6AC3-4CF9-A1A5-831DFC2C2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2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F941-6276-0B53-A078-06B4F40D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C1E2B-DC03-6BD1-FA53-D33030BF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90DC-1823-84AD-63FD-4254E48F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639E-38DF-4ECD-AD61-DB803149773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9CA4-B022-513F-DD94-8C8408D0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5E639-954A-1254-8B3A-50259185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35F-EF03-4C06-BA5B-8CC99FE3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129B-55B6-7764-A873-DA0B7B1A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8345F-310D-44FB-940C-155BD1B9B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8EE5A-7B08-F00F-92EA-19DE4F1F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639E-38DF-4ECD-AD61-DB803149773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8D1EA-BCFB-CA4E-852A-5D40D159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996D-21F5-C4A3-77D9-BC35390A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35F-EF03-4C06-BA5B-8CC99FE3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0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6841-10E1-065F-2510-6442E31E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23A8-53A6-17D3-B9E6-AA93567A5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8936F-0454-5321-998C-DBBD3FB32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DD179-0175-22ED-AC33-F9B1ED67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639E-38DF-4ECD-AD61-DB803149773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6C745-0A81-9680-634B-3EACAFFD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F413-19FE-6C3F-98A0-BB964A60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35F-EF03-4C06-BA5B-8CC99FE3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2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8861-E679-8BF3-B4E8-97816CF5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4856D-438D-DFAB-14A7-DDB50810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D8601-D548-DB16-223B-5BBE45BC8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48EAE-C6EC-73AD-A09B-5E4499062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249BD-F977-1A35-EF1D-1A579066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A3826-BED3-A85A-59F9-564766F1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639E-38DF-4ECD-AD61-DB803149773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91ABA-8450-0FF9-4393-C5DE1828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FBDF5-4589-6093-07B6-E0715887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35F-EF03-4C06-BA5B-8CC99FE3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6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F33B-CB5E-338F-C57D-B77364C6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25337-7E09-EBBF-7668-C49959D1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639E-38DF-4ECD-AD61-DB803149773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A3DA0-137F-9C61-B564-2351EABA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D452D-2FE0-8A19-DBCA-614262C8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35F-EF03-4C06-BA5B-8CC99FE3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86243-F6EC-498D-6DD7-20BF8382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639E-38DF-4ECD-AD61-DB803149773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83D80-8805-4503-CAC2-80B5BE7E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872D-FDF5-66C3-7411-919C389D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35F-EF03-4C06-BA5B-8CC99FE3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F84F-2888-827F-F7B9-56D56A1F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47C6-B626-CB79-FD87-CE168E2A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0752D-8D77-FD95-B876-18BB2EDD7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9EA7B-2D91-50F6-E5A2-26F91C9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639E-38DF-4ECD-AD61-DB803149773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DBE8-351D-9EFD-6DD0-B299C31A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69C99-A842-931C-7FEA-7D040AAB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35F-EF03-4C06-BA5B-8CC99FE3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4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93F3-C048-66AA-7714-928CCBB5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5D0B8-D774-DDB0-C9CA-56A367F26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55053-D636-019B-E0D3-9064ED18B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8ECCD-37B3-CCDD-4C91-07103AAD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639E-38DF-4ECD-AD61-DB803149773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C779E-31C8-39AA-7D38-D9E9E044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52E15-0AA7-EA4F-A1C5-EC85FE8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2435F-EF03-4C06-BA5B-8CC99FE3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5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7623D-A59C-C597-EB64-5E54B0C8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73DE7-C807-A496-8467-D5C56A8BC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FC30-EEF6-AB3A-5B8A-13D92A579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E639E-38DF-4ECD-AD61-DB803149773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F3FCA-3E66-F1AA-3E8C-0EC98864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393AB-C492-DC94-B201-6DB8A44A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2435F-EF03-4C06-BA5B-8CC99FE3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8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2938BFD-8960-4FA4-847A-15D5F454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87" y="2624746"/>
            <a:ext cx="8108122" cy="868228"/>
          </a:xfrm>
        </p:spPr>
        <p:txBody>
          <a:bodyPr>
            <a:normAutofit fontScale="90000"/>
          </a:bodyPr>
          <a:lstStyle/>
          <a:p>
            <a:r>
              <a:rPr lang="en-US" dirty="0"/>
              <a:t>Preliminary Analysis– Maintenance Forecast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B7C4A73-969F-4454-A53E-173C2B00CE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Monis Khan</a:t>
            </a:r>
          </a:p>
          <a:p>
            <a:r>
              <a:rPr lang="en-US" dirty="0"/>
              <a:t>01/07/2025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F995E-BADD-4591-ACA3-170A371FB43B}"/>
              </a:ext>
            </a:extLst>
          </p:cNvPr>
          <p:cNvSpPr txBox="1">
            <a:spLocks/>
          </p:cNvSpPr>
          <p:nvPr/>
        </p:nvSpPr>
        <p:spPr>
          <a:xfrm>
            <a:off x="607701" y="3492977"/>
            <a:ext cx="2879813" cy="333201"/>
          </a:xfrm>
          <a:prstGeom prst="rect">
            <a:avLst/>
          </a:prstGeom>
        </p:spPr>
        <p:txBody>
          <a:bodyPr/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31775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3038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97"/>
          </a:p>
        </p:txBody>
      </p:sp>
    </p:spTree>
    <p:extLst>
      <p:ext uri="{BB962C8B-B14F-4D97-AF65-F5344CB8AC3E}">
        <p14:creationId xmlns:p14="http://schemas.microsoft.com/office/powerpoint/2010/main" val="329982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24F8F-1241-EA1D-6856-6986C0805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showing a line&#10;&#10;Description automatically generated">
            <a:extLst>
              <a:ext uri="{FF2B5EF4-FFF2-40B4-BE49-F238E27FC236}">
                <a16:creationId xmlns:a16="http://schemas.microsoft.com/office/drawing/2014/main" id="{883D4576-2556-5529-3915-0E3E63D73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72" y="4502174"/>
            <a:ext cx="7639050" cy="1949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06184B-EA13-20CA-E00B-8CED0592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94" y="317914"/>
            <a:ext cx="9275879" cy="56288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Data Enquiry: </a:t>
            </a:r>
            <a:r>
              <a:rPr lang="en-US" sz="3200" b="1" dirty="0">
                <a:solidFill>
                  <a:schemeClr val="accent1"/>
                </a:solidFill>
              </a:rPr>
              <a:t>TBW Incident</a:t>
            </a:r>
            <a:endParaRPr lang="en-US" sz="32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B42AC-A866-277E-B92F-B63650AA75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5321" y="1035772"/>
            <a:ext cx="11274552" cy="5367066"/>
          </a:xfrm>
        </p:spPr>
        <p:txBody>
          <a:bodyPr>
            <a:normAutofit/>
          </a:bodyPr>
          <a:lstStyle/>
          <a:p>
            <a:pPr marL="514419" lvl="1" indent="-285750"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</a:rPr>
              <a:t>Trend: </a:t>
            </a:r>
            <a:endParaRPr lang="en-US" sz="1800" dirty="0">
              <a:latin typeface="Calibri" panose="020F0502020204030204" pitchFamily="34" charset="0"/>
            </a:endParaRP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Slow upward trend Feb 2023 to Feb 2024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Downward Trend March 2024 to June 2024[</a:t>
            </a:r>
            <a:r>
              <a:rPr lang="en-US" sz="1600" i="1" dirty="0">
                <a:solidFill>
                  <a:srgbClr val="172B4D"/>
                </a:solidFill>
                <a:latin typeface="Calibri" panose="020F0502020204030204" pitchFamily="34" charset="0"/>
              </a:rPr>
              <a:t>Mostly return to normalcy, except June 2024</a:t>
            </a: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]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Sharp dip June 2024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Sharp uptrend June 2024 to Sep 2024.</a:t>
            </a: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72B4D"/>
                </a:solidFill>
                <a:latin typeface="Calibri" panose="020F0502020204030204" pitchFamily="34" charset="0"/>
              </a:rPr>
              <a:t>Intervention: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Possible small intervention – Nov 2023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Large intervention – Feb 2024 or Mar 2024</a:t>
            </a:r>
          </a:p>
          <a:p>
            <a:pPr marL="685869" lvl="2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sz="16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72B4D"/>
                </a:solidFill>
                <a:latin typeface="Calibri" panose="020F0502020204030204" pitchFamily="34" charset="0"/>
              </a:rPr>
              <a:t>Sparsity</a:t>
            </a:r>
            <a:r>
              <a:rPr lang="en-US" sz="1800" dirty="0">
                <a:solidFill>
                  <a:srgbClr val="172B4D"/>
                </a:solidFill>
                <a:latin typeface="Calibri" panose="020F0502020204030204" pitchFamily="34" charset="0"/>
              </a:rPr>
              <a:t>: 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Almost no sparsity at daily weekly, monthly period.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i="0" dirty="0">
              <a:solidFill>
                <a:srgbClr val="172B4D"/>
              </a:solidFill>
              <a:effectLst/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72B4D"/>
                </a:solidFill>
                <a:latin typeface="Calibri" panose="020F0502020204030204" pitchFamily="34" charset="0"/>
              </a:rPr>
              <a:t>Variance: </a:t>
            </a:r>
          </a:p>
          <a:p>
            <a:pPr marL="1028769" lvl="2" indent="-34290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Variable variance.</a:t>
            </a:r>
          </a:p>
          <a:p>
            <a:pPr marL="228669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b="1" i="0" dirty="0">
              <a:solidFill>
                <a:srgbClr val="172B4D"/>
              </a:solidFill>
              <a:effectLst/>
              <a:latin typeface="Calibri" panose="020F0502020204030204" pitchFamily="34" charset="0"/>
            </a:endParaRPr>
          </a:p>
          <a:p>
            <a:pPr marL="1028769" lvl="2" indent="-342900"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</a:pPr>
            <a:endParaRPr lang="en-US" sz="1400" i="0" dirty="0">
              <a:solidFill>
                <a:srgbClr val="172B4D"/>
              </a:solidFill>
              <a:effectLst/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latin typeface="Calibri" panose="020F0502020204030204" pitchFamily="34" charset="0"/>
            </a:endParaRPr>
          </a:p>
          <a:p>
            <a:pPr marL="1146244" lvl="3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b="0" i="0" dirty="0">
              <a:solidFill>
                <a:srgbClr val="172B4D"/>
              </a:solidFill>
              <a:effectLst/>
            </a:endParaRPr>
          </a:p>
          <a:p>
            <a:pPr marL="860494" lvl="3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sz="140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60494" lvl="3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sz="140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5550C-6043-23F3-60DE-7F9AD2C1E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9F85D4-6AC3-4CF9-A1A5-831DFC2C24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6440B-73D4-638D-6CE3-2C9C2BA8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004E-FDB6-EF9A-5232-3BE55BF9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94" y="317914"/>
            <a:ext cx="9275879" cy="56288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Data Enquiry: </a:t>
            </a:r>
            <a:r>
              <a:rPr lang="en-US" sz="3200" b="1" dirty="0">
                <a:solidFill>
                  <a:schemeClr val="accent1"/>
                </a:solidFill>
              </a:rPr>
              <a:t>SD Incident</a:t>
            </a:r>
            <a:endParaRPr lang="en-US" sz="32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41F2A-5409-3E3F-24C4-5AF9461F3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5321" y="1035772"/>
            <a:ext cx="11274552" cy="5367066"/>
          </a:xfrm>
        </p:spPr>
        <p:txBody>
          <a:bodyPr>
            <a:normAutofit/>
          </a:bodyPr>
          <a:lstStyle/>
          <a:p>
            <a:pPr marL="514419" lvl="1" indent="-285750"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</a:rPr>
              <a:t>Trend: </a:t>
            </a:r>
            <a:endParaRPr lang="en-US" sz="1800" dirty="0">
              <a:latin typeface="Calibri" panose="020F0502020204030204" pitchFamily="34" charset="0"/>
            </a:endParaRP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Almost flat trend Feb 2023 to Feb 2024 [slight uptrend].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Sharp dip June 2024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Sharp uptrend June 2024 to Sep 2024</a:t>
            </a: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72B4D"/>
                </a:solidFill>
                <a:latin typeface="Calibri" panose="020F0502020204030204" pitchFamily="34" charset="0"/>
              </a:rPr>
              <a:t>Intervention: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Possible large intervention - Feb 2024 or Mar 2024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July 2024 or Aug 2024</a:t>
            </a: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72B4D"/>
                </a:solidFill>
                <a:latin typeface="Calibri" panose="020F0502020204030204" pitchFamily="34" charset="0"/>
              </a:rPr>
              <a:t>Sparsity</a:t>
            </a:r>
            <a:r>
              <a:rPr lang="en-US" sz="1800" dirty="0">
                <a:solidFill>
                  <a:srgbClr val="172B4D"/>
                </a:solidFill>
                <a:latin typeface="Calibri" panose="020F0502020204030204" pitchFamily="34" charset="0"/>
              </a:rPr>
              <a:t>: 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Almost no sparsity at daily weekly, monthly period.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i="0" dirty="0">
              <a:solidFill>
                <a:srgbClr val="172B4D"/>
              </a:solidFill>
              <a:effectLst/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72B4D"/>
                </a:solidFill>
                <a:latin typeface="Calibri" panose="020F0502020204030204" pitchFamily="34" charset="0"/>
              </a:rPr>
              <a:t>Variance: </a:t>
            </a:r>
          </a:p>
          <a:p>
            <a:pPr marL="1028769" lvl="2" indent="-34290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Constant variance.</a:t>
            </a:r>
          </a:p>
          <a:p>
            <a:pPr marL="228669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b="1" i="0" dirty="0">
              <a:solidFill>
                <a:srgbClr val="172B4D"/>
              </a:solidFill>
              <a:effectLst/>
              <a:latin typeface="Calibri" panose="020F0502020204030204" pitchFamily="34" charset="0"/>
            </a:endParaRPr>
          </a:p>
          <a:p>
            <a:pPr marL="1028769" lvl="2" indent="-342900"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</a:pPr>
            <a:endParaRPr lang="en-US" sz="1400" i="0" dirty="0">
              <a:solidFill>
                <a:srgbClr val="172B4D"/>
              </a:solidFill>
              <a:effectLst/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latin typeface="Calibri" panose="020F0502020204030204" pitchFamily="34" charset="0"/>
            </a:endParaRPr>
          </a:p>
          <a:p>
            <a:pPr marL="1146244" lvl="3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b="0" i="0" dirty="0">
              <a:solidFill>
                <a:srgbClr val="172B4D"/>
              </a:solidFill>
              <a:effectLst/>
            </a:endParaRPr>
          </a:p>
          <a:p>
            <a:pPr marL="860494" lvl="3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sz="140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60494" lvl="3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sz="140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22959-491F-A08F-DEB5-E7FC94B36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9F85D4-6AC3-4CF9-A1A5-831DFC2C241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49F6680F-53D3-1624-ED8C-A142F899A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72" y="4325479"/>
            <a:ext cx="7181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showing a line&#10;&#10;Description automatically generated">
            <a:extLst>
              <a:ext uri="{FF2B5EF4-FFF2-40B4-BE49-F238E27FC236}">
                <a16:creationId xmlns:a16="http://schemas.microsoft.com/office/drawing/2014/main" id="{C0911A4F-5EED-98FE-6032-EFC18F03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204829"/>
            <a:ext cx="8001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6CF41E-1D85-E7FE-2EA6-67BB318A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94" y="317914"/>
            <a:ext cx="9275879" cy="56288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Data Enquiry: </a:t>
            </a:r>
            <a:r>
              <a:rPr lang="en-US" sz="3200" b="1" dirty="0">
                <a:solidFill>
                  <a:schemeClr val="accent1"/>
                </a:solidFill>
              </a:rPr>
              <a:t>TBW Repair</a:t>
            </a:r>
            <a:endParaRPr lang="en-US" sz="32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5C7AD-4C61-034B-82AE-4D059CBE02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5321" y="1035772"/>
            <a:ext cx="11274552" cy="5367066"/>
          </a:xfrm>
        </p:spPr>
        <p:txBody>
          <a:bodyPr>
            <a:normAutofit/>
          </a:bodyPr>
          <a:lstStyle/>
          <a:p>
            <a:pPr marL="514419" lvl="1" indent="-285750"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</a:rPr>
              <a:t>Trend: </a:t>
            </a:r>
            <a:endParaRPr lang="en-US" sz="1800" dirty="0">
              <a:latin typeface="Calibri" panose="020F0502020204030204" pitchFamily="34" charset="0"/>
            </a:endParaRP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Slight upward trend Feb 2023 to Mar 2024.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Flat Mar 2024 to July 2024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Downward trend Aug 2024 to Nov 2024</a:t>
            </a: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72B4D"/>
                </a:solidFill>
                <a:latin typeface="Calibri" panose="020F0502020204030204" pitchFamily="34" charset="0"/>
              </a:rPr>
              <a:t>Intervention: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Feb 2024 or Mar 2024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July 2024 or Aug 2024</a:t>
            </a: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72B4D"/>
                </a:solidFill>
                <a:latin typeface="Calibri" panose="020F0502020204030204" pitchFamily="34" charset="0"/>
              </a:rPr>
              <a:t>Sparsity</a:t>
            </a:r>
            <a:r>
              <a:rPr lang="en-US" sz="1800" dirty="0">
                <a:solidFill>
                  <a:srgbClr val="172B4D"/>
                </a:solidFill>
                <a:latin typeface="Calibri" panose="020F0502020204030204" pitchFamily="34" charset="0"/>
              </a:rPr>
              <a:t>: 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Almost no sparsity at daily weekly, monthly period.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i="0" dirty="0">
              <a:solidFill>
                <a:srgbClr val="172B4D"/>
              </a:solidFill>
              <a:effectLst/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72B4D"/>
                </a:solidFill>
                <a:latin typeface="Calibri" panose="020F0502020204030204" pitchFamily="34" charset="0"/>
              </a:rPr>
              <a:t>Variance: </a:t>
            </a:r>
          </a:p>
          <a:p>
            <a:pPr marL="1028769" lvl="2" indent="-34290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Constant variance.</a:t>
            </a:r>
          </a:p>
          <a:p>
            <a:pPr marL="228669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b="1" i="0" dirty="0">
              <a:solidFill>
                <a:srgbClr val="172B4D"/>
              </a:solidFill>
              <a:effectLst/>
              <a:latin typeface="Calibri" panose="020F0502020204030204" pitchFamily="34" charset="0"/>
            </a:endParaRPr>
          </a:p>
          <a:p>
            <a:pPr marL="1028769" lvl="2" indent="-342900"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</a:pPr>
            <a:endParaRPr lang="en-US" sz="1400" i="0" dirty="0">
              <a:solidFill>
                <a:srgbClr val="172B4D"/>
              </a:solidFill>
              <a:effectLst/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latin typeface="Calibri" panose="020F0502020204030204" pitchFamily="34" charset="0"/>
            </a:endParaRPr>
          </a:p>
          <a:p>
            <a:pPr marL="1146244" lvl="3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b="0" i="0" dirty="0">
              <a:solidFill>
                <a:srgbClr val="172B4D"/>
              </a:solidFill>
              <a:effectLst/>
            </a:endParaRPr>
          </a:p>
          <a:p>
            <a:pPr marL="860494" lvl="3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sz="140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60494" lvl="3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sz="140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1018A-BF03-E0E3-54AD-CF3D8F644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9F85D4-6AC3-4CF9-A1A5-831DFC2C24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FE41B-71A4-713A-B2F2-2B8D8E8C3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9E4B-79A6-E195-C186-BBD3B32B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94" y="317914"/>
            <a:ext cx="9275879" cy="56288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Data Enquiry: </a:t>
            </a:r>
            <a:r>
              <a:rPr lang="en-US" sz="3200" b="1" dirty="0">
                <a:solidFill>
                  <a:schemeClr val="accent1"/>
                </a:solidFill>
              </a:rPr>
              <a:t>Preston Repair</a:t>
            </a:r>
            <a:endParaRPr lang="en-US" sz="32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35152-B567-C865-B672-552D2D134A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5321" y="1035772"/>
            <a:ext cx="11274552" cy="5367066"/>
          </a:xfrm>
        </p:spPr>
        <p:txBody>
          <a:bodyPr>
            <a:normAutofit/>
          </a:bodyPr>
          <a:lstStyle/>
          <a:p>
            <a:pPr marL="514419" lvl="1" indent="-285750"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</a:rPr>
              <a:t>Trend: </a:t>
            </a:r>
            <a:endParaRPr lang="en-US" sz="1800" dirty="0">
              <a:latin typeface="Calibri" panose="020F0502020204030204" pitchFamily="34" charset="0"/>
            </a:endParaRP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Upward Trend.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72B4D"/>
                </a:solidFill>
                <a:latin typeface="Calibri" panose="020F0502020204030204" pitchFamily="34" charset="0"/>
              </a:rPr>
              <a:t>Intervention</a:t>
            </a:r>
            <a:r>
              <a:rPr lang="en-US" sz="1800" dirty="0">
                <a:solidFill>
                  <a:srgbClr val="172B4D"/>
                </a:solidFill>
                <a:latin typeface="Calibri" panose="020F0502020204030204" pitchFamily="34" charset="0"/>
              </a:rPr>
              <a:t>: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Not apparent.</a:t>
            </a: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72B4D"/>
                </a:solidFill>
                <a:latin typeface="Calibri" panose="020F0502020204030204" pitchFamily="34" charset="0"/>
              </a:rPr>
              <a:t>Sparsity </a:t>
            </a:r>
            <a:r>
              <a:rPr lang="en-US" sz="1800" dirty="0">
                <a:solidFill>
                  <a:srgbClr val="172B4D"/>
                </a:solidFill>
                <a:latin typeface="Calibri" panose="020F0502020204030204" pitchFamily="34" charset="0"/>
              </a:rPr>
              <a:t>: 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Almost no sparsity at daily weekly, monthly period.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800" i="0" dirty="0">
              <a:solidFill>
                <a:srgbClr val="172B4D"/>
              </a:solidFill>
              <a:effectLst/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</a:rPr>
              <a:t>Variance</a:t>
            </a:r>
            <a:r>
              <a:rPr lang="en-US" sz="1800" b="1" dirty="0">
                <a:solidFill>
                  <a:srgbClr val="172B4D"/>
                </a:solidFill>
                <a:latin typeface="Calibri" panose="020F0502020204030204" pitchFamily="34" charset="0"/>
              </a:rPr>
              <a:t>: 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72B4D"/>
                </a:solidFill>
                <a:latin typeface="Calibri" panose="020F0502020204030204" pitchFamily="34" charset="0"/>
              </a:rPr>
              <a:t>Constant variance.</a:t>
            </a:r>
          </a:p>
          <a:p>
            <a:pPr marL="228669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b="1" i="0" dirty="0">
              <a:solidFill>
                <a:srgbClr val="172B4D"/>
              </a:solidFill>
              <a:effectLst/>
              <a:latin typeface="Calibri" panose="020F0502020204030204" pitchFamily="34" charset="0"/>
            </a:endParaRPr>
          </a:p>
          <a:p>
            <a:pPr marL="1028769" lvl="2" indent="-342900"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</a:pPr>
            <a:endParaRPr lang="en-US" sz="1400" i="0" dirty="0">
              <a:solidFill>
                <a:srgbClr val="172B4D"/>
              </a:solidFill>
              <a:effectLst/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latin typeface="Calibri" panose="020F0502020204030204" pitchFamily="34" charset="0"/>
            </a:endParaRPr>
          </a:p>
          <a:p>
            <a:pPr marL="1146244" lvl="3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b="0" i="0" dirty="0">
              <a:solidFill>
                <a:srgbClr val="172B4D"/>
              </a:solidFill>
              <a:effectLst/>
            </a:endParaRPr>
          </a:p>
          <a:p>
            <a:pPr marL="860494" lvl="3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sz="140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60494" lvl="3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sz="140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AD6C7-5530-C00F-4ABF-0407D1752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9F85D4-6AC3-4CF9-A1A5-831DFC2C241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 graph showing a line going up&#10;&#10;Description automatically generated">
            <a:extLst>
              <a:ext uri="{FF2B5EF4-FFF2-40B4-BE49-F238E27FC236}">
                <a16:creationId xmlns:a16="http://schemas.microsoft.com/office/drawing/2014/main" id="{23CF8359-9643-AB6F-0A5B-A83F79DA5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97" y="4274679"/>
            <a:ext cx="7112000" cy="21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F41E-1D85-E7FE-2EA6-67BB318A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94" y="317914"/>
            <a:ext cx="9275879" cy="56288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Nex Steps</a:t>
            </a:r>
            <a:endParaRPr lang="en-US" sz="4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5C7AD-4C61-034B-82AE-4D059CBE02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5321" y="1035772"/>
            <a:ext cx="11274552" cy="5367066"/>
          </a:xfrm>
        </p:spPr>
        <p:txBody>
          <a:bodyPr>
            <a:normAutofit lnSpcReduction="10000"/>
          </a:bodyPr>
          <a:lstStyle/>
          <a:p>
            <a:pPr marL="514419" lvl="1" indent="-285750"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72B4D"/>
                </a:solidFill>
                <a:latin typeface="Calibri" panose="020F0502020204030204" pitchFamily="34" charset="0"/>
              </a:rPr>
              <a:t>Get details of the interventions we have identified/supposed.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72B4D"/>
                </a:solidFill>
                <a:latin typeface="Calibri" panose="020F0502020204030204" pitchFamily="34" charset="0"/>
              </a:rPr>
              <a:t>Nature of Intervention.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72B4D"/>
                </a:solidFill>
                <a:latin typeface="Calibri" panose="020F0502020204030204" pitchFamily="34" charset="0"/>
              </a:rPr>
              <a:t>Exact date </a:t>
            </a:r>
          </a:p>
          <a:p>
            <a:pPr marL="971619" lvl="2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72B4D"/>
                </a:solidFill>
                <a:latin typeface="Calibri" panose="020F0502020204030204" pitchFamily="34" charset="0"/>
              </a:rPr>
              <a:t>Volume</a:t>
            </a:r>
          </a:p>
          <a:p>
            <a:pPr marL="685869" lvl="2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72B4D"/>
                </a:solidFill>
                <a:latin typeface="Calibri" panose="020F0502020204030204" pitchFamily="34" charset="0"/>
              </a:rPr>
              <a:t>RCA for the dip in June 2024 for Incidents.</a:t>
            </a: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72B4D"/>
                </a:solidFill>
                <a:latin typeface="Calibri" panose="020F0502020204030204" pitchFamily="34" charset="0"/>
              </a:rPr>
              <a:t>RCA for sharp uptrend and increase in variance for incidents during June 2024 to Sept 2024.</a:t>
            </a: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72B4D"/>
                </a:solidFill>
                <a:latin typeface="Calibri" panose="020F0502020204030204" pitchFamily="34" charset="0"/>
              </a:rPr>
              <a:t>List of all interventions that have taken place in last two years.</a:t>
            </a: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72B4D"/>
                </a:solidFill>
                <a:latin typeface="Calibri" panose="020F0502020204030204" pitchFamily="34" charset="0"/>
              </a:rPr>
              <a:t>Analyze and quantify their effect.</a:t>
            </a:r>
          </a:p>
          <a:p>
            <a:pPr marL="228669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72B4D"/>
                </a:solidFill>
                <a:latin typeface="Calibri" panose="020F0502020204030204" pitchFamily="34" charset="0"/>
              </a:rPr>
              <a:t>Get the Person of Contact, to get info about future interventions in advance.</a:t>
            </a: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172B4D"/>
              </a:solidFill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172B4D"/>
                </a:solidFill>
                <a:latin typeface="Calibri" panose="020F0502020204030204" pitchFamily="34" charset="0"/>
              </a:rPr>
              <a:t>Do the above </a:t>
            </a:r>
            <a:r>
              <a:rPr lang="en-US" dirty="0">
                <a:solidFill>
                  <a:srgbClr val="172B4D"/>
                </a:solidFill>
                <a:latin typeface="Calibri" panose="020F0502020204030204" pitchFamily="34" charset="0"/>
              </a:rPr>
              <a:t>analysis at category level.</a:t>
            </a: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>
              <a:latin typeface="Calibri" panose="020F0502020204030204" pitchFamily="34" charset="0"/>
            </a:endParaRPr>
          </a:p>
          <a:p>
            <a:pPr marL="228669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sz="2600" dirty="0"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>
              <a:latin typeface="Calibri" panose="020F0502020204030204" pitchFamily="34" charset="0"/>
            </a:endParaRPr>
          </a:p>
          <a:p>
            <a:pPr marL="685869" lvl="2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sz="2200" b="1" dirty="0">
              <a:latin typeface="Calibri" panose="020F0502020204030204" pitchFamily="34" charset="0"/>
            </a:endParaRPr>
          </a:p>
          <a:p>
            <a:pPr marL="1143069" lvl="2" indent="-457200"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</a:pPr>
            <a:endParaRPr lang="en-US" sz="2200" b="1" dirty="0">
              <a:latin typeface="Calibri" panose="020F0502020204030204" pitchFamily="34" charset="0"/>
            </a:endParaRPr>
          </a:p>
          <a:p>
            <a:pPr marL="1143069" lvl="2" indent="-457200"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</a:pPr>
            <a:endParaRPr lang="en-US" sz="2200" dirty="0">
              <a:latin typeface="Calibri" panose="020F0502020204030204" pitchFamily="34" charset="0"/>
            </a:endParaRPr>
          </a:p>
          <a:p>
            <a:pPr marL="514419" lvl="1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800" b="1" i="0" dirty="0">
              <a:solidFill>
                <a:srgbClr val="172B4D"/>
              </a:solidFill>
              <a:effectLst/>
              <a:latin typeface="Calibri" panose="020F0502020204030204" pitchFamily="34" charset="0"/>
            </a:endParaRPr>
          </a:p>
          <a:p>
            <a:pPr marL="1146244" lvl="3" indent="-28575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400" b="0" i="0" dirty="0">
              <a:solidFill>
                <a:srgbClr val="172B4D"/>
              </a:solidFill>
              <a:effectLst/>
            </a:endParaRPr>
          </a:p>
          <a:p>
            <a:pPr marL="860494" lvl="3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sz="140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60494" lvl="3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sz="140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1018A-BF03-E0E3-54AD-CF3D8F644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9F85D4-6AC3-4CF9-A1A5-831DFC2C24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337</Words>
  <Application>Microsoft Office PowerPoint</Application>
  <PresentationFormat>Widescreen</PresentationFormat>
  <Paragraphs>120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PGothic</vt:lpstr>
      <vt:lpstr>Arial</vt:lpstr>
      <vt:lpstr>Calibri</vt:lpstr>
      <vt:lpstr>Calibri Light</vt:lpstr>
      <vt:lpstr>Wingdings</vt:lpstr>
      <vt:lpstr>Office Theme</vt:lpstr>
      <vt:lpstr>Preliminary Analysis– Maintenance Forecast</vt:lpstr>
      <vt:lpstr>Data Enquiry: TBW Incident</vt:lpstr>
      <vt:lpstr>Data Enquiry: SD Incident</vt:lpstr>
      <vt:lpstr>Data Enquiry: TBW Repair</vt:lpstr>
      <vt:lpstr>Data Enquiry: Preston Repair</vt:lpstr>
      <vt:lpstr>Nex Steps</vt:lpstr>
    </vt:vector>
  </TitlesOfParts>
  <Company>Zebra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Mendam, Hemakar</dc:creator>
  <cp:lastModifiedBy>Khan, Monis</cp:lastModifiedBy>
  <cp:revision>51</cp:revision>
  <dcterms:created xsi:type="dcterms:W3CDTF">2024-01-18T04:58:16Z</dcterms:created>
  <dcterms:modified xsi:type="dcterms:W3CDTF">2025-01-08T15:06:29Z</dcterms:modified>
</cp:coreProperties>
</file>