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9A2D04-4AC3-44CC-8777-44D212AE5E15}">
  <a:tblStyle styleId="{E09A2D04-4AC3-44CC-8777-44D212AE5E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73363bef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73363bef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73363bef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73363bef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73363bef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73363bef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73363bef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73363bef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73363bef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73363bef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73363bef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73363bef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73363bef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73363bef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73363be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73363be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73363bef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73363be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73363bef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73363bef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73363bef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73363bef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73363bef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73363bef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73363be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73363be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73363bef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73363be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73363bef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73363bef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Knowledge Distillation On LLM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Xinru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358" rtl="0" algn="l">
              <a:spcBef>
                <a:spcPts val="4592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it doesn’t work well on large language models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Cosine Distance Loss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887" y="2190675"/>
            <a:ext cx="4138225" cy="23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Training Data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GPT2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Font typeface="Montserrat"/>
              <a:buChar char="○"/>
            </a:pPr>
            <a:r>
              <a:rPr lang="en" sz="1800"/>
              <a:t>1.5 Billion parameter size</a:t>
            </a:r>
            <a:endParaRPr sz="18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Font typeface="Montserrat"/>
              <a:buChar char="○"/>
            </a:pPr>
            <a:r>
              <a:rPr lang="en" sz="1800"/>
              <a:t>Decoder-only Transformer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OpenWebTextCorpus	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41.7 GB</a:t>
            </a:r>
            <a:endParaRPr sz="20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BPE Tokenizing</a:t>
            </a:r>
            <a:endParaRPr sz="20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Parameter Size</a:t>
            </a:r>
            <a:endParaRPr sz="20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1.5 billion -&gt; 82 million</a:t>
            </a:r>
            <a:endParaRPr sz="20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Inference Speed</a:t>
            </a:r>
            <a:endParaRPr sz="20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Small GPT2 is 60% faster than GPT2</a:t>
            </a:r>
            <a:endParaRPr sz="20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2" name="Google Shape;132;p25"/>
          <p:cNvGraphicFramePr/>
          <p:nvPr/>
        </p:nvGraphicFramePr>
        <p:xfrm>
          <a:off x="907650" y="21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{E09A2D04-4AC3-44CC-8777-44D212AE5E15}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34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GPT2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8602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DistillGPT2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9692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wikitext-103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9212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29.16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8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47.61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98602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PTB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22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35.86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530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85.56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1016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enwik8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3842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3327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50.90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100584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lambada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8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45.28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3842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100.01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10119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common_gen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3842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1.07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3842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10.26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Using knowledge distillation technique could largely reduce the parameter size of a LLM while maintaining the performance of the model. </a:t>
            </a:r>
            <a:endParaRPr sz="20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3657" lvl="0" marL="1219" marR="11480" rtl="0" algn="ctr">
              <a:lnSpc>
                <a:spcPct val="115000"/>
              </a:lnSpc>
              <a:spcBef>
                <a:spcPts val="2649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3657" lvl="0" marL="1219" marR="11480" rtl="0" algn="ctr">
              <a:lnSpc>
                <a:spcPct val="115000"/>
              </a:lnSpc>
              <a:spcBef>
                <a:spcPts val="2649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Result Solely from label </a:t>
            </a:r>
            <a:endParaRPr sz="20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3657" lvl="0" marL="1219" marR="11480" rtl="0" algn="ctr">
              <a:lnSpc>
                <a:spcPct val="115000"/>
              </a:lnSpc>
              <a:spcBef>
                <a:spcPts val="2649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VS</a:t>
            </a:r>
            <a:endParaRPr sz="20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3657" lvl="0" marL="1219" marR="11480" rtl="0" algn="ctr">
              <a:lnSpc>
                <a:spcPct val="115000"/>
              </a:lnSpc>
              <a:spcBef>
                <a:spcPts val="264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Result From the training process</a:t>
            </a:r>
            <a:endParaRPr sz="20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17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42857"/>
              <a:buFont typeface="Montserrat"/>
              <a:buChar char="○"/>
            </a:pPr>
            <a:r>
              <a:rPr lang="en"/>
              <a:t>Sanh, Victor, et al. "DistilBERT, a distilled version of BERT: smaller, faster, cheaper and  lighter." arXiv preprint arXiv:1910.01108 (2019). Geoffrey E. Hinton, Oriol Vinyals, and Jeffrey Dean. Distilling the knowledge in a neural  network. ArXiv, abs/1503.02531, 2015. </a:t>
            </a:r>
            <a:endParaRPr/>
          </a:p>
          <a:p>
            <a:pPr indent="-317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42857"/>
              <a:buFont typeface="Montserrat"/>
              <a:buChar char="○"/>
            </a:pPr>
            <a:r>
              <a:rPr lang="en"/>
              <a:t>Radford, Alec, et al. "Language models are unsupervised multitask learners." OpenAI blog 1.8  (2019): 9.</a:t>
            </a:r>
            <a:endParaRPr/>
          </a:p>
          <a:p>
            <a:pPr indent="-317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42857"/>
              <a:buFont typeface="Montserrat"/>
              <a:buChar char="○"/>
            </a:pPr>
            <a:r>
              <a:rPr lang="en"/>
              <a:t>Church, Kenneth Ward. "Emerging trends: Deep nets thrive on scale." Natural Language  Engineering 28.5 (2022): 673-682. </a:t>
            </a:r>
            <a:endParaRPr/>
          </a:p>
          <a:p>
            <a:pPr indent="-317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42857"/>
              <a:buFont typeface="Montserrat"/>
              <a:buChar char="○"/>
            </a:pPr>
            <a:r>
              <a:rPr lang="en"/>
              <a:t>Brown, Tom, et al. "Language models are few-shot learners." Advances in neural information  processing systems 33 (2020): 1877-1901. </a:t>
            </a:r>
            <a:endParaRPr/>
          </a:p>
          <a:p>
            <a:pPr indent="-317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42857"/>
              <a:buFont typeface="Montserrat"/>
              <a:buChar char="○"/>
            </a:pPr>
            <a:r>
              <a:rPr lang="en"/>
              <a:t>Wei, Jason, et al. "Emergent abilities of large language models." arXiv preprint  arXiv:2206.07682 (2022). </a:t>
            </a:r>
            <a:endParaRPr/>
          </a:p>
          <a:p>
            <a:pPr indent="-317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42857"/>
              <a:buFont typeface="Montserrat"/>
              <a:buChar char="○"/>
            </a:pPr>
            <a:r>
              <a:rPr lang="en"/>
              <a:t>Hinton, Geoffrey, Oriol Vinyals, and Jeff Dean. "Distilling the knowledge in a neural  network." arXiv preprint arXiv:1503.02531 (2015). </a:t>
            </a:r>
            <a:endParaRPr/>
          </a:p>
          <a:p>
            <a:pPr indent="-317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42857"/>
              <a:buFont typeface="Montserrat"/>
              <a:buChar char="○"/>
            </a:pPr>
            <a:r>
              <a:rPr lang="en"/>
              <a:t>Devlin, Jacob, et al. "Bert: Pre-training of deep bidirectional transformers for language  understanding." arXiv preprint arXiv:1810.04805 (2018). </a:t>
            </a:r>
            <a:endParaRPr/>
          </a:p>
          <a:p>
            <a:pPr indent="-317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42857"/>
              <a:buFont typeface="Montserrat"/>
              <a:buChar char="○"/>
            </a:pPr>
            <a:r>
              <a:rPr lang="en"/>
              <a:t>Bender, Emily M., et al. "On the Dangers of Stochastic Parrots: Can Language Models Be Too  Big?." Proceedings of the 2021 ACM conference on fairness, accountability, and transparency.  2021. </a:t>
            </a:r>
            <a:endParaRPr/>
          </a:p>
          <a:p>
            <a:pPr indent="-317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42857"/>
              <a:buFont typeface="Montserrat"/>
              <a:buChar char="○"/>
            </a:pPr>
            <a:r>
              <a:rPr lang="en"/>
              <a:t>Jobin, Anna, Marcello Ienca, and Effy Vayena. "The global landscape of AI ethics  guidelines." Nature Machine Intelligence 1.9 (2019): 389-399. </a:t>
            </a:r>
            <a:endParaRPr/>
          </a:p>
          <a:p>
            <a:pPr indent="-317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42857"/>
              <a:buFont typeface="Montserrat"/>
              <a:buChar char="○"/>
            </a:pPr>
            <a:r>
              <a:rPr lang="en"/>
              <a:t>Sennrich, Rico, Barry Haddow, and Alexandra Birch. "Neural machine translation of rare words  with subword units." arXiv preprint arXiv:1508.07909 (2015). </a:t>
            </a:r>
            <a:endParaRPr/>
          </a:p>
          <a:p>
            <a:pPr indent="-317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66666"/>
              <a:buFont typeface="Montserrat"/>
              <a:buChar char="○"/>
            </a:pPr>
            <a:r>
              <a:rPr lang="en"/>
              <a:t>Radford, Alec, et al. "Learning transferable visual models from natural language  supervision." International conference on machine learning. PMLR, 2021.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As language models continue to improve in performance, their size has also increased significantly. However, deploying these large models can be challenging. In this study, I explored knowledge distillation as a potential solution to this problem.</a:t>
            </a:r>
            <a:endParaRPr sz="20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large language models have become the cornerstone of many NLP tasks, demonstrating state-of-the-art performance. </a:t>
            </a:r>
            <a:endParaRPr sz="20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Fine-tune</a:t>
            </a:r>
            <a:endParaRPr sz="20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Prompt</a:t>
            </a:r>
            <a:endParaRPr sz="20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descr="Chart, line chart&#10;&#10;Description automatically generated"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525" y="1523626"/>
            <a:ext cx="3387300" cy="24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9998" y="1869001"/>
            <a:ext cx="4479500" cy="18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2133" lvl="0" marL="1219" rtl="0" algn="l">
              <a:lnSpc>
                <a:spcPct val="191583"/>
              </a:lnSpc>
              <a:spcBef>
                <a:spcPts val="265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Emergent abilities of large language models (Wei et al., 2022)</a:t>
            </a:r>
            <a:endParaRPr sz="20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525" y="1905250"/>
            <a:ext cx="3796925" cy="27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358" rtl="0" algn="l">
              <a:spcBef>
                <a:spcPts val="4592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Knowledge Distillation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Teacher -&gt; Student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Distillation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Language Modeling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it doesn’t work well on large language models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350" y="2953025"/>
            <a:ext cx="4799600" cy="16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Model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/>
              <a:t>linear_net(</a:t>
            </a:r>
            <a:endParaRPr sz="1400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/>
              <a:t>  (linear_1): Linear(in_features=784, out_features=1200, bias=True)</a:t>
            </a:r>
            <a:endParaRPr sz="1400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/>
              <a:t>  (relu): ReLU()</a:t>
            </a:r>
            <a:endParaRPr sz="1400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/>
              <a:t>  (dropout): Dropout(p=0.5, inplace=False)</a:t>
            </a:r>
            <a:endParaRPr sz="1400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/>
              <a:t>  (linear_2): Linear(in_features=1200, out_features=1200, bias=True)</a:t>
            </a:r>
            <a:endParaRPr sz="1400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/>
              <a:t>  (linear_3): Linear(in_features=1200, out_features=10, bias=True)</a:t>
            </a:r>
            <a:endParaRPr sz="1400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/>
              <a:t>)</a:t>
            </a:r>
            <a:endParaRPr sz="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Model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small_linear_net(</a:t>
            </a:r>
            <a:endParaRPr sz="1400"/>
          </a:p>
          <a:p>
            <a:pPr indent="0" lvl="0" marL="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  (linear_1): Linear(in_features=784, out_features=50, bias=True)</a:t>
            </a:r>
            <a:endParaRPr sz="1400"/>
          </a:p>
          <a:p>
            <a:pPr indent="0" lvl="0" marL="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  (relu): ReLU()</a:t>
            </a:r>
            <a:endParaRPr sz="1400"/>
          </a:p>
          <a:p>
            <a:pPr indent="0" lvl="0" marL="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  (linear_2): Linear(in_features=50, out_features=10, bias=True)</a:t>
            </a:r>
            <a:endParaRPr sz="1400"/>
          </a:p>
          <a:p>
            <a:pPr indent="0" lvl="0" marL="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)</a:t>
            </a:r>
            <a:endParaRPr sz="103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Accuracy Comparison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Teacher Model  (20 epochs)</a:t>
            </a:r>
            <a:endParaRPr sz="1400"/>
          </a:p>
          <a:p>
            <a:pPr indent="0" lvl="0" marL="45720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Train accuracy: 99.66%</a:t>
            </a:r>
            <a:endParaRPr sz="1400"/>
          </a:p>
          <a:p>
            <a:pPr indent="0" lvl="0" marL="45720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Validation accuracy: 98.18%</a:t>
            </a:r>
            <a:endParaRPr sz="1400"/>
          </a:p>
          <a:p>
            <a:pPr indent="0" lvl="0" marL="45720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Test accuracy: 97.84%</a:t>
            </a:r>
            <a:endParaRPr sz="1400"/>
          </a:p>
          <a:p>
            <a:pPr indent="0" lvl="0" marL="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Student Model (</a:t>
            </a:r>
            <a:r>
              <a:rPr lang="en" sz="1350">
                <a:solidFill>
                  <a:srgbClr val="222222"/>
                </a:solidFill>
                <a:highlight>
                  <a:srgbClr val="FDFDFD"/>
                </a:highlight>
              </a:rPr>
              <a:t>14 epochs)</a:t>
            </a:r>
            <a:endParaRPr sz="1400"/>
          </a:p>
          <a:p>
            <a:pPr indent="0" lvl="0" marL="45720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Train accuracy: 97.16%</a:t>
            </a:r>
            <a:endParaRPr sz="1400"/>
          </a:p>
          <a:p>
            <a:pPr indent="0" lvl="0" marL="45720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Validation accuracy: 96.64%</a:t>
            </a:r>
            <a:endParaRPr sz="1400"/>
          </a:p>
          <a:p>
            <a:pPr indent="0" lvl="0" marL="45720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Test accuracy: 96.50%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