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9" r:id="rId2"/>
  </p:sldIdLst>
  <p:sldSz cx="23039388" cy="17279938"/>
  <p:notesSz cx="6858000" cy="9144000"/>
  <p:embeddedFontLst>
    <p:embeddedFont>
      <p:font typeface="Antic Didone" panose="020B0604020202020204" charset="0"/>
      <p:regular r:id="rId4"/>
    </p:embeddedFont>
    <p:embeddedFont>
      <p:font typeface="Bebas Neue" panose="020B0606020202050201" pitchFamily="34" charset="0"/>
      <p:regular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18423-38A1-484F-99CE-DB5340870262}">
  <a:tblStyle styleId="{F1818423-38A1-484F-99CE-DB5340870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9"/>
  </p:normalViewPr>
  <p:slideViewPr>
    <p:cSldViewPr snapToGrid="0">
      <p:cViewPr varScale="1">
        <p:scale>
          <a:sx n="43" d="100"/>
          <a:sy n="43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85386" y="7225953"/>
            <a:ext cx="21469200" cy="28281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253725"/>
            <a:ext cx="23040000" cy="17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1217612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658628"/>
            <a:ext cx="21469200" cy="14943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8119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8071950" y="16824950"/>
            <a:ext cx="68961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was created by </a:t>
            </a:r>
            <a:r>
              <a:rPr lang="en" sz="2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658628"/>
            <a:ext cx="21469200" cy="14943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8119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785376" y="2950250"/>
            <a:ext cx="12771600" cy="123996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253725"/>
            <a:ext cx="23040000" cy="17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658628"/>
            <a:ext cx="21469200" cy="14943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sz="8119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235276" y="1512315"/>
            <a:ext cx="16044900" cy="137433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11520000" y="-420"/>
            <a:ext cx="11520000" cy="172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68976" y="4142950"/>
            <a:ext cx="10192500" cy="49800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>
            <a:off x="668976" y="9417155"/>
            <a:ext cx="10192500" cy="41493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Font typeface="Montserrat"/>
              <a:buNone/>
              <a:defRPr sz="59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12445984" y="2432588"/>
            <a:ext cx="9668100" cy="124140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914400" lvl="1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85386" y="14212955"/>
            <a:ext cx="15115200" cy="20328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785386" y="3716115"/>
            <a:ext cx="21469200" cy="65964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785386" y="10590152"/>
            <a:ext cx="21469200" cy="43701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457200" lvl="0" indent="-5461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914400" lvl="1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2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3"/>
          <p:cNvSpPr/>
          <p:nvPr/>
        </p:nvSpPr>
        <p:spPr>
          <a:xfrm flipH="1">
            <a:off x="492812" y="501000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10800000">
            <a:off x="20788075" y="15031038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5386" y="1541239"/>
            <a:ext cx="214692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ntic Didone"/>
              <a:buNone/>
              <a:defRPr sz="7800">
                <a:solidFill>
                  <a:schemeClr val="dk1"/>
                </a:solidFill>
                <a:latin typeface="Antic Didone"/>
                <a:ea typeface="Antic Didone"/>
                <a:cs typeface="Antic Didone"/>
                <a:sym typeface="Antic Did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21469200" cy="11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rmAutofit/>
          </a:bodyPr>
          <a:lstStyle>
            <a:lvl1pPr marL="457200" lvl="0" indent="-546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  <a:defRPr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○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■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●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○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■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●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○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ontserrat"/>
              <a:buChar char="■"/>
              <a:defRPr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r">
              <a:buNone/>
              <a:defRPr sz="2800">
                <a:solidFill>
                  <a:schemeClr val="dk2"/>
                </a:solidFill>
              </a:defRPr>
            </a:lvl1pPr>
            <a:lvl2pPr lvl="1" algn="r">
              <a:buNone/>
              <a:defRPr sz="2800">
                <a:solidFill>
                  <a:schemeClr val="dk2"/>
                </a:solidFill>
              </a:defRPr>
            </a:lvl2pPr>
            <a:lvl3pPr lvl="2" algn="r">
              <a:buNone/>
              <a:defRPr sz="2800">
                <a:solidFill>
                  <a:schemeClr val="dk2"/>
                </a:solidFill>
              </a:defRPr>
            </a:lvl3pPr>
            <a:lvl4pPr lvl="3" algn="r">
              <a:buNone/>
              <a:defRPr sz="2800">
                <a:solidFill>
                  <a:schemeClr val="dk2"/>
                </a:solidFill>
              </a:defRPr>
            </a:lvl4pPr>
            <a:lvl5pPr lvl="4" algn="r">
              <a:buNone/>
              <a:defRPr sz="2800">
                <a:solidFill>
                  <a:schemeClr val="dk2"/>
                </a:solidFill>
              </a:defRPr>
            </a:lvl5pPr>
            <a:lvl6pPr lvl="5" algn="r">
              <a:buNone/>
              <a:defRPr sz="2800">
                <a:solidFill>
                  <a:schemeClr val="dk2"/>
                </a:solidFill>
              </a:defRPr>
            </a:lvl6pPr>
            <a:lvl7pPr lvl="6" algn="r">
              <a:buNone/>
              <a:defRPr sz="2800">
                <a:solidFill>
                  <a:schemeClr val="dk2"/>
                </a:solidFill>
              </a:defRPr>
            </a:lvl7pPr>
            <a:lvl8pPr lvl="7" algn="r">
              <a:buNone/>
              <a:defRPr sz="2800">
                <a:solidFill>
                  <a:schemeClr val="dk2"/>
                </a:solidFill>
              </a:defRPr>
            </a:lvl8pPr>
            <a:lvl9pPr lvl="8" algn="r">
              <a:buNone/>
              <a:defRPr sz="2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14221">
          <p15:clr>
            <a:srgbClr val="EA4335"/>
          </p15:clr>
        </p15:guide>
        <p15:guide id="3" orient="horz" pos="300">
          <p15:clr>
            <a:srgbClr val="EA4335"/>
          </p15:clr>
        </p15:guide>
        <p15:guide id="4" orient="horz" pos="105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841272"/>
            <a:ext cx="23040000" cy="35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20" name="Google Shape;120;p19"/>
          <p:cNvSpPr/>
          <p:nvPr/>
        </p:nvSpPr>
        <p:spPr>
          <a:xfrm flipH="1">
            <a:off x="495393" y="591531"/>
            <a:ext cx="22054500" cy="162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658628"/>
            <a:ext cx="21469200" cy="14943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8119" dirty="0">
                <a:latin typeface="Montserrat" pitchFamily="2" charset="77"/>
              </a:rPr>
              <a:t>Knowledge Distillation On LLM</a:t>
            </a:r>
            <a:endParaRPr sz="8119" dirty="0">
              <a:latin typeface="Montserrat" pitchFamily="2" charset="77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035900" y="2618725"/>
            <a:ext cx="103119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Saturn is a gas giant and has several rings. It's mostly composed of hydrogen and helium. It was named after the Roman god of wealth and agriculture</a:t>
            </a:r>
            <a:endParaRPr sz="2000" dirty="0">
              <a:solidFill>
                <a:srgbClr val="444444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4294967295"/>
          </p:nvPr>
        </p:nvSpPr>
        <p:spPr>
          <a:xfrm>
            <a:off x="2460315" y="1883117"/>
            <a:ext cx="18675350" cy="102076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340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Montserrat" pitchFamily="2" charset="77"/>
                <a:sym typeface="Montserrat"/>
              </a:rPr>
              <a:t>X</a:t>
            </a:r>
            <a:r>
              <a:rPr lang="en-US" sz="3500" dirty="0" err="1">
                <a:solidFill>
                  <a:schemeClr val="dk1"/>
                </a:solidFill>
                <a:latin typeface="Montserrat" pitchFamily="2" charset="77"/>
                <a:sym typeface="Montserrat"/>
              </a:rPr>
              <a:t>i</a:t>
            </a:r>
            <a:r>
              <a:rPr lang="en" sz="3500" dirty="0" err="1">
                <a:solidFill>
                  <a:schemeClr val="dk1"/>
                </a:solidFill>
                <a:latin typeface="Montserrat" pitchFamily="2" charset="77"/>
                <a:sym typeface="Montserrat"/>
              </a:rPr>
              <a:t>nru</a:t>
            </a:r>
            <a:r>
              <a:rPr lang="en" sz="3500" dirty="0">
                <a:solidFill>
                  <a:schemeClr val="dk1"/>
                </a:solidFill>
                <a:latin typeface="Montserrat" pitchFamily="2" charset="77"/>
                <a:sym typeface="Montserrat"/>
              </a:rPr>
              <a:t> He</a:t>
            </a:r>
            <a:endParaRPr sz="3500" dirty="0">
              <a:solidFill>
                <a:schemeClr val="dk1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89384" y="4065599"/>
            <a:ext cx="5331900" cy="12713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7206722" y="4065600"/>
            <a:ext cx="5331900" cy="1271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500767" y="4081023"/>
            <a:ext cx="5480856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Montserrat" pitchFamily="2" charset="77"/>
              </a:rPr>
              <a:t>INTRODUCTION</a:t>
            </a:r>
            <a:endParaRPr sz="5000" dirty="0">
              <a:latin typeface="Montserrat" pitchFamily="2" charset="77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83534" y="5676906"/>
            <a:ext cx="5018400" cy="23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As language models continue to improve in performance, their size has also increased significantly. However, deploying these large models can be challenging. In this study, knowledge distillation is explored as a potential solution to this problem.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189675" y="4941500"/>
            <a:ext cx="47073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OBJECTIVES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189675" y="5676906"/>
            <a:ext cx="5195400" cy="22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Deployment on resource-constrained devices. </a:t>
            </a:r>
          </a:p>
          <a:p>
            <a:pPr marL="45720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Faster Inference speed</a:t>
            </a:r>
          </a:p>
          <a:p>
            <a:pPr marL="45720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Reduce of fine-tuning cost</a:t>
            </a:r>
          </a:p>
          <a:p>
            <a:pPr marL="45720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Smaller models can be trained more quickly and with less data, which can be helpful in situations where data is scarce or training resources are limited. </a:t>
            </a:r>
          </a:p>
          <a:p>
            <a:pPr marL="45720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Smaller models can be more interpretable and easier to analyze, which can be important in fields such as healthcare or finance.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189664" y="4081035"/>
            <a:ext cx="106545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Montserrat" pitchFamily="2" charset="77"/>
              </a:rPr>
              <a:t>RESEARCH</a:t>
            </a:r>
            <a:endParaRPr sz="5000" dirty="0">
              <a:latin typeface="Montserrat" pitchFamily="2" charset="77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7276113" y="4081023"/>
            <a:ext cx="50817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Montserrat" pitchFamily="2" charset="77"/>
              </a:rPr>
              <a:t>CONCLUSION</a:t>
            </a:r>
            <a:endParaRPr sz="5000" dirty="0">
              <a:latin typeface="Montserrat" pitchFamily="2" charset="77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183842" y="9834675"/>
            <a:ext cx="51954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METHODOLOGY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1715980" y="4899799"/>
            <a:ext cx="47073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 pitchFamily="2" charset="77"/>
                <a:ea typeface="Montserrat"/>
                <a:cs typeface="Montserrat"/>
                <a:sym typeface="Montserrat"/>
              </a:rPr>
              <a:t>MODELS</a:t>
            </a:r>
            <a:endParaRPr sz="35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1763626" y="5732143"/>
            <a:ext cx="5195400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GPT2</a:t>
            </a:r>
          </a:p>
          <a:p>
            <a:pPr marL="101600" lvl="3" fontAlgn="base">
              <a:buClr>
                <a:srgbClr val="444444"/>
              </a:buClr>
              <a:buSzPts val="2000"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50257 vocab size</a:t>
            </a:r>
          </a:p>
          <a:p>
            <a:pPr marL="101600" lvl="3" fontAlgn="base">
              <a:buClr>
                <a:srgbClr val="444444"/>
              </a:buClr>
              <a:buSzPts val="2000"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1024 consecutive tokens</a:t>
            </a:r>
          </a:p>
          <a:p>
            <a:pPr marL="101600" lvl="3" fontAlgn="base">
              <a:buClr>
                <a:srgbClr val="444444"/>
              </a:buClr>
              <a:buSzPts val="2000"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1.5 Billion parameter size</a:t>
            </a:r>
          </a:p>
          <a:p>
            <a:pPr marL="101600" lvl="3" fontAlgn="base">
              <a:buClr>
                <a:srgbClr val="444444"/>
              </a:buClr>
              <a:buSzPts val="2000"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Decoder-only Transformer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1604339" y="10308206"/>
            <a:ext cx="51954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RESULTS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1648875" y="11037924"/>
            <a:ext cx="5195400" cy="173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Parameter Size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1.5 billion -&gt; 82 million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Inference Speed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distilled GPT2 is 60% faster than GPT2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7276125" y="4941500"/>
            <a:ext cx="5081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CONCLUSION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7276125" y="5685675"/>
            <a:ext cx="5195400" cy="140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Using knowledge distillation technique could largely reduce the parameter size of a LLM while maintaining the performance of the model. </a:t>
            </a:r>
            <a:endParaRPr sz="2000" dirty="0">
              <a:solidFill>
                <a:srgbClr val="444444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7276113" y="7047596"/>
            <a:ext cx="5081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CITATIONS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7276125" y="7873644"/>
            <a:ext cx="5195400" cy="267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Radford, Alec, et al. "Language models are unsupervised multitask learners." </a:t>
            </a:r>
            <a:r>
              <a:rPr lang="en-US" sz="2000" dirty="0" err="1">
                <a:solidFill>
                  <a:srgbClr val="444444"/>
                </a:solidFill>
                <a:latin typeface="Montserrat" pitchFamily="2" charset="77"/>
              </a:rPr>
              <a:t>OpenAI</a:t>
            </a: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 blog 1.8 (2019): 9.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Sanh, Victor, et al. "</a:t>
            </a:r>
            <a:r>
              <a:rPr lang="en-US" sz="2000" dirty="0" err="1">
                <a:solidFill>
                  <a:srgbClr val="444444"/>
                </a:solidFill>
                <a:latin typeface="Montserrat" pitchFamily="2" charset="77"/>
              </a:rPr>
              <a:t>DistilBERT</a:t>
            </a: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, a distilled version of BERT: smaller, faster, cheaper and lighter." </a:t>
            </a:r>
            <a:r>
              <a:rPr lang="en-US" sz="2000" dirty="0" err="1">
                <a:solidFill>
                  <a:srgbClr val="444444"/>
                </a:solidFill>
                <a:latin typeface="Montserrat" pitchFamily="2" charset="77"/>
              </a:rPr>
              <a:t>arXiv</a:t>
            </a: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 preprint arXiv:1910.01108 (2019).</a:t>
            </a: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Geoffrey E. Hinton, Oriol </a:t>
            </a:r>
            <a:r>
              <a:rPr lang="en-US" sz="2000" dirty="0" err="1">
                <a:solidFill>
                  <a:srgbClr val="444444"/>
                </a:solidFill>
                <a:latin typeface="Montserrat" pitchFamily="2" charset="77"/>
              </a:rPr>
              <a:t>Vinyals</a:t>
            </a: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, and Jeffrey Dean. Distilling the knowledge in a neural network. </a:t>
            </a:r>
            <a:r>
              <a:rPr lang="en-US" sz="2000" dirty="0" err="1">
                <a:solidFill>
                  <a:srgbClr val="444444"/>
                </a:solidFill>
                <a:latin typeface="Montserrat" pitchFamily="2" charset="77"/>
              </a:rPr>
              <a:t>ArXiv</a:t>
            </a: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, abs/1503.02531, 2015.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7284975" y="11304075"/>
            <a:ext cx="50817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DISCUSSION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276113" y="12114815"/>
            <a:ext cx="50817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Some of the “near-zero” soft labels are larger than others and reflect different values. How should we use the information during the training process better.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dirty="0">
              <a:solidFill>
                <a:srgbClr val="444444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7331822" y="14047378"/>
            <a:ext cx="50817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ACKNOWLEDGEMENT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7316060" y="14783122"/>
            <a:ext cx="5081700" cy="103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Thank you</a:t>
            </a:r>
            <a:r>
              <a:rPr lang="en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 professor Omar Alonso and Kenneth Church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316060" y="15494013"/>
            <a:ext cx="50817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CONTACT INFO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567863" y="8265255"/>
            <a:ext cx="51954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" pitchFamily="2" charset="77"/>
                <a:ea typeface="Montserrat"/>
                <a:cs typeface="Montserrat"/>
                <a:sym typeface="Montserrat"/>
              </a:rPr>
              <a:t>BACKGROUND</a:t>
            </a:r>
            <a:endParaRPr sz="3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67863" y="8996732"/>
            <a:ext cx="5195400" cy="451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large language models have become the cornerstone of many NLP tasks, demonstrating state-of-the-art performance. However, their size brings challenges and limitations for real-life applications, including environmental, training, inference, and deployment costs. Knowledge distillation is a promising technique for compressing large models into smaller ones while retaining their performance, making it feasible to deploy in resource-limited environments.</a:t>
            </a:r>
            <a:endParaRPr sz="2000" dirty="0">
              <a:solidFill>
                <a:srgbClr val="444444"/>
              </a:solidFill>
              <a:latin typeface="Montserrat" pitchFamily="2" charset="77"/>
              <a:sym typeface="Montserrat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839739" y="11213325"/>
            <a:ext cx="3358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Montserrat" pitchFamily="2" charset="77"/>
              </a:rPr>
              <a:t>T</a:t>
            </a:r>
            <a:r>
              <a:rPr lang="en-US" b="0" i="0" u="none" strike="noStrike" dirty="0">
                <a:solidFill>
                  <a:srgbClr val="595959"/>
                </a:solidFill>
                <a:effectLst/>
                <a:latin typeface="Montserrat" pitchFamily="2" charset="77"/>
              </a:rPr>
              <a:t>rain a smaller model (student) to mimic the behavior of a larger model. (teacher) model.</a:t>
            </a:r>
            <a:endParaRPr lang="en-US" sz="1600" dirty="0">
              <a:solidFill>
                <a:srgbClr val="444444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839663" y="10657575"/>
            <a:ext cx="4057311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Montserrat" pitchFamily="2" charset="77"/>
                <a:ea typeface="Montserrat"/>
                <a:cs typeface="Montserrat"/>
                <a:sym typeface="Montserrat"/>
              </a:rPr>
              <a:t>Student-Teacher Model</a:t>
            </a:r>
            <a:endParaRPr sz="2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839739" y="12680092"/>
            <a:ext cx="3358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Distillation Losses, Language Modeling Losses, Cosine-distance </a:t>
            </a:r>
            <a:r>
              <a:rPr lang="en" dirty="0" err="1">
                <a:solidFill>
                  <a:srgbClr val="444444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osses</a:t>
            </a:r>
            <a:endParaRPr dirty="0">
              <a:solidFill>
                <a:srgbClr val="444444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839663" y="12124329"/>
            <a:ext cx="3954541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Montserrat" pitchFamily="2" charset="77"/>
                <a:ea typeface="Montserrat"/>
                <a:cs typeface="Montserrat"/>
                <a:sym typeface="Montserrat"/>
              </a:rPr>
              <a:t>Three Losses Function</a:t>
            </a:r>
            <a:endParaRPr sz="2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7276113" y="16131762"/>
            <a:ext cx="5081700" cy="48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h</a:t>
            </a:r>
            <a:r>
              <a:rPr lang="en" sz="2000" dirty="0" err="1">
                <a:solidFill>
                  <a:schemeClr val="dk1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e.xin@northeastern.edu</a:t>
            </a:r>
            <a:endParaRPr sz="2000" dirty="0">
              <a:solidFill>
                <a:schemeClr val="dk1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401164" y="10896250"/>
            <a:ext cx="243300" cy="24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401164" y="12377704"/>
            <a:ext cx="243300" cy="24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663359" y="4941500"/>
            <a:ext cx="51954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 pitchFamily="2" charset="77"/>
                <a:ea typeface="Montserrat"/>
                <a:cs typeface="Montserrat"/>
                <a:sym typeface="Montserrat"/>
              </a:rPr>
              <a:t>ABSTRACT</a:t>
            </a:r>
            <a:endParaRPr sz="320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8" name="Google Shape;168;p19"/>
          <p:cNvGraphicFramePr/>
          <p:nvPr>
            <p:extLst>
              <p:ext uri="{D42A27DB-BD31-4B8C-83A1-F6EECF244321}">
                <p14:modId xmlns:p14="http://schemas.microsoft.com/office/powerpoint/2010/main" val="1780569836"/>
              </p:ext>
            </p:extLst>
          </p:nvPr>
        </p:nvGraphicFramePr>
        <p:xfrm>
          <a:off x="11797990" y="13004013"/>
          <a:ext cx="5046174" cy="3314400"/>
        </p:xfrm>
        <a:graphic>
          <a:graphicData uri="http://schemas.openxmlformats.org/drawingml/2006/table">
            <a:tbl>
              <a:tblPr>
                <a:noFill/>
                <a:tableStyleId>{F1818423-38A1-484F-99CE-DB5340870262}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GPT2</a:t>
                      </a:r>
                      <a:endParaRPr sz="2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DistillGPT2</a:t>
                      </a:r>
                      <a:endParaRPr sz="2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wikitext-103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29.16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47.61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PTB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35.86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85.56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enwik8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50.90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lambada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45.28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100.01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common_gen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1.07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10.26</a:t>
                      </a:r>
                      <a:endParaRPr sz="18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633971"/>
                  </a:ext>
                </a:extLst>
              </a:tr>
            </a:tbl>
          </a:graphicData>
        </a:graphic>
      </p:graphicFrame>
      <p:cxnSp>
        <p:nvCxnSpPr>
          <p:cNvPr id="169" name="Google Shape;169;p19"/>
          <p:cNvCxnSpPr/>
          <p:nvPr/>
        </p:nvCxnSpPr>
        <p:spPr>
          <a:xfrm>
            <a:off x="526784" y="5003600"/>
            <a:ext cx="531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052925" y="5003600"/>
            <a:ext cx="109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17166775" y="5003600"/>
            <a:ext cx="531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19"/>
          <p:cNvSpPr/>
          <p:nvPr/>
        </p:nvSpPr>
        <p:spPr>
          <a:xfrm flipH="1">
            <a:off x="20739600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-2313188" y="-2338062"/>
            <a:ext cx="4613700" cy="4613700"/>
          </a:xfrm>
          <a:prstGeom prst="pie">
            <a:avLst>
              <a:gd name="adj1" fmla="val 0"/>
              <a:gd name="adj2" fmla="val 54279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cxnSp>
        <p:nvCxnSpPr>
          <p:cNvPr id="192" name="Google Shape;192;p19"/>
          <p:cNvCxnSpPr/>
          <p:nvPr/>
        </p:nvCxnSpPr>
        <p:spPr>
          <a:xfrm>
            <a:off x="2251925" y="1752625"/>
            <a:ext cx="1853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2885457" y="1905025"/>
            <a:ext cx="1726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hart, line chart">
            <a:extLst>
              <a:ext uri="{FF2B5EF4-FFF2-40B4-BE49-F238E27FC236}">
                <a16:creationId xmlns:a16="http://schemas.microsoft.com/office/drawing/2014/main" id="{925FDBE6-0A83-9F5D-B198-AA30931A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5" y="13504492"/>
            <a:ext cx="4827532" cy="31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59EA86-F57C-2F0D-D04D-304113E7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57" y="13681847"/>
            <a:ext cx="4268848" cy="26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40;p19">
            <a:extLst>
              <a:ext uri="{FF2B5EF4-FFF2-40B4-BE49-F238E27FC236}">
                <a16:creationId xmlns:a16="http://schemas.microsoft.com/office/drawing/2014/main" id="{07BBC24A-9552-F615-D342-69A126070B83}"/>
              </a:ext>
            </a:extLst>
          </p:cNvPr>
          <p:cNvSpPr txBox="1">
            <a:spLocks/>
          </p:cNvSpPr>
          <p:nvPr/>
        </p:nvSpPr>
        <p:spPr>
          <a:xfrm>
            <a:off x="11715980" y="7643808"/>
            <a:ext cx="47073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ntic Didone"/>
              <a:buNone/>
              <a:defRPr sz="8119" b="0" i="0" u="none" strike="noStrike" cap="none">
                <a:solidFill>
                  <a:schemeClr val="dk1"/>
                </a:solidFill>
                <a:latin typeface="Antic Didone"/>
                <a:ea typeface="Antic Didone"/>
                <a:cs typeface="Antic Didone"/>
                <a:sym typeface="Antic Did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3500" dirty="0">
                <a:latin typeface="Montserrat" pitchFamily="2" charset="77"/>
                <a:ea typeface="Montserrat"/>
                <a:cs typeface="Montserrat"/>
                <a:sym typeface="Montserrat"/>
              </a:rPr>
              <a:t>TRAINING DATA</a:t>
            </a:r>
          </a:p>
        </p:txBody>
      </p:sp>
      <p:sp>
        <p:nvSpPr>
          <p:cNvPr id="4" name="Google Shape;141;p19">
            <a:extLst>
              <a:ext uri="{FF2B5EF4-FFF2-40B4-BE49-F238E27FC236}">
                <a16:creationId xmlns:a16="http://schemas.microsoft.com/office/drawing/2014/main" id="{3E3EAF53-8BAB-0DD1-8574-2CA9B34679D9}"/>
              </a:ext>
            </a:extLst>
          </p:cNvPr>
          <p:cNvSpPr txBox="1"/>
          <p:nvPr/>
        </p:nvSpPr>
        <p:spPr>
          <a:xfrm>
            <a:off x="11741689" y="8696995"/>
            <a:ext cx="5195400" cy="173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fontAlgn="base">
              <a:buClr>
                <a:srgbClr val="444444"/>
              </a:buClr>
              <a:buSzPts val="2000"/>
              <a:buFont typeface="Montserrat"/>
              <a:buChar char="●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OpenWebTextCorpus	</a:t>
            </a:r>
          </a:p>
          <a:p>
            <a:pPr marL="101600" lvl="8" fontAlgn="base">
              <a:buClr>
                <a:srgbClr val="444444"/>
              </a:buClr>
              <a:buSzPts val="2000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	41.7 GB</a:t>
            </a:r>
          </a:p>
          <a:p>
            <a:pPr marL="101600" lvl="8" fontAlgn="base">
              <a:buClr>
                <a:srgbClr val="444444"/>
              </a:buClr>
              <a:buSzPts val="2000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</a:rPr>
              <a:t>	plain text</a:t>
            </a:r>
          </a:p>
          <a:p>
            <a:pPr marL="101600" lvl="8" fontAlgn="base">
              <a:buClr>
                <a:srgbClr val="444444"/>
              </a:buClr>
              <a:buSzPts val="2000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1024 block size</a:t>
            </a:r>
          </a:p>
          <a:p>
            <a:pPr marL="101600" lvl="8" fontAlgn="base">
              <a:buClr>
                <a:srgbClr val="444444"/>
              </a:buClr>
              <a:buSzPts val="2000"/>
            </a:pPr>
            <a:r>
              <a:rPr lang="en-US" sz="2000" dirty="0">
                <a:solidFill>
                  <a:srgbClr val="444444"/>
                </a:solidFill>
                <a:latin typeface="Montserrat" pitchFamily="2" charset="77"/>
                <a:sym typeface="Montserrat"/>
              </a:rPr>
              <a:t>	BPE Tokenizing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Research Poster by Slidesgo">
  <a:themeElements>
    <a:clrScheme name="Simple Light">
      <a:dk1>
        <a:srgbClr val="5C5651"/>
      </a:dk1>
      <a:lt1>
        <a:srgbClr val="F5EBE2"/>
      </a:lt1>
      <a:dk2>
        <a:srgbClr val="FFFFFF"/>
      </a:dk2>
      <a:lt2>
        <a:srgbClr val="E4D8C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477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Antic Didone</vt:lpstr>
      <vt:lpstr>Montserrat</vt:lpstr>
      <vt:lpstr>Bebas Neue</vt:lpstr>
      <vt:lpstr>Arial</vt:lpstr>
      <vt:lpstr>Elegant Research Poster by Slidesgo</vt:lpstr>
      <vt:lpstr>Knowledge Distillation On LLM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 On LLM</dc:title>
  <cp:lastModifiedBy>Xinru He</cp:lastModifiedBy>
  <cp:revision>3</cp:revision>
  <dcterms:modified xsi:type="dcterms:W3CDTF">2023-04-19T16:18:06Z</dcterms:modified>
</cp:coreProperties>
</file>