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Condense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11" Type="http://schemas.openxmlformats.org/officeDocument/2006/relationships/slide" Target="slides/slide6.xml"/><Relationship Id="rId22" Type="http://schemas.openxmlformats.org/officeDocument/2006/relationships/font" Target="fonts/RobotoCondensed-italic.fntdata"/><Relationship Id="rId10" Type="http://schemas.openxmlformats.org/officeDocument/2006/relationships/slide" Target="slides/slide5.xml"/><Relationship Id="rId21" Type="http://schemas.openxmlformats.org/officeDocument/2006/relationships/font" Target="fonts/RobotoCondense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a5499602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5a5499602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a6744ffbc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5a6744ffbc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a54996027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5a54996027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a54996027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5a54996027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a6744ffbc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5a6744ffbc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a54996027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5a54996027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a6744ffb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5a6744ffbc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a54996027_0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5a54996027_0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a6744ffbc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5a6744ffbc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a54996027_0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5a54996027_0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160643" y="0"/>
            <a:ext cx="5994290" cy="5143500"/>
          </a:xfrm>
          <a:custGeom>
            <a:rect b="b" l="l" r="r" t="t"/>
            <a:pathLst>
              <a:path extrusionOk="0" h="6858000" w="7354957">
                <a:moveTo>
                  <a:pt x="4534753" y="0"/>
                </a:moveTo>
                <a:lnTo>
                  <a:pt x="7354957" y="0"/>
                </a:lnTo>
                <a:lnTo>
                  <a:pt x="7354957" y="6858000"/>
                </a:lnTo>
                <a:lnTo>
                  <a:pt x="0" y="6858000"/>
                </a:lnTo>
                <a:lnTo>
                  <a:pt x="453475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 rot="-8737179">
            <a:off x="5203713" y="-544900"/>
            <a:ext cx="516120" cy="4349163"/>
          </a:xfrm>
          <a:custGeom>
            <a:rect b="b" l="l" r="r" t="t"/>
            <a:pathLst>
              <a:path extrusionOk="0" h="5801818" w="689810">
                <a:moveTo>
                  <a:pt x="528910" y="5403483"/>
                </a:moveTo>
                <a:lnTo>
                  <a:pt x="0" y="5766135"/>
                </a:lnTo>
                <a:lnTo>
                  <a:pt x="185229" y="414786"/>
                </a:lnTo>
                <a:lnTo>
                  <a:pt x="689810" y="0"/>
                </a:lnTo>
                <a:close/>
                <a:moveTo>
                  <a:pt x="517049" y="5801818"/>
                </a:moveTo>
                <a:lnTo>
                  <a:pt x="495244" y="5801818"/>
                </a:lnTo>
                <a:lnTo>
                  <a:pt x="517503" y="5786556"/>
                </a:lnTo>
                <a:close/>
              </a:path>
            </a:pathLst>
          </a:custGeom>
          <a:gradFill>
            <a:gsLst>
              <a:gs pos="0">
                <a:srgbClr val="BFBFBF"/>
              </a:gs>
              <a:gs pos="100000">
                <a:srgbClr val="595959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 rot="2088241">
            <a:off x="4227650" y="1400851"/>
            <a:ext cx="451147" cy="4252988"/>
          </a:xfrm>
          <a:custGeom>
            <a:rect b="b" l="l" r="r" t="t"/>
            <a:pathLst>
              <a:path extrusionOk="0" h="5678322" w="602343">
                <a:moveTo>
                  <a:pt x="602343" y="0"/>
                </a:moveTo>
                <a:lnTo>
                  <a:pt x="462438" y="5356959"/>
                </a:lnTo>
                <a:lnTo>
                  <a:pt x="0" y="5678322"/>
                </a:lnTo>
                <a:lnTo>
                  <a:pt x="159792" y="414786"/>
                </a:lnTo>
                <a:close/>
              </a:path>
            </a:pathLst>
          </a:custGeom>
          <a:gradFill>
            <a:gsLst>
              <a:gs pos="0">
                <a:srgbClr val="204559"/>
              </a:gs>
              <a:gs pos="36000">
                <a:srgbClr val="306786"/>
              </a:gs>
              <a:gs pos="100000">
                <a:srgbClr val="89B8D4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 rot="2098438">
            <a:off x="6750956" y="2553176"/>
            <a:ext cx="443334" cy="1629550"/>
          </a:xfrm>
          <a:custGeom>
            <a:rect b="b" l="l" r="r" t="t"/>
            <a:pathLst>
              <a:path extrusionOk="0" h="5634864" w="682203">
                <a:moveTo>
                  <a:pt x="0" y="5634864"/>
                </a:moveTo>
                <a:lnTo>
                  <a:pt x="170053" y="869355"/>
                </a:lnTo>
                <a:lnTo>
                  <a:pt x="682203" y="0"/>
                </a:lnTo>
                <a:lnTo>
                  <a:pt x="505036" y="4804841"/>
                </a:lnTo>
                <a:lnTo>
                  <a:pt x="0" y="5634864"/>
                </a:lnTo>
                <a:close/>
              </a:path>
            </a:pathLst>
          </a:custGeom>
          <a:solidFill>
            <a:srgbClr val="89B8D4">
              <a:alpha val="8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03547" y="1478937"/>
            <a:ext cx="48021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306786"/>
                </a:solidFill>
                <a:latin typeface="Roboto"/>
                <a:ea typeface="Roboto"/>
                <a:cs typeface="Roboto"/>
                <a:sym typeface="Roboto"/>
              </a:rPr>
              <a:t>Online Professional Training 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>
                <a:solidFill>
                  <a:srgbClr val="306786"/>
                </a:solidFill>
                <a:latin typeface="Roboto"/>
                <a:ea typeface="Roboto"/>
                <a:cs typeface="Roboto"/>
                <a:sym typeface="Roboto"/>
              </a:rPr>
              <a:t>for Machine Learning </a:t>
            </a:r>
            <a:r>
              <a:rPr b="1" lang="en" sz="2700">
                <a:solidFill>
                  <a:srgbClr val="306786"/>
                </a:solidFill>
                <a:latin typeface="Roboto"/>
                <a:ea typeface="Roboto"/>
                <a:cs typeface="Roboto"/>
                <a:sym typeface="Roboto"/>
              </a:rPr>
              <a:t>&amp; Data Science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" y="3170485"/>
            <a:ext cx="3869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Instructor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03535" y="3481595"/>
            <a:ext cx="3869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>
                <a:solidFill>
                  <a:srgbClr val="306786"/>
                </a:solidFill>
                <a:latin typeface="Roboto"/>
                <a:ea typeface="Roboto"/>
                <a:cs typeface="Roboto"/>
                <a:sym typeface="Roboto"/>
              </a:rPr>
              <a:t>Faizan Khalid Mohsin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89019" y="4167747"/>
            <a:ext cx="27717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faizan.mohsin@cubestatistica.com</a:t>
            </a:r>
            <a:endParaRPr b="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89019" y="4462485"/>
            <a:ext cx="5148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linkedin.com/in/faizan-khalid-mohsin/</a:t>
            </a:r>
            <a:endParaRPr b="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92655" y="4772584"/>
            <a:ext cx="5148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github.com/FaizanKhalidMohsin</a:t>
            </a:r>
            <a:endParaRPr b="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nkedin In Logo PNG Isolated Image | PNG Mart" id="70" name="Google Shape;7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240" y="4473845"/>
            <a:ext cx="269882" cy="2698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logo PNG" id="71" name="Google Shape;71;p14"/>
          <p:cNvPicPr preferRelativeResize="0"/>
          <p:nvPr/>
        </p:nvPicPr>
        <p:blipFill rotWithShape="1">
          <a:blip r:embed="rId5">
            <a:alphaModFix/>
          </a:blip>
          <a:srcRect b="0" l="0" r="62034" t="0"/>
          <a:stretch/>
        </p:blipFill>
        <p:spPr>
          <a:xfrm>
            <a:off x="127399" y="4754846"/>
            <a:ext cx="303824" cy="323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387" y="4179479"/>
            <a:ext cx="257734" cy="2698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73" name="Google Shape;73;p14"/>
          <p:cNvPicPr preferRelativeResize="0"/>
          <p:nvPr/>
        </p:nvPicPr>
        <p:blipFill rotWithShape="1">
          <a:blip r:embed="rId7">
            <a:alphaModFix/>
          </a:blip>
          <a:srcRect b="0" l="18595" r="27254" t="-13109"/>
          <a:stretch/>
        </p:blipFill>
        <p:spPr>
          <a:xfrm>
            <a:off x="68295" y="40925"/>
            <a:ext cx="557482" cy="6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, company name&#10;&#10;Description automatically generated" id="216" name="Google Shape;216;p23"/>
          <p:cNvPicPr preferRelativeResize="0"/>
          <p:nvPr/>
        </p:nvPicPr>
        <p:blipFill rotWithShape="1">
          <a:blip r:embed="rId3">
            <a:alphaModFix/>
          </a:blip>
          <a:srcRect b="0" l="18595" r="27254" t="-13109"/>
          <a:stretch/>
        </p:blipFill>
        <p:spPr>
          <a:xfrm>
            <a:off x="8297895" y="40925"/>
            <a:ext cx="557482" cy="6677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/>
          <p:nvPr/>
        </p:nvSpPr>
        <p:spPr>
          <a:xfrm>
            <a:off x="133406" y="179344"/>
            <a:ext cx="435900" cy="451500"/>
          </a:xfrm>
          <a:prstGeom prst="ellipse">
            <a:avLst/>
          </a:prstGeom>
          <a:solidFill>
            <a:srgbClr val="89B8D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204716" y="194175"/>
            <a:ext cx="237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9</a:t>
            </a:r>
            <a:endParaRPr sz="100">
              <a:solidFill>
                <a:schemeClr val="lt1"/>
              </a:solidFill>
            </a:endParaRPr>
          </a:p>
        </p:txBody>
      </p:sp>
      <p:grpSp>
        <p:nvGrpSpPr>
          <p:cNvPr id="219" name="Google Shape;219;p23"/>
          <p:cNvGrpSpPr/>
          <p:nvPr/>
        </p:nvGrpSpPr>
        <p:grpSpPr>
          <a:xfrm>
            <a:off x="0" y="4724400"/>
            <a:ext cx="9266149" cy="451575"/>
            <a:chOff x="0" y="6299200"/>
            <a:chExt cx="12354866" cy="602100"/>
          </a:xfrm>
        </p:grpSpPr>
        <p:sp>
          <p:nvSpPr>
            <p:cNvPr id="220" name="Google Shape;220;p23"/>
            <p:cNvSpPr/>
            <p:nvPr/>
          </p:nvSpPr>
          <p:spPr>
            <a:xfrm>
              <a:off x="0" y="6299200"/>
              <a:ext cx="12192000" cy="602100"/>
            </a:xfrm>
            <a:prstGeom prst="rect">
              <a:avLst/>
            </a:prstGeom>
            <a:solidFill>
              <a:srgbClr val="BFBEB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3"/>
            <p:cNvSpPr txBox="1"/>
            <p:nvPr/>
          </p:nvSpPr>
          <p:spPr>
            <a:xfrm>
              <a:off x="521525" y="6388800"/>
              <a:ext cx="36954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faizan.mohsin@cubestatistica.com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3"/>
            <p:cNvSpPr txBox="1"/>
            <p:nvPr/>
          </p:nvSpPr>
          <p:spPr>
            <a:xfrm>
              <a:off x="4443467" y="6388800"/>
              <a:ext cx="41283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linkedin.com/in/faizan-khalid-mohsin/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3"/>
            <p:cNvSpPr txBox="1"/>
            <p:nvPr/>
          </p:nvSpPr>
          <p:spPr>
            <a:xfrm>
              <a:off x="8776466" y="6388800"/>
              <a:ext cx="35784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github.com/FaizanKhalidMohsi</a:t>
              </a:r>
              <a:r>
                <a:rPr b="1" lang="en" sz="1400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inkedin In Logo PNG Isolated Image | PNG Mart" id="224" name="Google Shape;224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38349" y="6397700"/>
              <a:ext cx="405100" cy="40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itHub logo PNG" id="225" name="Google Shape;225;p23"/>
            <p:cNvPicPr preferRelativeResize="0"/>
            <p:nvPr/>
          </p:nvPicPr>
          <p:blipFill rotWithShape="1">
            <a:blip r:embed="rId5">
              <a:alphaModFix/>
            </a:blip>
            <a:srcRect b="0" l="0" r="62034" t="0"/>
            <a:stretch/>
          </p:blipFill>
          <p:spPr>
            <a:xfrm>
              <a:off x="8371384" y="6384514"/>
              <a:ext cx="405099" cy="4314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6" name="Google Shape;22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406" y="4795148"/>
            <a:ext cx="257734" cy="26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726" y="1015604"/>
            <a:ext cx="3764049" cy="2521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67250" y="2057775"/>
            <a:ext cx="3764051" cy="23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/>
          <p:nvPr/>
        </p:nvSpPr>
        <p:spPr>
          <a:xfrm>
            <a:off x="244500" y="886700"/>
            <a:ext cx="3930300" cy="261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4968900" y="1953500"/>
            <a:ext cx="3930300" cy="261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231950" y="109825"/>
            <a:ext cx="44058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923"/>
              <a:buFont typeface="Arial"/>
              <a:buNone/>
            </a:pPr>
            <a:r>
              <a:rPr b="1" lang="en" sz="2600"/>
              <a:t>Exploratory Data Analysis</a:t>
            </a:r>
            <a:endParaRPr b="1" sz="26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82725" y="1032450"/>
            <a:ext cx="78867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data analytics process to understand the data in depth and learn the different data characteristics.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651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allows you to get a better understanding of your data and find useful patterns in it. 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651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need to know the patterns in your data and determine which variables are important and which do not play a significant role in the output.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651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helps you gather insights and make better sense of the data.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651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Allows a machine learning model to predict our dataset better.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651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also helps us to choose a better machine learning model.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33406" y="179344"/>
            <a:ext cx="435900" cy="451500"/>
          </a:xfrm>
          <a:prstGeom prst="ellipse">
            <a:avLst/>
          </a:prstGeom>
          <a:solidFill>
            <a:srgbClr val="89B8D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204716" y="194175"/>
            <a:ext cx="237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1</a:t>
            </a:r>
            <a:endParaRPr sz="100">
              <a:solidFill>
                <a:schemeClr val="lt1"/>
              </a:solidFill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0" y="4724400"/>
            <a:ext cx="9266149" cy="451575"/>
            <a:chOff x="0" y="6299200"/>
            <a:chExt cx="12354866" cy="602100"/>
          </a:xfrm>
        </p:grpSpPr>
        <p:sp>
          <p:nvSpPr>
            <p:cNvPr id="83" name="Google Shape;83;p15"/>
            <p:cNvSpPr/>
            <p:nvPr/>
          </p:nvSpPr>
          <p:spPr>
            <a:xfrm>
              <a:off x="0" y="6299200"/>
              <a:ext cx="12192000" cy="602100"/>
            </a:xfrm>
            <a:prstGeom prst="rect">
              <a:avLst/>
            </a:prstGeom>
            <a:solidFill>
              <a:srgbClr val="BFBEB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521525" y="6388800"/>
              <a:ext cx="36954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faizan.mohsin@cubestatistica.com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4443467" y="6388800"/>
              <a:ext cx="41283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linkedin.com/in/faizan-khalid-mohsin/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8776466" y="6388800"/>
              <a:ext cx="35784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github.com/FaizanKhalidMohsi</a:t>
              </a:r>
              <a:r>
                <a:rPr b="1" lang="en" sz="1400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inkedin In Logo PNG Isolated Image | PNG Mart" id="87" name="Google Shape;8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38349" y="6397700"/>
              <a:ext cx="405100" cy="40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itHub logo PNG" id="88" name="Google Shape;88;p15"/>
            <p:cNvPicPr preferRelativeResize="0"/>
            <p:nvPr/>
          </p:nvPicPr>
          <p:blipFill rotWithShape="1">
            <a:blip r:embed="rId4">
              <a:alphaModFix/>
            </a:blip>
            <a:srcRect b="0" l="0" r="62034" t="0"/>
            <a:stretch/>
          </p:blipFill>
          <p:spPr>
            <a:xfrm>
              <a:off x="8371384" y="6384514"/>
              <a:ext cx="405099" cy="4314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9" name="Google Shape;8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406" y="4795148"/>
            <a:ext cx="257734" cy="2698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90" name="Google Shape;90;p15"/>
          <p:cNvPicPr preferRelativeResize="0"/>
          <p:nvPr/>
        </p:nvPicPr>
        <p:blipFill rotWithShape="1">
          <a:blip r:embed="rId6">
            <a:alphaModFix/>
          </a:blip>
          <a:srcRect b="0" l="18595" r="27254" t="-13109"/>
          <a:stretch/>
        </p:blipFill>
        <p:spPr>
          <a:xfrm>
            <a:off x="8297895" y="40925"/>
            <a:ext cx="557482" cy="6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231950" y="109825"/>
            <a:ext cx="44058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2600"/>
              <a:t>Steps Involved in EDA</a:t>
            </a:r>
            <a:endParaRPr b="1" sz="2600"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280913" y="1030725"/>
            <a:ext cx="78867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651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Collection.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651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Cleaning.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651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Univariate Analysis.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651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Bivariate Analysis.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651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Correlation Matrix.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133406" y="179344"/>
            <a:ext cx="435900" cy="451500"/>
          </a:xfrm>
          <a:prstGeom prst="ellipse">
            <a:avLst/>
          </a:prstGeom>
          <a:solidFill>
            <a:srgbClr val="89B8D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204716" y="194175"/>
            <a:ext cx="237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2</a:t>
            </a:r>
            <a:endParaRPr sz="100">
              <a:solidFill>
                <a:schemeClr val="lt1"/>
              </a:solidFill>
            </a:endParaRPr>
          </a:p>
        </p:txBody>
      </p:sp>
      <p:grpSp>
        <p:nvGrpSpPr>
          <p:cNvPr id="99" name="Google Shape;99;p16"/>
          <p:cNvGrpSpPr/>
          <p:nvPr/>
        </p:nvGrpSpPr>
        <p:grpSpPr>
          <a:xfrm>
            <a:off x="0" y="4724400"/>
            <a:ext cx="9266149" cy="451575"/>
            <a:chOff x="0" y="6299200"/>
            <a:chExt cx="12354866" cy="602100"/>
          </a:xfrm>
        </p:grpSpPr>
        <p:sp>
          <p:nvSpPr>
            <p:cNvPr id="100" name="Google Shape;100;p16"/>
            <p:cNvSpPr/>
            <p:nvPr/>
          </p:nvSpPr>
          <p:spPr>
            <a:xfrm>
              <a:off x="0" y="6299200"/>
              <a:ext cx="12192000" cy="602100"/>
            </a:xfrm>
            <a:prstGeom prst="rect">
              <a:avLst/>
            </a:prstGeom>
            <a:solidFill>
              <a:srgbClr val="BFBEB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521525" y="6388800"/>
              <a:ext cx="36954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faizan.mohsin@cubestatistica.com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4443467" y="6388800"/>
              <a:ext cx="41283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linkedin.com/in/faizan-khalid-mohsin/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8776466" y="6388800"/>
              <a:ext cx="35784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github.com/FaizanKhalidMohsi</a:t>
              </a:r>
              <a:r>
                <a:rPr b="1" lang="en" sz="1400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inkedin In Logo PNG Isolated Image | PNG Mart" id="104" name="Google Shape;10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38349" y="6397700"/>
              <a:ext cx="405100" cy="40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itHub logo PNG" id="105" name="Google Shape;105;p16"/>
            <p:cNvPicPr preferRelativeResize="0"/>
            <p:nvPr/>
          </p:nvPicPr>
          <p:blipFill rotWithShape="1">
            <a:blip r:embed="rId4">
              <a:alphaModFix/>
            </a:blip>
            <a:srcRect b="0" l="0" r="62034" t="0"/>
            <a:stretch/>
          </p:blipFill>
          <p:spPr>
            <a:xfrm>
              <a:off x="8371384" y="6384514"/>
              <a:ext cx="405099" cy="4314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" name="Google Shape;10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406" y="4795148"/>
            <a:ext cx="257734" cy="2698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107" name="Google Shape;107;p16"/>
          <p:cNvPicPr preferRelativeResize="0"/>
          <p:nvPr/>
        </p:nvPicPr>
        <p:blipFill rotWithShape="1">
          <a:blip r:embed="rId6">
            <a:alphaModFix/>
          </a:blip>
          <a:srcRect b="0" l="18595" r="27254" t="-13109"/>
          <a:stretch/>
        </p:blipFill>
        <p:spPr>
          <a:xfrm>
            <a:off x="8297895" y="40925"/>
            <a:ext cx="557482" cy="6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133406" y="179344"/>
            <a:ext cx="435900" cy="451500"/>
          </a:xfrm>
          <a:prstGeom prst="ellipse">
            <a:avLst/>
          </a:prstGeom>
          <a:solidFill>
            <a:srgbClr val="89B8D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204716" y="194175"/>
            <a:ext cx="237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3</a:t>
            </a:r>
            <a:endParaRPr sz="100">
              <a:solidFill>
                <a:schemeClr val="lt1"/>
              </a:solidFill>
            </a:endParaRPr>
          </a:p>
        </p:txBody>
      </p:sp>
      <p:grpSp>
        <p:nvGrpSpPr>
          <p:cNvPr id="114" name="Google Shape;114;p17"/>
          <p:cNvGrpSpPr/>
          <p:nvPr/>
        </p:nvGrpSpPr>
        <p:grpSpPr>
          <a:xfrm>
            <a:off x="0" y="4724400"/>
            <a:ext cx="9266149" cy="451575"/>
            <a:chOff x="0" y="6299200"/>
            <a:chExt cx="12354866" cy="602100"/>
          </a:xfrm>
        </p:grpSpPr>
        <p:sp>
          <p:nvSpPr>
            <p:cNvPr id="115" name="Google Shape;115;p17"/>
            <p:cNvSpPr/>
            <p:nvPr/>
          </p:nvSpPr>
          <p:spPr>
            <a:xfrm>
              <a:off x="0" y="6299200"/>
              <a:ext cx="12192000" cy="602100"/>
            </a:xfrm>
            <a:prstGeom prst="rect">
              <a:avLst/>
            </a:prstGeom>
            <a:solidFill>
              <a:srgbClr val="BFBEB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521525" y="6388800"/>
              <a:ext cx="36954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faizan.mohsin@cubestatistica.com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4443467" y="6388800"/>
              <a:ext cx="41283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linkedin.com/in/faizan-khalid-mohsin/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8776466" y="6388800"/>
              <a:ext cx="35784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github.com/FaizanKhalidMohsi</a:t>
              </a:r>
              <a:r>
                <a:rPr b="1" lang="en" sz="1400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inkedin In Logo PNG Isolated Image | PNG Mart" id="119" name="Google Shape;11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38349" y="6397700"/>
              <a:ext cx="405100" cy="40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itHub logo PNG" id="120" name="Google Shape;120;p17"/>
            <p:cNvPicPr preferRelativeResize="0"/>
            <p:nvPr/>
          </p:nvPicPr>
          <p:blipFill rotWithShape="1">
            <a:blip r:embed="rId4">
              <a:alphaModFix/>
            </a:blip>
            <a:srcRect b="0" l="0" r="62034" t="0"/>
            <a:stretch/>
          </p:blipFill>
          <p:spPr>
            <a:xfrm>
              <a:off x="8371384" y="6384514"/>
              <a:ext cx="405099" cy="4314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1" name="Google Shape;12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406" y="4795148"/>
            <a:ext cx="257734" cy="26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275" y="906775"/>
            <a:ext cx="7366650" cy="343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123" name="Google Shape;123;p17"/>
          <p:cNvPicPr preferRelativeResize="0"/>
          <p:nvPr/>
        </p:nvPicPr>
        <p:blipFill rotWithShape="1">
          <a:blip r:embed="rId7">
            <a:alphaModFix/>
          </a:blip>
          <a:srcRect b="0" l="18595" r="27254" t="-13109"/>
          <a:stretch/>
        </p:blipFill>
        <p:spPr>
          <a:xfrm>
            <a:off x="8297895" y="40925"/>
            <a:ext cx="557482" cy="66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717425" y="847425"/>
            <a:ext cx="7366500" cy="363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2231950" y="109825"/>
            <a:ext cx="44058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2600"/>
              <a:t>2 . Data Cleaning</a:t>
            </a:r>
            <a:endParaRPr b="1" sz="2600"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282713" y="1108650"/>
            <a:ext cx="78867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refers to the process of removing unwanted variables and values from your dataset and getting rid of any irregularities in it.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651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Removing missing values, outliers, and unnecessary rows/ columns.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651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Re-indexing and reformatting our data.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651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Also drop the columns which are missing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more than 15% of the data.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133406" y="179344"/>
            <a:ext cx="435900" cy="451500"/>
          </a:xfrm>
          <a:prstGeom prst="ellipse">
            <a:avLst/>
          </a:prstGeom>
          <a:solidFill>
            <a:srgbClr val="89B8D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04716" y="194175"/>
            <a:ext cx="237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4</a:t>
            </a:r>
            <a:endParaRPr sz="100">
              <a:solidFill>
                <a:schemeClr val="lt1"/>
              </a:solidFill>
            </a:endParaRPr>
          </a:p>
        </p:txBody>
      </p:sp>
      <p:grpSp>
        <p:nvGrpSpPr>
          <p:cNvPr id="133" name="Google Shape;133;p18"/>
          <p:cNvGrpSpPr/>
          <p:nvPr/>
        </p:nvGrpSpPr>
        <p:grpSpPr>
          <a:xfrm>
            <a:off x="0" y="4724400"/>
            <a:ext cx="9266149" cy="451575"/>
            <a:chOff x="0" y="6299200"/>
            <a:chExt cx="12354866" cy="602100"/>
          </a:xfrm>
        </p:grpSpPr>
        <p:sp>
          <p:nvSpPr>
            <p:cNvPr id="134" name="Google Shape;134;p18"/>
            <p:cNvSpPr/>
            <p:nvPr/>
          </p:nvSpPr>
          <p:spPr>
            <a:xfrm>
              <a:off x="0" y="6299200"/>
              <a:ext cx="12192000" cy="602100"/>
            </a:xfrm>
            <a:prstGeom prst="rect">
              <a:avLst/>
            </a:prstGeom>
            <a:solidFill>
              <a:srgbClr val="BFBEB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521525" y="6388800"/>
              <a:ext cx="36954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faizan.mohsin@cubestatistica.com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4443467" y="6388800"/>
              <a:ext cx="41283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linkedin.com/in/faizan-khalid-mohsin/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8776466" y="6388800"/>
              <a:ext cx="35784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github.com/FaizanKhalidMohsi</a:t>
              </a:r>
              <a:r>
                <a:rPr b="1" lang="en" sz="1400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inkedin In Logo PNG Isolated Image | PNG Mart" id="138" name="Google Shape;138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38349" y="6397700"/>
              <a:ext cx="405100" cy="40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itHub logo PNG" id="139" name="Google Shape;139;p18"/>
            <p:cNvPicPr preferRelativeResize="0"/>
            <p:nvPr/>
          </p:nvPicPr>
          <p:blipFill rotWithShape="1">
            <a:blip r:embed="rId4">
              <a:alphaModFix/>
            </a:blip>
            <a:srcRect b="0" l="0" r="62034" t="0"/>
            <a:stretch/>
          </p:blipFill>
          <p:spPr>
            <a:xfrm>
              <a:off x="8371384" y="6384514"/>
              <a:ext cx="405099" cy="4314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0" name="Google Shape;14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406" y="4795148"/>
            <a:ext cx="257734" cy="2698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141" name="Google Shape;141;p18"/>
          <p:cNvPicPr preferRelativeResize="0"/>
          <p:nvPr/>
        </p:nvPicPr>
        <p:blipFill rotWithShape="1">
          <a:blip r:embed="rId6">
            <a:alphaModFix/>
          </a:blip>
          <a:srcRect b="0" l="18595" r="27254" t="-13109"/>
          <a:stretch/>
        </p:blipFill>
        <p:spPr>
          <a:xfrm>
            <a:off x="8297895" y="40925"/>
            <a:ext cx="557482" cy="6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>
            <a:off x="133406" y="179344"/>
            <a:ext cx="435900" cy="451500"/>
          </a:xfrm>
          <a:prstGeom prst="ellipse">
            <a:avLst/>
          </a:prstGeom>
          <a:solidFill>
            <a:srgbClr val="89B8D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204716" y="194175"/>
            <a:ext cx="237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5</a:t>
            </a:r>
            <a:endParaRPr sz="100">
              <a:solidFill>
                <a:schemeClr val="lt1"/>
              </a:solidFill>
            </a:endParaRPr>
          </a:p>
        </p:txBody>
      </p:sp>
      <p:grpSp>
        <p:nvGrpSpPr>
          <p:cNvPr id="148" name="Google Shape;148;p19"/>
          <p:cNvGrpSpPr/>
          <p:nvPr/>
        </p:nvGrpSpPr>
        <p:grpSpPr>
          <a:xfrm>
            <a:off x="0" y="4724400"/>
            <a:ext cx="9266149" cy="451575"/>
            <a:chOff x="0" y="6299200"/>
            <a:chExt cx="12354866" cy="602100"/>
          </a:xfrm>
        </p:grpSpPr>
        <p:sp>
          <p:nvSpPr>
            <p:cNvPr id="149" name="Google Shape;149;p19"/>
            <p:cNvSpPr/>
            <p:nvPr/>
          </p:nvSpPr>
          <p:spPr>
            <a:xfrm>
              <a:off x="0" y="6299200"/>
              <a:ext cx="12192000" cy="602100"/>
            </a:xfrm>
            <a:prstGeom prst="rect">
              <a:avLst/>
            </a:prstGeom>
            <a:solidFill>
              <a:srgbClr val="BFBEB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521525" y="6388800"/>
              <a:ext cx="36954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faizan.mohsin@cubestatistica.com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4443467" y="6388800"/>
              <a:ext cx="41283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linkedin.com/in/faizan-khalid-mohsin/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8776466" y="6388800"/>
              <a:ext cx="35784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github.com/FaizanKhalidMohsi</a:t>
              </a:r>
              <a:r>
                <a:rPr b="1" lang="en" sz="1400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inkedin In Logo PNG Isolated Image | PNG Mart" id="153" name="Google Shape;15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38349" y="6397700"/>
              <a:ext cx="405100" cy="40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itHub logo PNG" id="154" name="Google Shape;154;p19"/>
            <p:cNvPicPr preferRelativeResize="0"/>
            <p:nvPr/>
          </p:nvPicPr>
          <p:blipFill rotWithShape="1">
            <a:blip r:embed="rId4">
              <a:alphaModFix/>
            </a:blip>
            <a:srcRect b="0" l="0" r="62034" t="0"/>
            <a:stretch/>
          </p:blipFill>
          <p:spPr>
            <a:xfrm>
              <a:off x="8371384" y="6384514"/>
              <a:ext cx="405099" cy="4314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" name="Google Shape;15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406" y="4795148"/>
            <a:ext cx="257734" cy="26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9837" y="841350"/>
            <a:ext cx="7099526" cy="363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157" name="Google Shape;157;p19"/>
          <p:cNvPicPr preferRelativeResize="0"/>
          <p:nvPr/>
        </p:nvPicPr>
        <p:blipFill rotWithShape="1">
          <a:blip r:embed="rId7">
            <a:alphaModFix/>
          </a:blip>
          <a:srcRect b="0" l="18595" r="27254" t="-13109"/>
          <a:stretch/>
        </p:blipFill>
        <p:spPr>
          <a:xfrm>
            <a:off x="8297895" y="40925"/>
            <a:ext cx="557482" cy="66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/>
          <p:nvPr/>
        </p:nvSpPr>
        <p:spPr>
          <a:xfrm>
            <a:off x="899325" y="797413"/>
            <a:ext cx="7456800" cy="363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2231950" y="109825"/>
            <a:ext cx="44058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2600"/>
              <a:t>3</a:t>
            </a:r>
            <a:r>
              <a:rPr b="1" lang="en" sz="2600"/>
              <a:t> . Univariate Analysis</a:t>
            </a:r>
            <a:endParaRPr b="1" sz="2600"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282713" y="1108650"/>
            <a:ext cx="78867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651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Univariate Analysis, you analyze data of just one variable.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651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can do this either with graphical or non-graphical.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651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Finding specific mathematical values in the data.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651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Some visual methods.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133406" y="179344"/>
            <a:ext cx="435900" cy="451500"/>
          </a:xfrm>
          <a:prstGeom prst="ellipse">
            <a:avLst/>
          </a:prstGeom>
          <a:solidFill>
            <a:srgbClr val="89B8D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204716" y="194175"/>
            <a:ext cx="237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6</a:t>
            </a:r>
            <a:endParaRPr sz="100">
              <a:solidFill>
                <a:schemeClr val="lt1"/>
              </a:solidFill>
            </a:endParaRPr>
          </a:p>
        </p:txBody>
      </p:sp>
      <p:grpSp>
        <p:nvGrpSpPr>
          <p:cNvPr id="167" name="Google Shape;167;p20"/>
          <p:cNvGrpSpPr/>
          <p:nvPr/>
        </p:nvGrpSpPr>
        <p:grpSpPr>
          <a:xfrm>
            <a:off x="0" y="4724400"/>
            <a:ext cx="9266149" cy="451575"/>
            <a:chOff x="0" y="6299200"/>
            <a:chExt cx="12354866" cy="602100"/>
          </a:xfrm>
        </p:grpSpPr>
        <p:sp>
          <p:nvSpPr>
            <p:cNvPr id="168" name="Google Shape;168;p20"/>
            <p:cNvSpPr/>
            <p:nvPr/>
          </p:nvSpPr>
          <p:spPr>
            <a:xfrm>
              <a:off x="0" y="6299200"/>
              <a:ext cx="12192000" cy="602100"/>
            </a:xfrm>
            <a:prstGeom prst="rect">
              <a:avLst/>
            </a:prstGeom>
            <a:solidFill>
              <a:srgbClr val="BFBEB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 txBox="1"/>
            <p:nvPr/>
          </p:nvSpPr>
          <p:spPr>
            <a:xfrm>
              <a:off x="521525" y="6388800"/>
              <a:ext cx="36954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faizan.mohsin@cubestatistica.com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0"/>
            <p:cNvSpPr txBox="1"/>
            <p:nvPr/>
          </p:nvSpPr>
          <p:spPr>
            <a:xfrm>
              <a:off x="4443467" y="6388800"/>
              <a:ext cx="41283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linkedin.com/in/faizan-khalid-mohsin/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8776466" y="6388800"/>
              <a:ext cx="35784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github.com/FaizanKhalidMohsi</a:t>
              </a:r>
              <a:r>
                <a:rPr b="1" lang="en" sz="1400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inkedin In Logo PNG Isolated Image | PNG Mart" id="172" name="Google Shape;17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38349" y="6397700"/>
              <a:ext cx="405100" cy="40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itHub logo PNG" id="173" name="Google Shape;173;p20"/>
            <p:cNvPicPr preferRelativeResize="0"/>
            <p:nvPr/>
          </p:nvPicPr>
          <p:blipFill rotWithShape="1">
            <a:blip r:embed="rId4">
              <a:alphaModFix/>
            </a:blip>
            <a:srcRect b="0" l="0" r="62034" t="0"/>
            <a:stretch/>
          </p:blipFill>
          <p:spPr>
            <a:xfrm>
              <a:off x="8371384" y="6384514"/>
              <a:ext cx="405099" cy="4314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4" name="Google Shape;17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406" y="4795148"/>
            <a:ext cx="257734" cy="2698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175" name="Google Shape;175;p20"/>
          <p:cNvPicPr preferRelativeResize="0"/>
          <p:nvPr/>
        </p:nvPicPr>
        <p:blipFill rotWithShape="1">
          <a:blip r:embed="rId6">
            <a:alphaModFix/>
          </a:blip>
          <a:srcRect b="0" l="18595" r="27254" t="-13109"/>
          <a:stretch/>
        </p:blipFill>
        <p:spPr>
          <a:xfrm>
            <a:off x="8297895" y="40925"/>
            <a:ext cx="557482" cy="6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133406" y="179344"/>
            <a:ext cx="435900" cy="451500"/>
          </a:xfrm>
          <a:prstGeom prst="ellipse">
            <a:avLst/>
          </a:prstGeom>
          <a:solidFill>
            <a:srgbClr val="89B8D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204716" y="194175"/>
            <a:ext cx="237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7</a:t>
            </a:r>
            <a:endParaRPr sz="100">
              <a:solidFill>
                <a:schemeClr val="lt1"/>
              </a:solidFill>
            </a:endParaRPr>
          </a:p>
        </p:txBody>
      </p:sp>
      <p:grpSp>
        <p:nvGrpSpPr>
          <p:cNvPr id="182" name="Google Shape;182;p21"/>
          <p:cNvGrpSpPr/>
          <p:nvPr/>
        </p:nvGrpSpPr>
        <p:grpSpPr>
          <a:xfrm>
            <a:off x="0" y="4724400"/>
            <a:ext cx="9266149" cy="451575"/>
            <a:chOff x="0" y="6299200"/>
            <a:chExt cx="12354866" cy="602100"/>
          </a:xfrm>
        </p:grpSpPr>
        <p:sp>
          <p:nvSpPr>
            <p:cNvPr id="183" name="Google Shape;183;p21"/>
            <p:cNvSpPr/>
            <p:nvPr/>
          </p:nvSpPr>
          <p:spPr>
            <a:xfrm>
              <a:off x="0" y="6299200"/>
              <a:ext cx="12192000" cy="602100"/>
            </a:xfrm>
            <a:prstGeom prst="rect">
              <a:avLst/>
            </a:prstGeom>
            <a:solidFill>
              <a:srgbClr val="BFBEB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 txBox="1"/>
            <p:nvPr/>
          </p:nvSpPr>
          <p:spPr>
            <a:xfrm>
              <a:off x="521525" y="6388800"/>
              <a:ext cx="36954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faizan.mohsin@cubestatistica.com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1"/>
            <p:cNvSpPr txBox="1"/>
            <p:nvPr/>
          </p:nvSpPr>
          <p:spPr>
            <a:xfrm>
              <a:off x="4443467" y="6388800"/>
              <a:ext cx="41283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linkedin.com/in/faizan-khalid-mohsin/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1"/>
            <p:cNvSpPr txBox="1"/>
            <p:nvPr/>
          </p:nvSpPr>
          <p:spPr>
            <a:xfrm>
              <a:off x="8776466" y="6388800"/>
              <a:ext cx="35784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github.com/FaizanKhalidMohsi</a:t>
              </a:r>
              <a:r>
                <a:rPr b="1" lang="en" sz="1400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inkedin In Logo PNG Isolated Image | PNG Mart" id="187" name="Google Shape;187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38349" y="6397700"/>
              <a:ext cx="405100" cy="40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itHub logo PNG" id="188" name="Google Shape;188;p21"/>
            <p:cNvPicPr preferRelativeResize="0"/>
            <p:nvPr/>
          </p:nvPicPr>
          <p:blipFill rotWithShape="1">
            <a:blip r:embed="rId4">
              <a:alphaModFix/>
            </a:blip>
            <a:srcRect b="0" l="0" r="62034" t="0"/>
            <a:stretch/>
          </p:blipFill>
          <p:spPr>
            <a:xfrm>
              <a:off x="8371384" y="6384514"/>
              <a:ext cx="405099" cy="4314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" name="Google Shape;18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406" y="4795148"/>
            <a:ext cx="257734" cy="26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6700" y="2120925"/>
            <a:ext cx="3617400" cy="24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600" y="979600"/>
            <a:ext cx="3736588" cy="2275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192" name="Google Shape;192;p21"/>
          <p:cNvPicPr preferRelativeResize="0"/>
          <p:nvPr/>
        </p:nvPicPr>
        <p:blipFill rotWithShape="1">
          <a:blip r:embed="rId8">
            <a:alphaModFix/>
          </a:blip>
          <a:srcRect b="0" l="18595" r="27254" t="-13109"/>
          <a:stretch/>
        </p:blipFill>
        <p:spPr>
          <a:xfrm>
            <a:off x="8297895" y="40925"/>
            <a:ext cx="557482" cy="66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/>
          <p:nvPr/>
        </p:nvSpPr>
        <p:spPr>
          <a:xfrm>
            <a:off x="467350" y="935650"/>
            <a:ext cx="3617400" cy="241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5267950" y="2154850"/>
            <a:ext cx="3617400" cy="241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2231950" y="33625"/>
            <a:ext cx="44058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2600"/>
              <a:t>4</a:t>
            </a:r>
            <a:r>
              <a:rPr b="1" lang="en" sz="2600"/>
              <a:t> . </a:t>
            </a:r>
            <a:r>
              <a:rPr b="1" lang="en" sz="2600"/>
              <a:t>Bivariate Analysis</a:t>
            </a:r>
            <a:endParaRPr b="1" sz="2600"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282713" y="1032450"/>
            <a:ext cx="78867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651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Here, you use two variables and compare them.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651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can find how one feature affects the other.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651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is one of the simplest forms of statistical analysis.</a:t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Logo, company name&#10;&#10;Description automatically generated" id="201" name="Google Shape;201;p22"/>
          <p:cNvPicPr preferRelativeResize="0"/>
          <p:nvPr/>
        </p:nvPicPr>
        <p:blipFill rotWithShape="1">
          <a:blip r:embed="rId3">
            <a:alphaModFix/>
          </a:blip>
          <a:srcRect b="0" l="18595" r="27254" t="-13109"/>
          <a:stretch/>
        </p:blipFill>
        <p:spPr>
          <a:xfrm>
            <a:off x="8297895" y="40925"/>
            <a:ext cx="557482" cy="66775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/>
          <p:nvPr/>
        </p:nvSpPr>
        <p:spPr>
          <a:xfrm>
            <a:off x="133406" y="179344"/>
            <a:ext cx="435900" cy="451500"/>
          </a:xfrm>
          <a:prstGeom prst="ellipse">
            <a:avLst/>
          </a:prstGeom>
          <a:solidFill>
            <a:srgbClr val="89B8D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204716" y="194175"/>
            <a:ext cx="237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8</a:t>
            </a:r>
            <a:endParaRPr sz="100">
              <a:solidFill>
                <a:schemeClr val="lt1"/>
              </a:solidFill>
            </a:endParaRPr>
          </a:p>
        </p:txBody>
      </p:sp>
      <p:grpSp>
        <p:nvGrpSpPr>
          <p:cNvPr id="204" name="Google Shape;204;p22"/>
          <p:cNvGrpSpPr/>
          <p:nvPr/>
        </p:nvGrpSpPr>
        <p:grpSpPr>
          <a:xfrm>
            <a:off x="0" y="4724400"/>
            <a:ext cx="9266149" cy="451575"/>
            <a:chOff x="0" y="6299200"/>
            <a:chExt cx="12354866" cy="602100"/>
          </a:xfrm>
        </p:grpSpPr>
        <p:sp>
          <p:nvSpPr>
            <p:cNvPr id="205" name="Google Shape;205;p22"/>
            <p:cNvSpPr/>
            <p:nvPr/>
          </p:nvSpPr>
          <p:spPr>
            <a:xfrm>
              <a:off x="0" y="6299200"/>
              <a:ext cx="12192000" cy="602100"/>
            </a:xfrm>
            <a:prstGeom prst="rect">
              <a:avLst/>
            </a:prstGeom>
            <a:solidFill>
              <a:srgbClr val="BFBEB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 txBox="1"/>
            <p:nvPr/>
          </p:nvSpPr>
          <p:spPr>
            <a:xfrm>
              <a:off x="521525" y="6388800"/>
              <a:ext cx="36954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faizan.mohsin@cubestatistica.com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2"/>
            <p:cNvSpPr txBox="1"/>
            <p:nvPr/>
          </p:nvSpPr>
          <p:spPr>
            <a:xfrm>
              <a:off x="4443467" y="6388800"/>
              <a:ext cx="41283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linkedin.com/in/faizan-khalid-mohsin/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2"/>
            <p:cNvSpPr txBox="1"/>
            <p:nvPr/>
          </p:nvSpPr>
          <p:spPr>
            <a:xfrm>
              <a:off x="8776466" y="6388800"/>
              <a:ext cx="35784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github.com/FaizanKhalidMohsi</a:t>
              </a:r>
              <a:r>
                <a:rPr b="1" lang="en" sz="1400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inkedin In Logo PNG Isolated Image | PNG Mart" id="209" name="Google Shape;209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38349" y="6397700"/>
              <a:ext cx="405100" cy="40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itHub logo PNG" id="210" name="Google Shape;210;p22"/>
            <p:cNvPicPr preferRelativeResize="0"/>
            <p:nvPr/>
          </p:nvPicPr>
          <p:blipFill rotWithShape="1">
            <a:blip r:embed="rId5">
              <a:alphaModFix/>
            </a:blip>
            <a:srcRect b="0" l="0" r="62034" t="0"/>
            <a:stretch/>
          </p:blipFill>
          <p:spPr>
            <a:xfrm>
              <a:off x="8371384" y="6384514"/>
              <a:ext cx="405099" cy="4314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1" name="Google Shape;211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406" y="4795148"/>
            <a:ext cx="257734" cy="26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