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57"/>
  </p:normalViewPr>
  <p:slideViewPr>
    <p:cSldViewPr snapToGrid="0">
      <p:cViewPr varScale="1">
        <p:scale>
          <a:sx n="143" d="100"/>
          <a:sy n="143" d="100"/>
        </p:scale>
        <p:origin x="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696C18-546E-AE92-BB7D-BBE345BFC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2C23D72-308A-DEFB-1B95-A738E8591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195D3D-109A-EB61-4EF8-3F5DD22E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FD6F-8B1D-5D47-AAD5-48C51A423328}" type="datetimeFigureOut">
              <a:rPr kumimoji="1" lang="zh-TW" altLang="en-US" smtClean="0"/>
              <a:t>2022/10/22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CCE3C4-2501-9168-18BD-3B54D3E1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BCF1AA-2F42-9605-7065-D4685A7F6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1BE5-D1A7-9049-9BD1-495852774F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473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612040-056D-A2DC-EAA1-838CBBD8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23A6860-68B4-E35F-8025-711DADF69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EBE3F6-1378-572A-AB3F-E109D95DB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FD6F-8B1D-5D47-AAD5-48C51A423328}" type="datetimeFigureOut">
              <a:rPr kumimoji="1" lang="zh-TW" altLang="en-US" smtClean="0"/>
              <a:t>2022/10/22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807B6E-A034-1355-30F1-D67A9A7DB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8B04B6-C2C6-BB4C-9705-50F9E17C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1BE5-D1A7-9049-9BD1-495852774F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797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D4533AA-9CA0-8320-39A5-C092EC577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4A98402-B9C3-0C47-4741-A948DC23C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A81138-7556-424E-173B-FD2969D1C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FD6F-8B1D-5D47-AAD5-48C51A423328}" type="datetimeFigureOut">
              <a:rPr kumimoji="1" lang="zh-TW" altLang="en-US" smtClean="0"/>
              <a:t>2022/10/22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D348BF-19E6-2A2A-3BCB-BDC66691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AC4E46-2816-89CC-0F45-A02D17AC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1BE5-D1A7-9049-9BD1-495852774F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75648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10394B-1195-71E0-A667-7F0B4D875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39B7BD-4D66-D146-89B0-F77E7C9B0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CBBFDB-5CB0-7AC4-CB9C-0FFF8DDA5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FD6F-8B1D-5D47-AAD5-48C51A423328}" type="datetimeFigureOut">
              <a:rPr kumimoji="1" lang="zh-TW" altLang="en-US" smtClean="0"/>
              <a:t>2022/10/22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318B6B-F817-15B6-0D0B-580FB485F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72C170-9D3C-CE4B-E4DC-20958AB7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1BE5-D1A7-9049-9BD1-495852774F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8432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05723B-7A5C-2A86-8498-61F5A6379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8601EE7-30FE-1ED1-AD20-B4275672C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DA4D09-5215-3F17-E45A-D86E8935A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FD6F-8B1D-5D47-AAD5-48C51A423328}" type="datetimeFigureOut">
              <a:rPr kumimoji="1" lang="zh-TW" altLang="en-US" smtClean="0"/>
              <a:t>2022/10/22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281482-D169-9A55-4E91-BEDA4B05B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AC954D-CBA2-31DB-AD5C-FCE437AC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1BE5-D1A7-9049-9BD1-495852774F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505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AB59F8-1B21-7C31-E261-42E2DA5B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47BE39-DFED-34E2-17D9-4FFF82B29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98DF6AF-45EC-CDD8-D3D8-61ACBBCE9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1B0CF38-D0F9-050E-35F1-697CB626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FD6F-8B1D-5D47-AAD5-48C51A423328}" type="datetimeFigureOut">
              <a:rPr kumimoji="1" lang="zh-TW" altLang="en-US" smtClean="0"/>
              <a:t>2022/10/22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9DB64DE-483E-D885-5056-C556108C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F7EF1B-7C4A-0214-EE3D-7113E9D71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1BE5-D1A7-9049-9BD1-495852774F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7987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D69918-18BC-5D02-8AC6-E691746B0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5773EA-3A0C-D6EE-DB70-034C3D100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FE0B1C-38A7-187D-67C0-AE14723BE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281FB3F-C772-C1E0-BB54-E439283B9D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A061599-929A-E36B-0C24-75A90B326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1530B33-AE69-85F1-114A-A01FABB87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FD6F-8B1D-5D47-AAD5-48C51A423328}" type="datetimeFigureOut">
              <a:rPr kumimoji="1" lang="zh-TW" altLang="en-US" smtClean="0"/>
              <a:t>2022/10/22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3DE2766-435D-119B-F950-F3156397A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96CFFBD-E34D-A562-D28B-C0C6AEBE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1BE5-D1A7-9049-9BD1-495852774F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81247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380CB2-A08B-8DA0-8AC8-1864A9B5E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67B3930-306A-96D9-2023-2F21FAFEE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FD6F-8B1D-5D47-AAD5-48C51A423328}" type="datetimeFigureOut">
              <a:rPr kumimoji="1" lang="zh-TW" altLang="en-US" smtClean="0"/>
              <a:t>2022/10/22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350F569-9F76-F319-1417-4396468D9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935B01E-72B1-7AB7-32E9-652F8868D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1BE5-D1A7-9049-9BD1-495852774F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6395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FB13610-146D-EC63-32CA-8F4739B4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FD6F-8B1D-5D47-AAD5-48C51A423328}" type="datetimeFigureOut">
              <a:rPr kumimoji="1" lang="zh-TW" altLang="en-US" smtClean="0"/>
              <a:t>2022/10/22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FE0F21D-E5CD-273E-23FE-423AC1EFE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4190D97-C63E-E7ED-C606-F436678C5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1BE5-D1A7-9049-9BD1-495852774F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45070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360C80-6B0D-4047-FF9E-A803A301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F70591-A83E-CCD5-DFFA-573C93A0E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36274B-D76E-1FC1-452E-783767ABB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518DB36-3F71-CDF4-4007-B05833E1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FD6F-8B1D-5D47-AAD5-48C51A423328}" type="datetimeFigureOut">
              <a:rPr kumimoji="1" lang="zh-TW" altLang="en-US" smtClean="0"/>
              <a:t>2022/10/22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835661F-9052-F04A-BDAC-6E64495C4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14F122-03DA-0D74-098F-646AD8D18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1BE5-D1A7-9049-9BD1-495852774F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827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1F3F70-E3C1-6660-B2B5-D3378DD4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0D90302-7701-CA46-5FB3-DA1034B8C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3A382B3-A68B-903C-7221-C6A71DBF0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43899E-00C2-1995-E929-BDA99BDB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FD6F-8B1D-5D47-AAD5-48C51A423328}" type="datetimeFigureOut">
              <a:rPr kumimoji="1" lang="zh-TW" altLang="en-US" smtClean="0"/>
              <a:t>2022/10/22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F395242-0760-A802-793F-46D08920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157BFE-9359-1E28-2356-0B181681B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1BE5-D1A7-9049-9BD1-495852774F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7426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D1704E6-38A2-02DF-66F8-86FD14DB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26B089-DDC2-0F53-C91D-63820B3CE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53B021-AA83-F096-7EC2-4A460ECA4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0FD6F-8B1D-5D47-AAD5-48C51A423328}" type="datetimeFigureOut">
              <a:rPr kumimoji="1" lang="zh-TW" altLang="en-US" smtClean="0"/>
              <a:t>2022/10/22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7F6B3E-5724-E03F-D955-C5B4BC324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4494B8-1F3B-4614-46EC-C1C39043C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31BE5-D1A7-9049-9BD1-495852774F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765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41858C-7B42-FAB4-200A-D1715D0DD2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Decision Tree Classifier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B2470E3-8C5B-49AD-C045-62B730386C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李孟潔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111522030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28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7F7466-5EC7-F30E-3ABF-425FFFEA8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7646"/>
            <a:ext cx="10515600" cy="6012447"/>
          </a:xfrm>
        </p:spPr>
        <p:txBody>
          <a:bodyPr>
            <a:normAutofit fontScale="92500"/>
          </a:bodyPr>
          <a:lstStyle/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_</a:t>
            </a:r>
            <a:r>
              <a:rPr kumimoji="1"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feature_split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目的：從現有數據的特徵中，選擇一個特徵作為當前節點的劃分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標準，期望在不停劃分的過程中，決策樹的分支節點所包含的樣本勁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量屬於同一類，也就是該節點的純度會越高！透過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Information Gain</a:t>
            </a:r>
          </a:p>
          <a:p>
            <a:pPr marL="0" indent="0">
              <a:buNone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去判斷該劃分是否為一個恰當的劃分。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計算出各個特徵的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threshold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後，就能以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threshold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為判斷基準而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而得到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information gain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，當得到最小的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criterion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時，以該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feature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為主去做分割！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_</a:t>
            </a:r>
            <a:r>
              <a:rPr kumimoji="1"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build_tree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目的：從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root node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開始以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information gain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最大的特徵去做節點的劃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分特徵，由該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feature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threshold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去建立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child node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，以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top-down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方式來建構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tree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，直到沒有特徵可以選擇為止！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8786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148C70-2574-8019-2DAE-A31543963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196"/>
            <a:ext cx="10515600" cy="5735607"/>
          </a:xfrm>
        </p:spPr>
        <p:txBody>
          <a:bodyPr>
            <a:normAutofit/>
          </a:bodyPr>
          <a:lstStyle/>
          <a:p>
            <a:r>
              <a:rPr kumimoji="1" lang="en-US" altLang="zh-TW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_</a:t>
            </a:r>
            <a:r>
              <a:rPr kumimoji="1" lang="en-US" altLang="zh-TW" sz="2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find_min_alpha</a:t>
            </a:r>
            <a:endParaRPr kumimoji="1" lang="en-US" altLang="zh-TW" sz="2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kumimoji="1" lang="zh-TW" altLang="en-US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目的：計算</a:t>
            </a:r>
            <a:r>
              <a:rPr kumimoji="1" lang="en-US" altLang="zh-TW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alpha</a:t>
            </a:r>
            <a:r>
              <a:rPr kumimoji="1" lang="zh-TW" altLang="en-US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的目的是為了判斷該剪枝是否為一個好的剪枝，當</a:t>
            </a:r>
            <a:endParaRPr kumimoji="1" lang="en-US" altLang="zh-TW" sz="2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kumimoji="1" lang="en-US" altLang="zh-TW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alpha</a:t>
            </a:r>
            <a:r>
              <a:rPr kumimoji="1" lang="zh-TW" altLang="en-US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越小的時候，代表該</a:t>
            </a:r>
            <a:r>
              <a:rPr kumimoji="1" lang="en-US" altLang="zh-TW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cut</a:t>
            </a:r>
            <a:r>
              <a:rPr kumimoji="1" lang="zh-TW" altLang="en-US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越好，代表做完</a:t>
            </a:r>
            <a:r>
              <a:rPr kumimoji="1" lang="en-US" altLang="zh-TW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cut</a:t>
            </a:r>
            <a:r>
              <a:rPr kumimoji="1" lang="zh-TW" altLang="en-US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的決策樹在判斷類別</a:t>
            </a:r>
            <a:endParaRPr kumimoji="1" lang="en-US" altLang="zh-TW" sz="2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kumimoji="1" lang="zh-TW" altLang="en-US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的時候會更加準確！</a:t>
            </a:r>
            <a:endParaRPr kumimoji="1" lang="en-US" altLang="zh-TW" sz="2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kumimoji="1" lang="zh-TW" altLang="en-US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以</a:t>
            </a:r>
            <a:r>
              <a:rPr kumimoji="1" lang="en-US" altLang="zh-TW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bottom up</a:t>
            </a:r>
            <a:r>
              <a:rPr kumimoji="1" lang="zh-TW" altLang="en-US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的方式去計算每個</a:t>
            </a:r>
            <a:r>
              <a:rPr kumimoji="1" lang="en-US" altLang="zh-TW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node</a:t>
            </a:r>
            <a:r>
              <a:rPr kumimoji="1" lang="zh-TW" altLang="en-US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kumimoji="1" lang="en-US" altLang="zh-TW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alpha</a:t>
            </a:r>
            <a:r>
              <a:rPr kumimoji="1" lang="zh-TW" altLang="en-US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，直到找到最小的</a:t>
            </a:r>
            <a:endParaRPr kumimoji="1" lang="en-US" altLang="zh-TW" sz="2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kumimoji="1" lang="zh-TW" altLang="en-US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kumimoji="1" lang="en-US" altLang="zh-TW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alpha</a:t>
            </a:r>
            <a:r>
              <a:rPr kumimoji="1" lang="zh-TW" altLang="en-US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kumimoji="1" lang="en-US" altLang="zh-TW" sz="2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_prune</a:t>
            </a:r>
          </a:p>
          <a:p>
            <a:pPr marL="0" indent="0">
              <a:buNone/>
            </a:pPr>
            <a:r>
              <a:rPr kumimoji="1" lang="zh-TW" altLang="en-US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目的：以每個</a:t>
            </a:r>
            <a:r>
              <a:rPr kumimoji="1" lang="en-US" altLang="zh-TW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node</a:t>
            </a:r>
            <a:r>
              <a:rPr kumimoji="1" lang="zh-TW" altLang="en-US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kumimoji="1" lang="en-US" altLang="zh-TW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alpha</a:t>
            </a:r>
            <a:r>
              <a:rPr kumimoji="1" lang="zh-TW" altLang="en-US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值去判斷是否適合做減枝，找到擁有</a:t>
            </a:r>
            <a:endParaRPr kumimoji="1" lang="en-US" altLang="zh-TW" sz="2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kumimoji="1" lang="zh-TW" altLang="en-US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最小</a:t>
            </a:r>
            <a:r>
              <a:rPr kumimoji="1" lang="en-US" altLang="zh-TW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alpha</a:t>
            </a:r>
            <a:r>
              <a:rPr kumimoji="1" lang="zh-TW" altLang="en-US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值的</a:t>
            </a:r>
            <a:r>
              <a:rPr kumimoji="1" lang="en-US" altLang="zh-TW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node</a:t>
            </a:r>
            <a:r>
              <a:rPr kumimoji="1" lang="zh-TW" altLang="en-US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就將它設定為</a:t>
            </a:r>
            <a:r>
              <a:rPr kumimoji="1" lang="en-US" altLang="zh-TW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cut node</a:t>
            </a:r>
            <a:r>
              <a:rPr kumimoji="1" lang="zh-TW" altLang="en-US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！</a:t>
            </a:r>
            <a:endParaRPr kumimoji="1" lang="en-US" altLang="zh-TW" sz="2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kumimoji="1" lang="zh-TW" altLang="en-US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以</a:t>
            </a:r>
            <a:r>
              <a:rPr kumimoji="1" lang="en-US" altLang="zh-TW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bottom up</a:t>
            </a:r>
            <a:r>
              <a:rPr kumimoji="1" lang="zh-TW" altLang="en-US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的方式去尋找該</a:t>
            </a:r>
            <a:r>
              <a:rPr kumimoji="1" lang="en-US" altLang="zh-TW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tree</a:t>
            </a:r>
            <a:r>
              <a:rPr kumimoji="1" lang="zh-TW" altLang="en-US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的哪一個點的</a:t>
            </a:r>
            <a:r>
              <a:rPr kumimoji="1" lang="en-US" altLang="zh-TW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node</a:t>
            </a:r>
            <a:r>
              <a:rPr kumimoji="1" lang="zh-TW" altLang="en-US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其</a:t>
            </a:r>
            <a:r>
              <a:rPr kumimoji="1" lang="en-US" altLang="zh-TW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alpha</a:t>
            </a:r>
            <a:r>
              <a:rPr kumimoji="1" lang="zh-TW" altLang="en-US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值</a:t>
            </a:r>
            <a:endParaRPr kumimoji="1" lang="en-US" altLang="zh-TW" sz="2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kumimoji="1" lang="zh-TW" altLang="en-US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最小，擁有最小值</a:t>
            </a:r>
            <a:r>
              <a:rPr kumimoji="1" lang="en-US" altLang="zh-TW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alpha</a:t>
            </a:r>
            <a:r>
              <a:rPr kumimoji="1" lang="zh-TW" altLang="en-US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kumimoji="1" lang="en-US" altLang="zh-TW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node</a:t>
            </a:r>
            <a:r>
              <a:rPr kumimoji="1" lang="zh-TW" altLang="en-US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即設定為</a:t>
            </a:r>
            <a:r>
              <a:rPr kumimoji="1" lang="en-US" altLang="zh-TW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cut node</a:t>
            </a:r>
            <a:r>
              <a:rPr kumimoji="1" lang="zh-TW" altLang="en-US" sz="2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kumimoji="1"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12253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EDEDBE-FE9C-42BD-8895-DE3250A84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530"/>
            <a:ext cx="10515600" cy="4602939"/>
          </a:xfrm>
        </p:spPr>
        <p:txBody>
          <a:bodyPr>
            <a:normAutofit/>
          </a:bodyPr>
          <a:lstStyle/>
          <a:p>
            <a:r>
              <a:rPr lang="en" altLang="zh-TW" dirty="0">
                <a:solidFill>
                  <a:srgbClr val="2D2D2D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Decision tree before post-pruning accuracy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2D2D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en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tree train accuracy: 0.718776</a:t>
            </a:r>
          </a:p>
          <a:p>
            <a:pPr marL="0" indent="0">
              <a:buNone/>
            </a:pPr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en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tree test accuracy: 0.655106</a:t>
            </a:r>
            <a:r>
              <a:rPr lang="en" altLang="zh-TW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  <a:p>
            <a:r>
              <a:rPr lang="en" altLang="zh-TW" dirty="0">
                <a:solidFill>
                  <a:srgbClr val="2D2D2D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Decision tree after post-pruning accuracy 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2D2D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en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tree train accuracy: 0.718776</a:t>
            </a:r>
          </a:p>
          <a:p>
            <a:pPr marL="0" indent="0">
              <a:buNone/>
            </a:pPr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en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tree test accuracy: 0.658960</a:t>
            </a:r>
          </a:p>
          <a:p>
            <a:pPr marL="0" indent="0">
              <a:buNone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剪枝的目的是為了建構出一顆分類更完美的樹，若分類樹其分類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是比較恰當的，就能提高預測的準確度！但做完剪枝之後，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 </a:t>
            </a:r>
          </a:p>
          <a:p>
            <a:pPr marL="0" indent="0">
              <a:buNone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accuracy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只有微幅的上升。</a:t>
            </a:r>
            <a:endParaRPr lang="en" altLang="zh-TW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3680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59CE03-A3F0-8D3C-AF3D-45519D544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9530"/>
            <a:ext cx="10515600" cy="5364069"/>
          </a:xfrm>
        </p:spPr>
        <p:txBody>
          <a:bodyPr/>
          <a:lstStyle/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effect of different </a:t>
            </a:r>
            <a:r>
              <a:rPr kumimoji="1"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max_depth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可以觀察到當增加深度有可能會產生</a:t>
            </a: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overfitting</a:t>
            </a: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（訓練準確度提高但測試準</a:t>
            </a:r>
            <a:endParaRPr kumimoji="1"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確度降低），也就是説</a:t>
            </a: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generalization ability</a:t>
            </a: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會下降！</a:t>
            </a:r>
            <a:endParaRPr kumimoji="1"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50182C67-04F4-24B5-912C-76E9988E06A9}"/>
              </a:ext>
            </a:extLst>
          </p:cNvPr>
          <p:cNvGrpSpPr/>
          <p:nvPr/>
        </p:nvGrpSpPr>
        <p:grpSpPr>
          <a:xfrm>
            <a:off x="1465209" y="2060819"/>
            <a:ext cx="9261581" cy="4535089"/>
            <a:chOff x="1183749" y="1202321"/>
            <a:chExt cx="9261581" cy="453508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FC586367-8D7C-8BFD-B857-361BF49FB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3749" y="1577787"/>
              <a:ext cx="1935225" cy="4159623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29893887-CF60-1FA8-A8CF-30EDB0CFF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88591" y="1577786"/>
              <a:ext cx="1928351" cy="4159624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F0A03A4F-5865-4EF7-9F47-C5EEC68A7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86560" y="1577785"/>
              <a:ext cx="2028186" cy="4159625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34BE2834-E163-65DA-83C3-37BD55358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84364" y="1577784"/>
              <a:ext cx="1960966" cy="4159625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331A69A-BDFF-592B-3697-C4F896AF6A02}"/>
                </a:ext>
              </a:extLst>
            </p:cNvPr>
            <p:cNvSpPr txBox="1"/>
            <p:nvPr/>
          </p:nvSpPr>
          <p:spPr>
            <a:xfrm>
              <a:off x="1357984" y="1202321"/>
              <a:ext cx="15867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max depth = 4</a:t>
              </a:r>
              <a:endParaRPr kumimoji="1"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B4DA098-C2CF-9DE3-58E6-7576A1C64C77}"/>
                </a:ext>
              </a:extLst>
            </p:cNvPr>
            <p:cNvSpPr txBox="1"/>
            <p:nvPr/>
          </p:nvSpPr>
          <p:spPr>
            <a:xfrm>
              <a:off x="3759389" y="1202321"/>
              <a:ext cx="15867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max depth = 6</a:t>
              </a:r>
              <a:endParaRPr kumimoji="1"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B55B096-B03F-8EAF-4B95-55F5219B854D}"/>
                </a:ext>
              </a:extLst>
            </p:cNvPr>
            <p:cNvSpPr txBox="1"/>
            <p:nvPr/>
          </p:nvSpPr>
          <p:spPr>
            <a:xfrm>
              <a:off x="6207276" y="1202321"/>
              <a:ext cx="15867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max depth = 8</a:t>
              </a:r>
              <a:endParaRPr kumimoji="1"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59C3E2DD-5312-123C-567E-BA473B3294D3}"/>
                </a:ext>
              </a:extLst>
            </p:cNvPr>
            <p:cNvSpPr txBox="1"/>
            <p:nvPr/>
          </p:nvSpPr>
          <p:spPr>
            <a:xfrm>
              <a:off x="8619793" y="1202321"/>
              <a:ext cx="16901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max depth = 10</a:t>
              </a:r>
              <a:endParaRPr kumimoji="1"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9316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88F705-0A33-1155-FB82-DEB31208E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" altLang="zh-TW" dirty="0">
                <a:solidFill>
                  <a:srgbClr val="2D2D2D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 brief discussion of the results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2D2D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剪枝的目的是為了避免決策樹發生</a:t>
            </a:r>
            <a:r>
              <a:rPr lang="en-US" altLang="zh-TW" dirty="0">
                <a:solidFill>
                  <a:srgbClr val="2D2D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overfitting</a:t>
            </a:r>
            <a:r>
              <a:rPr lang="zh-TW" altLang="en-US" dirty="0">
                <a:solidFill>
                  <a:srgbClr val="2D2D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的情況，當</a:t>
            </a:r>
            <a:endParaRPr lang="en-US" altLang="zh-TW" dirty="0">
              <a:solidFill>
                <a:srgbClr val="2D2D2D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2D2D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en-US" altLang="zh-TW" dirty="0" err="1">
                <a:solidFill>
                  <a:srgbClr val="2D2D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max_depth</a:t>
            </a:r>
            <a:r>
              <a:rPr lang="zh-TW" altLang="en-US" dirty="0">
                <a:solidFill>
                  <a:srgbClr val="2D2D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dirty="0">
                <a:solidFill>
                  <a:srgbClr val="2D2D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zh-TW" altLang="en-US" dirty="0">
                <a:solidFill>
                  <a:srgbClr val="2D2D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dirty="0">
                <a:solidFill>
                  <a:srgbClr val="2D2D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8</a:t>
            </a:r>
            <a:r>
              <a:rPr lang="zh-TW" altLang="en-US" dirty="0">
                <a:solidFill>
                  <a:srgbClr val="2D2D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的時候，做剪枝前後的準確度只有些為提升，但</a:t>
            </a:r>
            <a:endParaRPr lang="en-US" altLang="zh-TW" dirty="0">
              <a:solidFill>
                <a:srgbClr val="2D2D2D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2D2D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當</a:t>
            </a:r>
            <a:r>
              <a:rPr lang="en-US" altLang="zh-TW" dirty="0" err="1">
                <a:solidFill>
                  <a:srgbClr val="2D2D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max_depth</a:t>
            </a:r>
            <a:r>
              <a:rPr lang="zh-TW" altLang="en-US" dirty="0">
                <a:solidFill>
                  <a:srgbClr val="2D2D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＝</a:t>
            </a:r>
            <a:r>
              <a:rPr lang="en-US" altLang="zh-TW" dirty="0">
                <a:solidFill>
                  <a:srgbClr val="2D2D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</a:t>
            </a:r>
            <a:r>
              <a:rPr lang="zh-TW" altLang="en-US" dirty="0">
                <a:solidFill>
                  <a:srgbClr val="2D2D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的時候，產生</a:t>
            </a:r>
            <a:r>
              <a:rPr lang="en-US" altLang="zh-TW" dirty="0">
                <a:solidFill>
                  <a:srgbClr val="2D2D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overfitting</a:t>
            </a:r>
            <a:r>
              <a:rPr lang="zh-TW" altLang="en-US" dirty="0">
                <a:solidFill>
                  <a:srgbClr val="2D2D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的機率變高了（深</a:t>
            </a:r>
            <a:endParaRPr lang="en-US" altLang="zh-TW" dirty="0">
              <a:solidFill>
                <a:srgbClr val="2D2D2D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2D2D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度越深，越容易發生</a:t>
            </a:r>
            <a:r>
              <a:rPr lang="en-US" altLang="zh-TW" dirty="0">
                <a:solidFill>
                  <a:srgbClr val="2D2D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overfitting</a:t>
            </a:r>
            <a:r>
              <a:rPr lang="zh-TW" altLang="en-US" dirty="0">
                <a:solidFill>
                  <a:srgbClr val="2D2D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），此時做完剪枝之後其準確度</a:t>
            </a:r>
            <a:endParaRPr lang="en-US" altLang="zh-TW" dirty="0">
              <a:solidFill>
                <a:srgbClr val="2D2D2D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>
                <a:solidFill>
                  <a:srgbClr val="2D2D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提高</a:t>
            </a:r>
            <a:r>
              <a:rPr lang="zh-TW" altLang="en-US" dirty="0">
                <a:solidFill>
                  <a:srgbClr val="2D2D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的程度比</a:t>
            </a:r>
            <a:r>
              <a:rPr lang="en-US" altLang="zh-TW" dirty="0" err="1">
                <a:solidFill>
                  <a:srgbClr val="2D2D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max_depth</a:t>
            </a:r>
            <a:r>
              <a:rPr lang="en-US" altLang="zh-TW" dirty="0">
                <a:solidFill>
                  <a:srgbClr val="2D2D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=8</a:t>
            </a:r>
            <a:r>
              <a:rPr lang="zh-TW" altLang="en-US" dirty="0">
                <a:solidFill>
                  <a:srgbClr val="2D2D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時還要大！</a:t>
            </a:r>
            <a:endParaRPr lang="en" altLang="zh-TW" dirty="0">
              <a:solidFill>
                <a:srgbClr val="2D2D2D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1345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568</Words>
  <Application>Microsoft Macintosh PowerPoint</Application>
  <PresentationFormat>寬螢幕</PresentationFormat>
  <Paragraphs>48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Microsoft JhengHei</vt:lpstr>
      <vt:lpstr>Arial</vt:lpstr>
      <vt:lpstr>Calibri</vt:lpstr>
      <vt:lpstr>Calibri Light</vt:lpstr>
      <vt:lpstr>Office 佈景主題</vt:lpstr>
      <vt:lpstr>Decision Tree Classifier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 Classifier</dc:title>
  <dc:creator>Microsoft Office User</dc:creator>
  <cp:lastModifiedBy>Microsoft Office User</cp:lastModifiedBy>
  <cp:revision>11</cp:revision>
  <dcterms:created xsi:type="dcterms:W3CDTF">2022-10-21T06:12:38Z</dcterms:created>
  <dcterms:modified xsi:type="dcterms:W3CDTF">2022-10-22T08:20:00Z</dcterms:modified>
</cp:coreProperties>
</file>